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87" r:id="rId6"/>
  </p:sldMasterIdLst>
  <p:notesMasterIdLst>
    <p:notesMasterId r:id="rId32"/>
  </p:notesMasterIdLst>
  <p:sldIdLst>
    <p:sldId id="256" r:id="rId7"/>
    <p:sldId id="300" r:id="rId8"/>
    <p:sldId id="302" r:id="rId9"/>
    <p:sldId id="266" r:id="rId10"/>
    <p:sldId id="261" r:id="rId11"/>
    <p:sldId id="298" r:id="rId12"/>
    <p:sldId id="260" r:id="rId13"/>
    <p:sldId id="269" r:id="rId14"/>
    <p:sldId id="267" r:id="rId15"/>
    <p:sldId id="270" r:id="rId16"/>
    <p:sldId id="276" r:id="rId17"/>
    <p:sldId id="278" r:id="rId18"/>
    <p:sldId id="275" r:id="rId19"/>
    <p:sldId id="277" r:id="rId20"/>
    <p:sldId id="283" r:id="rId21"/>
    <p:sldId id="282" r:id="rId22"/>
    <p:sldId id="303" r:id="rId23"/>
    <p:sldId id="288" r:id="rId24"/>
    <p:sldId id="287" r:id="rId25"/>
    <p:sldId id="286" r:id="rId26"/>
    <p:sldId id="292" r:id="rId27"/>
    <p:sldId id="297" r:id="rId28"/>
    <p:sldId id="296" r:id="rId29"/>
    <p:sldId id="291" r:id="rId30"/>
    <p:sldId id="290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F1"/>
    <a:srgbClr val="ED1C24"/>
    <a:srgbClr val="00A99D"/>
    <a:srgbClr val="0072BC"/>
    <a:srgbClr val="5E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 autoAdjust="0"/>
  </p:normalViewPr>
  <p:slideViewPr>
    <p:cSldViewPr snapToGrid="0" showGuides="1">
      <p:cViewPr varScale="1">
        <p:scale>
          <a:sx n="86" d="100"/>
          <a:sy n="86" d="100"/>
        </p:scale>
        <p:origin x="42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5B43-DA45-4CAE-9834-CDEB50D6EBB1}" type="datetimeFigureOut">
              <a:rPr lang="nl-NL" smtClean="0"/>
              <a:t>7-5-2020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951C3-2DCD-4B3C-AF95-794E9E0D5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16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11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2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42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228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772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223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26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11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36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53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69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91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452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155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578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527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893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2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58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35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72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64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97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44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51C3-2DCD-4B3C-AF95-794E9E0D560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75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0759" y="2725290"/>
            <a:ext cx="8985738" cy="923330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910759" y="4156500"/>
            <a:ext cx="8985738" cy="4247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564059" y="1995316"/>
            <a:ext cx="664876" cy="6676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30212" y="4154976"/>
            <a:ext cx="722377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e dia met enkel datum-voettekst-dian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4B18697-1746-4EAB-B68E-D7162492FE1B}" type="datetimeFigureOut">
              <a:rPr lang="nl-NL" smtClean="0"/>
              <a:pPr/>
              <a:t>7-5-2020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2850495-540C-43C3-9712-341D95DE861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kstvak 4"/>
          <p:cNvSpPr txBox="1"/>
          <p:nvPr userDrawn="1"/>
        </p:nvSpPr>
        <p:spPr>
          <a:xfrm>
            <a:off x="1400176" y="1230924"/>
            <a:ext cx="10329862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400" dirty="0"/>
              <a:t>Tekst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4901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+ contact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063254" y="501813"/>
            <a:ext cx="4167084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57313" y="2328863"/>
            <a:ext cx="9539184" cy="22523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/>
              <a:t>Contactgegevens:</a:t>
            </a:r>
          </a:p>
          <a:p>
            <a:endParaRPr lang="nl-BE" dirty="0"/>
          </a:p>
          <a:p>
            <a:r>
              <a:rPr lang="nl-BE" dirty="0"/>
              <a:t>naam</a:t>
            </a:r>
          </a:p>
          <a:p>
            <a:r>
              <a:rPr lang="nl-BE" dirty="0"/>
              <a:t>mailadres</a:t>
            </a:r>
          </a:p>
          <a:p>
            <a:r>
              <a:rPr lang="nl-BE" dirty="0"/>
              <a:t>mobiel nummer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564059" y="1995316"/>
            <a:ext cx="664876" cy="6676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30212" y="4154976"/>
            <a:ext cx="722377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pagin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421" y="5930701"/>
            <a:ext cx="690189" cy="697175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1287124" y="6000750"/>
            <a:ext cx="402073" cy="50006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jdelijke aanduiding voor tekst 2"/>
          <p:cNvSpPr>
            <a:spLocks noGrp="1"/>
          </p:cNvSpPr>
          <p:nvPr>
            <p:ph idx="1"/>
          </p:nvPr>
        </p:nvSpPr>
        <p:spPr>
          <a:xfrm>
            <a:off x="1785937" y="1217136"/>
            <a:ext cx="9340553" cy="5083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0556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titel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351584" y="1412776"/>
            <a:ext cx="9120000" cy="1584176"/>
          </a:xfrm>
          <a:prstGeom prst="rect">
            <a:avLst/>
          </a:prstGeom>
        </p:spPr>
        <p:txBody>
          <a:bodyPr lIns="72000" tIns="72000" rIns="72000" bIns="72000" anchor="t" anchorCtr="0">
            <a:noAutofit/>
          </a:bodyPr>
          <a:lstStyle>
            <a:lvl1pPr algn="l">
              <a:lnSpc>
                <a:spcPts val="6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12597" y="5229200"/>
            <a:ext cx="5760000" cy="1080000"/>
          </a:xfrm>
        </p:spPr>
        <p:txBody>
          <a:bodyPr lIns="72000" tIns="72000" rIns="72000" bIns="72000" anchor="b" anchorCtr="0"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Auteur-Event-Datum</a:t>
            </a:r>
          </a:p>
        </p:txBody>
      </p:sp>
    </p:spTree>
    <p:extLst>
      <p:ext uri="{BB962C8B-B14F-4D97-AF65-F5344CB8AC3E}">
        <p14:creationId xmlns:p14="http://schemas.microsoft.com/office/powerpoint/2010/main" val="38285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opsomming dmv vierkan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400597" y="548680"/>
            <a:ext cx="9072000" cy="936104"/>
          </a:xfrm>
          <a:prstGeom prst="rect">
            <a:avLst/>
          </a:prstGeom>
        </p:spPr>
        <p:txBody>
          <a:bodyPr wrap="none" lIns="72000" tIns="72000" rIns="72000" bIns="72000" anchor="ctr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351584" y="1988840"/>
            <a:ext cx="8544949" cy="3960440"/>
          </a:xfrm>
        </p:spPr>
        <p:txBody>
          <a:bodyPr lIns="72000" tIns="72000" rIns="72000" bIns="72000">
            <a:noAutofit/>
          </a:bodyPr>
          <a:lstStyle>
            <a:lvl1pPr marL="514350" indent="-514350">
              <a:lnSpc>
                <a:spcPts val="35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err="1"/>
              <a:t>Xx</a:t>
            </a:r>
            <a:endParaRPr lang="nl-BE" dirty="0"/>
          </a:p>
          <a:p>
            <a:pPr lvl="0"/>
            <a:r>
              <a:rPr lang="nl-BE" dirty="0" err="1"/>
              <a:t>Xx</a:t>
            </a:r>
            <a:endParaRPr lang="nl-BE" dirty="0"/>
          </a:p>
          <a:p>
            <a:pPr lvl="0"/>
            <a:r>
              <a:rPr lang="nl-BE" dirty="0" err="1"/>
              <a:t>Xx</a:t>
            </a:r>
            <a:endParaRPr lang="nl-BE" dirty="0"/>
          </a:p>
          <a:p>
            <a:pPr lvl="0"/>
            <a:r>
              <a:rPr lang="nl-BE" dirty="0" err="1"/>
              <a:t>Xx</a:t>
            </a:r>
            <a:endParaRPr lang="nl-BE" dirty="0"/>
          </a:p>
          <a:p>
            <a:pPr lvl="0"/>
            <a:r>
              <a:rPr lang="nl-BE" dirty="0" err="1"/>
              <a:t>Xx</a:t>
            </a:r>
            <a:endParaRPr lang="nl-BE" dirty="0"/>
          </a:p>
          <a:p>
            <a:pPr lvl="0"/>
            <a:r>
              <a:rPr lang="nl-BE" dirty="0" err="1"/>
              <a:t>Xx</a:t>
            </a:r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1685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 hasCustomPrompt="1"/>
          </p:nvPr>
        </p:nvSpPr>
        <p:spPr>
          <a:xfrm>
            <a:off x="1758463" y="2725290"/>
            <a:ext cx="8675076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58462" y="4156500"/>
            <a:ext cx="8675077" cy="4247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4120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27538" y="750276"/>
            <a:ext cx="11160370" cy="5427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1972582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069731" y="856140"/>
            <a:ext cx="10067192" cy="80770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69731" y="1664677"/>
            <a:ext cx="10067192" cy="4454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993448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en opsomming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069731" y="899606"/>
            <a:ext cx="10078914" cy="8438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031630" y="1755036"/>
            <a:ext cx="1011701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4884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703383" y="164122"/>
            <a:ext cx="10421817" cy="6095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Titel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40784"/>
              </p:ext>
            </p:extLst>
          </p:nvPr>
        </p:nvGraphicFramePr>
        <p:xfrm>
          <a:off x="703383" y="890951"/>
          <a:ext cx="10855568" cy="516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892">
                  <a:extLst>
                    <a:ext uri="{9D8B030D-6E8A-4147-A177-3AD203B41FA5}">
                      <a16:colId xmlns:a16="http://schemas.microsoft.com/office/drawing/2014/main" val="1665066723"/>
                    </a:ext>
                  </a:extLst>
                </a:gridCol>
                <a:gridCol w="2713892">
                  <a:extLst>
                    <a:ext uri="{9D8B030D-6E8A-4147-A177-3AD203B41FA5}">
                      <a16:colId xmlns:a16="http://schemas.microsoft.com/office/drawing/2014/main" val="3972613066"/>
                    </a:ext>
                  </a:extLst>
                </a:gridCol>
                <a:gridCol w="2713892">
                  <a:extLst>
                    <a:ext uri="{9D8B030D-6E8A-4147-A177-3AD203B41FA5}">
                      <a16:colId xmlns:a16="http://schemas.microsoft.com/office/drawing/2014/main" val="1654754860"/>
                    </a:ext>
                  </a:extLst>
                </a:gridCol>
                <a:gridCol w="2713892">
                  <a:extLst>
                    <a:ext uri="{9D8B030D-6E8A-4147-A177-3AD203B41FA5}">
                      <a16:colId xmlns:a16="http://schemas.microsoft.com/office/drawing/2014/main" val="831624464"/>
                    </a:ext>
                  </a:extLst>
                </a:gridCol>
              </a:tblGrid>
              <a:tr h="64623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71694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09044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04697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770300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45405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83446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69309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2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5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-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0" y="3586163"/>
            <a:ext cx="12192000" cy="1985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71390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tekst en opsomming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49923" y="1661503"/>
            <a:ext cx="5181600" cy="4351338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  <a:lvl3pPr marL="1257300" indent="-342900">
              <a:buFontTx/>
              <a:buBlip>
                <a:blip r:embed="rId2"/>
              </a:buBlip>
              <a:defRPr/>
            </a:lvl3pPr>
            <a:lvl4pPr marL="1657350" indent="-285750">
              <a:buFontTx/>
              <a:buBlip>
                <a:blip r:embed="rId2"/>
              </a:buBlip>
              <a:defRPr/>
            </a:lvl4pPr>
            <a:lvl5pPr marL="2114550" indent="-2857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83923" y="166150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49923" y="703740"/>
            <a:ext cx="9639300" cy="8438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</a:t>
            </a:r>
          </a:p>
        </p:txBody>
      </p:sp>
    </p:spTree>
    <p:extLst>
      <p:ext uri="{BB962C8B-B14F-4D97-AF65-F5344CB8AC3E}">
        <p14:creationId xmlns:p14="http://schemas.microsoft.com/office/powerpoint/2010/main" val="4292664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fbeelding + toelichting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Toelichting bij afbeelding</a:t>
            </a:r>
          </a:p>
        </p:txBody>
      </p:sp>
    </p:spTree>
    <p:extLst>
      <p:ext uri="{BB962C8B-B14F-4D97-AF65-F5344CB8AC3E}">
        <p14:creationId xmlns:p14="http://schemas.microsoft.com/office/powerpoint/2010/main" val="2593858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dia met enkel datum-voettekst-dianr.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4B18697-1746-4EAB-B68E-D7162492FE1B}" type="datetimeFigureOut">
              <a:rPr lang="nl-NL" smtClean="0"/>
              <a:pPr/>
              <a:t>7-5-2020</a:t>
            </a:fld>
            <a:endParaRPr lang="nl-NL" dirty="0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2850495-540C-43C3-9712-341D95DE86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996461" y="1324708"/>
            <a:ext cx="1007012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Tekst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19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+ contactgegevens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7106115" y="1016176"/>
            <a:ext cx="4167084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14449" y="2714626"/>
            <a:ext cx="9958750" cy="28238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/>
              <a:t>Contactgegevens:</a:t>
            </a:r>
          </a:p>
          <a:p>
            <a:endParaRPr lang="nl-BE" dirty="0"/>
          </a:p>
          <a:p>
            <a:r>
              <a:rPr lang="nl-BE" dirty="0"/>
              <a:t>naam</a:t>
            </a:r>
          </a:p>
          <a:p>
            <a:r>
              <a:rPr lang="nl-BE" dirty="0"/>
              <a:t>mailadres</a:t>
            </a:r>
          </a:p>
          <a:p>
            <a:r>
              <a:rPr lang="nl-BE" dirty="0"/>
              <a:t>mobiel nummer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3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714500" y="129309"/>
            <a:ext cx="9639300" cy="8438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714500" y="1529497"/>
            <a:ext cx="9639300" cy="4795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325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14500" y="129309"/>
            <a:ext cx="9639300" cy="8438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6400" y="1555744"/>
            <a:ext cx="9677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692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714500" y="129309"/>
            <a:ext cx="9639300" cy="8438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Titel 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5472774"/>
              </p:ext>
            </p:extLst>
          </p:nvPr>
        </p:nvGraphicFramePr>
        <p:xfrm>
          <a:off x="533399" y="1595962"/>
          <a:ext cx="11315703" cy="49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26">
                  <a:extLst>
                    <a:ext uri="{9D8B030D-6E8A-4147-A177-3AD203B41FA5}">
                      <a16:colId xmlns:a16="http://schemas.microsoft.com/office/drawing/2014/main" val="1665066723"/>
                    </a:ext>
                  </a:extLst>
                </a:gridCol>
                <a:gridCol w="2253215">
                  <a:extLst>
                    <a:ext uri="{9D8B030D-6E8A-4147-A177-3AD203B41FA5}">
                      <a16:colId xmlns:a16="http://schemas.microsoft.com/office/drawing/2014/main" val="3972613066"/>
                    </a:ext>
                  </a:extLst>
                </a:gridCol>
                <a:gridCol w="1965358">
                  <a:extLst>
                    <a:ext uri="{9D8B030D-6E8A-4147-A177-3AD203B41FA5}">
                      <a16:colId xmlns:a16="http://schemas.microsoft.com/office/drawing/2014/main" val="1654754860"/>
                    </a:ext>
                  </a:extLst>
                </a:gridCol>
                <a:gridCol w="4268204">
                  <a:extLst>
                    <a:ext uri="{9D8B030D-6E8A-4147-A177-3AD203B41FA5}">
                      <a16:colId xmlns:a16="http://schemas.microsoft.com/office/drawing/2014/main" val="831624464"/>
                    </a:ext>
                  </a:extLst>
                </a:gridCol>
              </a:tblGrid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71694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09044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04697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770300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45405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83446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69309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27060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7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0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tekst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  <a:lvl3pPr marL="1257300" indent="-342900">
              <a:buFontTx/>
              <a:buBlip>
                <a:blip r:embed="rId2"/>
              </a:buBlip>
              <a:defRPr/>
            </a:lvl3pPr>
            <a:lvl4pPr marL="1657350" indent="-285750">
              <a:buFontTx/>
              <a:buBlip>
                <a:blip r:embed="rId2"/>
              </a:buBlip>
              <a:defRPr/>
            </a:lvl4pPr>
            <a:lvl5pPr marL="2114550" indent="-2857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714500" y="129309"/>
            <a:ext cx="9639300" cy="8438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Titel </a:t>
            </a:r>
          </a:p>
        </p:txBody>
      </p:sp>
    </p:spTree>
    <p:extLst>
      <p:ext uri="{BB962C8B-B14F-4D97-AF65-F5344CB8AC3E}">
        <p14:creationId xmlns:p14="http://schemas.microsoft.com/office/powerpoint/2010/main" val="231289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el + afbeelding +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Toelichting bij afbeelding</a:t>
            </a:r>
          </a:p>
        </p:txBody>
      </p:sp>
    </p:spTree>
    <p:extLst>
      <p:ext uri="{BB962C8B-B14F-4D97-AF65-F5344CB8AC3E}">
        <p14:creationId xmlns:p14="http://schemas.microsoft.com/office/powerpoint/2010/main" val="414200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ak op paars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1793630" y="1230924"/>
            <a:ext cx="9346223" cy="50731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82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714500" y="129309"/>
            <a:ext cx="9639300" cy="8438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Titel </a:t>
            </a:r>
          </a:p>
        </p:txBody>
      </p:sp>
    </p:spTree>
    <p:extLst>
      <p:ext uri="{BB962C8B-B14F-4D97-AF65-F5344CB8AC3E}">
        <p14:creationId xmlns:p14="http://schemas.microsoft.com/office/powerpoint/2010/main" val="317415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6" y="135094"/>
            <a:ext cx="1441707" cy="108204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5937" y="1217136"/>
            <a:ext cx="9701213" cy="506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90361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61" r:id="rId5"/>
    <p:sldLayoutId id="2147483652" r:id="rId6"/>
    <p:sldLayoutId id="2147483657" r:id="rId7"/>
    <p:sldLayoutId id="2147483662" r:id="rId8"/>
    <p:sldLayoutId id="2147483653" r:id="rId9"/>
    <p:sldLayoutId id="2147483655" r:id="rId10"/>
    <p:sldLayoutId id="2147483672" r:id="rId11"/>
    <p:sldLayoutId id="2147483686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3385" y="908987"/>
            <a:ext cx="10805135" cy="506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32" y="559614"/>
            <a:ext cx="722377" cy="7254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52281" y="5611225"/>
            <a:ext cx="722377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3" y="339983"/>
            <a:ext cx="8272462" cy="62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6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lse.nolmans@gtb.b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0759" y="2309792"/>
            <a:ext cx="8985738" cy="1754326"/>
          </a:xfrm>
        </p:spPr>
        <p:txBody>
          <a:bodyPr/>
          <a:lstStyle/>
          <a:p>
            <a:r>
              <a:rPr lang="nl-BE" dirty="0"/>
              <a:t>GTB </a:t>
            </a:r>
            <a:r>
              <a:rPr lang="nl-BE" dirty="0" err="1"/>
              <a:t>ism</a:t>
            </a:r>
            <a:r>
              <a:rPr lang="nl-BE" dirty="0"/>
              <a:t> onderwijs</a:t>
            </a:r>
            <a:br>
              <a:rPr lang="nl-BE" dirty="0"/>
            </a:br>
            <a:r>
              <a:rPr lang="nl-BE" dirty="0"/>
              <a:t>Welkom!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31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Transitietrajecten: Wie 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Jongeren met een (vermoeden van) arbeidsbeperking in het laatste half jaar van zijn schoolloopbaan,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BE" altLang="nl-BE" dirty="0"/>
              <a:t>Jongere:</a:t>
            </a:r>
          </a:p>
          <a:p>
            <a:pPr marL="1143000" lvl="1" indent="-457200">
              <a:spcAft>
                <a:spcPts val="1200"/>
              </a:spcAft>
              <a:defRPr/>
            </a:pPr>
            <a:r>
              <a:rPr lang="nl-BE" altLang="nl-BE" dirty="0"/>
              <a:t>Heeft nood aan een nieuwe invalshoek in zijn transitie naar de arbeidsmarkt </a:t>
            </a:r>
          </a:p>
          <a:p>
            <a:pPr marL="1143000" lvl="1" indent="-457200">
              <a:spcAft>
                <a:spcPts val="1200"/>
              </a:spcAft>
              <a:defRPr/>
            </a:pPr>
            <a:r>
              <a:rPr lang="nl-BE" altLang="nl-BE" dirty="0"/>
              <a:t>Dreigt af te haken van het vooropgestelde schooltraject</a:t>
            </a:r>
          </a:p>
          <a:p>
            <a:pPr marL="1143000" lvl="1" indent="-457200">
              <a:spcAft>
                <a:spcPts val="1200"/>
              </a:spcAft>
              <a:defRPr/>
            </a:pPr>
            <a:r>
              <a:rPr lang="nl-BE" altLang="nl-BE" dirty="0"/>
              <a:t>Heeft onvoldoende vangnet om een tewerkstelling te vinden en/of behouden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05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Transitietrajecten: Methodiek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Samenwerking tussen jongere, leerkracht en GTB-bemiddelaar, ieder met zijn eigen netwerk.</a:t>
            </a:r>
            <a:br>
              <a:rPr lang="nl-BE" dirty="0"/>
            </a:br>
            <a:r>
              <a:rPr lang="nl-BE" dirty="0"/>
              <a:t>              </a:t>
            </a:r>
          </a:p>
          <a:p>
            <a:r>
              <a:rPr lang="nl-BE" dirty="0"/>
              <a:t>			</a:t>
            </a:r>
            <a:r>
              <a:rPr lang="nl-BE" sz="2400" dirty="0"/>
              <a:t>Klant en zijn netwerk, ouders, </a:t>
            </a:r>
            <a:br>
              <a:rPr lang="nl-BE" sz="2400" dirty="0"/>
            </a:br>
            <a:r>
              <a:rPr lang="nl-BE" sz="2400" dirty="0"/>
              <a:t>			andere diensten,..</a:t>
            </a:r>
          </a:p>
          <a:p>
            <a:br>
              <a:rPr lang="nl-BE" dirty="0"/>
            </a:br>
            <a:endParaRPr lang="nl-NL" dirty="0"/>
          </a:p>
        </p:txBody>
      </p:sp>
      <p:sp>
        <p:nvSpPr>
          <p:cNvPr id="6" name="Gelijkbenige driehoek 5"/>
          <p:cNvSpPr/>
          <p:nvPr/>
        </p:nvSpPr>
        <p:spPr>
          <a:xfrm>
            <a:off x="5794065" y="3825416"/>
            <a:ext cx="1584176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2885306" y="5481935"/>
            <a:ext cx="7401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Leerkracht/school			GTB en partners</a:t>
            </a:r>
            <a:br>
              <a:rPr lang="nl-BE" sz="2400" dirty="0"/>
            </a:br>
            <a:r>
              <a:rPr lang="nl-BE" sz="2400" dirty="0"/>
              <a:t>CLB/werkgever/…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0841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/>
              <a:t>Oriënterend gesprek: </a:t>
            </a:r>
            <a:br>
              <a:rPr lang="nl-BE" sz="2000" dirty="0"/>
            </a:br>
            <a:r>
              <a:rPr lang="nl-BE" sz="2000" dirty="0"/>
              <a:t>Wie ben ik, wat wil ik, wat kan ik, wat doe ik?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dirty="0"/>
          </a:p>
        </p:txBody>
      </p:sp>
      <p:pic>
        <p:nvPicPr>
          <p:cNvPr id="4" name="Picture 2" descr="D:\Profiles\SBINCK\Desktop\DENVER DOCUMENTEN\BIJLAGE 6 Vuurwerk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197" y="1012726"/>
            <a:ext cx="8947503" cy="5445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Profiles\SBINCK\Desktop\DENVER DOCUMENTEN\BIJLAGE 6 Vuurwerk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897" y="1260376"/>
            <a:ext cx="8280753" cy="5039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Profiles\SBINCK\Desktop\DENVER DOCUMENTEN\BIJLAGE 6 Vuurwerk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1180109"/>
            <a:ext cx="7315200" cy="52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2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Transitietrajecten: mogelijke tools…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BE" altLang="nl-BE" sz="2600" dirty="0"/>
              <a:t>We werken steeds samen met de school en stemmen af wie wat kan/wil opnemen + hanteren tools op </a:t>
            </a:r>
            <a:r>
              <a:rPr lang="nl-BE" altLang="nl-BE" sz="2600" i="1" u="sng" dirty="0"/>
              <a:t>maat van de leerling.</a:t>
            </a:r>
            <a:endParaRPr lang="nl-BE" altLang="nl-BE" b="1" i="1" u="sng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BE" altLang="nl-BE" sz="2400" b="1" u="sng" dirty="0"/>
              <a:t>Opdrachten:</a:t>
            </a:r>
          </a:p>
          <a:p>
            <a:pPr marL="1143000" lvl="1" indent="-457200">
              <a:defRPr/>
            </a:pPr>
            <a:r>
              <a:rPr lang="nl-BE" altLang="nl-BE" dirty="0"/>
              <a:t>Praatplaat</a:t>
            </a:r>
          </a:p>
          <a:p>
            <a:pPr marL="1143000" lvl="1" indent="-457200">
              <a:defRPr/>
            </a:pPr>
            <a:r>
              <a:rPr lang="nl-BE" altLang="nl-BE" dirty="0"/>
              <a:t>Competenties (</a:t>
            </a:r>
            <a:r>
              <a:rPr lang="nl-BE" altLang="nl-BE" dirty="0" err="1"/>
              <a:t>obv</a:t>
            </a:r>
            <a:r>
              <a:rPr lang="nl-BE" altLang="nl-BE" dirty="0"/>
              <a:t> ICF) in kaart brengen </a:t>
            </a:r>
            <a:r>
              <a:rPr lang="nl-BE" altLang="nl-BE" dirty="0" err="1"/>
              <a:t>ism</a:t>
            </a:r>
            <a:r>
              <a:rPr lang="nl-BE" altLang="nl-BE" dirty="0"/>
              <a:t> netwerk </a:t>
            </a:r>
          </a:p>
          <a:p>
            <a:pPr marL="1143000" lvl="1" indent="-457200">
              <a:defRPr/>
            </a:pPr>
            <a:r>
              <a:rPr lang="nl-BE" altLang="nl-BE" dirty="0"/>
              <a:t>Beroepeninfo en –oriëntatie </a:t>
            </a:r>
            <a:r>
              <a:rPr lang="nl-BE" altLang="nl-BE" dirty="0" err="1"/>
              <a:t>ikv</a:t>
            </a:r>
            <a:r>
              <a:rPr lang="nl-BE" altLang="nl-BE" dirty="0"/>
              <a:t> </a:t>
            </a:r>
            <a:r>
              <a:rPr lang="nl-BE" altLang="nl-BE" dirty="0" err="1"/>
              <a:t>jobprofiel</a:t>
            </a:r>
            <a:endParaRPr lang="nl-BE" altLang="nl-BE" dirty="0"/>
          </a:p>
          <a:p>
            <a:pPr marL="1143000" lvl="1" indent="-457200">
              <a:defRPr/>
            </a:pPr>
            <a:r>
              <a:rPr lang="nl-BE" altLang="nl-BE" dirty="0"/>
              <a:t>…..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BE" altLang="nl-BE" sz="2400" b="1" u="sng" dirty="0"/>
              <a:t>Acties:</a:t>
            </a:r>
          </a:p>
          <a:p>
            <a:pPr marL="1143000" lvl="1" indent="-457200">
              <a:defRPr/>
            </a:pPr>
            <a:r>
              <a:rPr lang="nl-BE" altLang="nl-BE" dirty="0"/>
              <a:t>Versterkende Acties (</a:t>
            </a:r>
            <a:r>
              <a:rPr lang="nl-BE" altLang="nl-BE" dirty="0" err="1"/>
              <a:t>VERA’s</a:t>
            </a:r>
            <a:r>
              <a:rPr lang="nl-BE" altLang="nl-BE" dirty="0"/>
              <a:t>)</a:t>
            </a:r>
          </a:p>
          <a:p>
            <a:pPr marL="1143000" lvl="1" indent="-457200">
              <a:defRPr/>
            </a:pPr>
            <a:r>
              <a:rPr lang="nl-BE" altLang="nl-BE" dirty="0"/>
              <a:t>Ergo consult</a:t>
            </a:r>
          </a:p>
          <a:p>
            <a:pPr marL="1143000" lvl="1" indent="-457200">
              <a:defRPr/>
            </a:pPr>
            <a:r>
              <a:rPr lang="nl-BE" altLang="nl-BE" dirty="0"/>
              <a:t>Screening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86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VDAB dossier ‘mijn loopbaan’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/>
          </a:p>
          <a:p>
            <a:br>
              <a:rPr lang="nl-BE" dirty="0"/>
            </a:br>
            <a:br>
              <a:rPr lang="nl-BE" dirty="0"/>
            </a:br>
            <a:r>
              <a:rPr lang="nl-BE" dirty="0"/>
              <a:t>Jongere leert werken in zijn VDAB dossier ‘mijn loopbaan’ en brengt zijn dossier in orde met ondersteuning door de bemiddelaar.</a:t>
            </a:r>
          </a:p>
        </p:txBody>
      </p:sp>
    </p:spTree>
    <p:extLst>
      <p:ext uri="{BB962C8B-B14F-4D97-AF65-F5344CB8AC3E}">
        <p14:creationId xmlns:p14="http://schemas.microsoft.com/office/powerpoint/2010/main" val="75552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Ieder zijn eigen rol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38" y="1451248"/>
            <a:ext cx="7913712" cy="476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4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Ieder zijn eigen rol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GTB-bemiddelaar komt de school </a:t>
            </a:r>
            <a:r>
              <a:rPr lang="nl-BE" b="1" dirty="0"/>
              <a:t>ondersteunen</a:t>
            </a:r>
            <a:r>
              <a:rPr lang="nl-BE" dirty="0"/>
              <a:t> in het transitie-proces met leerling, leerkracht, ouders, CLB, stageplaats,… </a:t>
            </a:r>
            <a:br>
              <a:rPr lang="nl-BE" dirty="0"/>
            </a:br>
            <a:endParaRPr lang="nl-BE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dirty="0"/>
              <a:t>School en/of begeleidingsdiensten: </a:t>
            </a:r>
            <a:br>
              <a:rPr lang="nl-BE" b="1" dirty="0"/>
            </a:br>
            <a:r>
              <a:rPr lang="nl-BE" dirty="0"/>
              <a:t>Behouden hun eigen verantwoordelijkheden: zoeken en regelen van stages, oplossen van problemen op school….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dirty="0"/>
              <a:t>GTB</a:t>
            </a:r>
            <a:r>
              <a:rPr lang="nl-BE" dirty="0"/>
              <a:t> (enkel indien nodig):</a:t>
            </a:r>
            <a:br>
              <a:rPr lang="nl-BE" dirty="0"/>
            </a:br>
            <a:r>
              <a:rPr lang="nl-BE" dirty="0"/>
              <a:t>Brengt expertise in rond arbeidsmarkt, aanpassingen werkvloeren, tewerkstellingsmaatregelen, individuele begeleiding naar werk. </a:t>
            </a:r>
            <a:br>
              <a:rPr lang="nl-BE" dirty="0"/>
            </a:br>
            <a:r>
              <a:rPr lang="nl-BE" dirty="0"/>
              <a:t>Indien ondersteuning nodig op andere </a:t>
            </a:r>
            <a:r>
              <a:rPr lang="nl-BE" dirty="0" err="1"/>
              <a:t>levens-domeinen</a:t>
            </a:r>
            <a:r>
              <a:rPr lang="nl-BE" dirty="0"/>
              <a:t> wordt jongere naar andere instantie verwezen.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896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transitietrajecten 2018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93051"/>
              </p:ext>
            </p:extLst>
          </p:nvPr>
        </p:nvGraphicFramePr>
        <p:xfrm>
          <a:off x="1760561" y="1869744"/>
          <a:ext cx="9335068" cy="3765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Provincie </a:t>
                      </a:r>
                      <a:r>
                        <a:rPr lang="nl-NL" sz="1100" dirty="0" err="1">
                          <a:effectLst/>
                        </a:rPr>
                        <a:t>mbt</a:t>
                      </a:r>
                      <a:r>
                        <a:rPr lang="nl-NL" sz="1100" dirty="0">
                          <a:effectLst/>
                        </a:rPr>
                        <a:t> trajecten 2018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aantal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werkend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Uitgeschr. Hervatting studies/deeltijds ond.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Ingeschreven werkzoekenden in begeleiding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Uitgeschreven </a:t>
                      </a:r>
                      <a:br>
                        <a:rPr lang="nl-NL" sz="1100">
                          <a:effectLst/>
                        </a:rPr>
                      </a:br>
                      <a:r>
                        <a:rPr lang="nl-NL" sz="1100">
                          <a:effectLst/>
                        </a:rPr>
                        <a:t>niet in begeleiding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Antwerpen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219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89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15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99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16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Limburg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92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38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6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41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Oost Vlaanderen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160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84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4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15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Vlaams Brabant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118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64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12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38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4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West Vlaanderen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90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47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3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29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11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Totaal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685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321(46%)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40(6%)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264(38%)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53 (8%)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00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Praktische afspraken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58" y="2620144"/>
            <a:ext cx="7056784" cy="24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5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Aanmelden en starten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1028700" lvl="1" indent="-342900"/>
            <a:r>
              <a:rPr lang="nl-BE" dirty="0"/>
              <a:t>Hoe aanmelden?</a:t>
            </a:r>
            <a:endParaRPr lang="nl-BE" sz="1800" dirty="0"/>
          </a:p>
          <a:p>
            <a:pPr marL="1600200" lvl="2" indent="-457200"/>
            <a:r>
              <a:rPr lang="nl-BE" dirty="0"/>
              <a:t>Contact nemen met GTB-contactpersoon in de regio </a:t>
            </a:r>
            <a:br>
              <a:rPr lang="nl-BE" dirty="0"/>
            </a:br>
            <a:r>
              <a:rPr lang="nl-BE" dirty="0"/>
              <a:t>of via </a:t>
            </a:r>
            <a:r>
              <a:rPr lang="nl-BE" dirty="0">
                <a:hlinkClick r:id="rId3"/>
              </a:rPr>
              <a:t>Ilse.nolmans@gtb.be</a:t>
            </a:r>
            <a:endParaRPr lang="nl-BE" dirty="0"/>
          </a:p>
          <a:p>
            <a:pPr marL="1600200" lvl="2" indent="-457200"/>
            <a:r>
              <a:rPr lang="nl-BE" dirty="0"/>
              <a:t>Aanmeldingsformulier en </a:t>
            </a:r>
            <a:r>
              <a:rPr lang="nl-BE" dirty="0" err="1"/>
              <a:t>privacydocument</a:t>
            </a:r>
            <a:r>
              <a:rPr lang="nl-BE" dirty="0"/>
              <a:t> samen met de jongere invullen en bezorgen.</a:t>
            </a:r>
            <a:br>
              <a:rPr lang="nl-BE" dirty="0"/>
            </a:br>
            <a:endParaRPr lang="nl-BE" dirty="0"/>
          </a:p>
          <a:p>
            <a:pPr marL="1028700" lvl="1" indent="-342900"/>
            <a:r>
              <a:rPr lang="nl-BE" dirty="0"/>
              <a:t>Wie kan aanmelden? </a:t>
            </a:r>
          </a:p>
          <a:p>
            <a:pPr marL="1485900" lvl="2" indent="-342900"/>
            <a:r>
              <a:rPr lang="nl-BE" dirty="0"/>
              <a:t>Onderwijsinstelling, </a:t>
            </a:r>
            <a:r>
              <a:rPr lang="nl-BE" dirty="0" err="1"/>
              <a:t>clb</a:t>
            </a:r>
            <a:r>
              <a:rPr lang="nl-BE" dirty="0"/>
              <a:t>, ondersteuningsnetwerk, …</a:t>
            </a:r>
          </a:p>
          <a:p>
            <a:pPr marL="1485900" lvl="2" indent="-342900"/>
            <a:r>
              <a:rPr lang="nl-BE" dirty="0"/>
              <a:t>Jongere zelf of netwerk, ouders, …</a:t>
            </a:r>
            <a:br>
              <a:rPr lang="nl-BE" dirty="0"/>
            </a:br>
            <a:endParaRPr lang="nl-BE" dirty="0"/>
          </a:p>
          <a:p>
            <a:pPr marL="1028700" lvl="1" indent="-342900"/>
            <a:r>
              <a:rPr lang="nl-BE" dirty="0"/>
              <a:t>Vanaf wanneer? </a:t>
            </a:r>
          </a:p>
          <a:p>
            <a:pPr marL="1485900" lvl="2" indent="-342900"/>
            <a:r>
              <a:rPr lang="nl-BE" dirty="0"/>
              <a:t>Vanaf januari van het vermoedelijk laatste schooljaar of wanneer afhaken dreigt.</a:t>
            </a:r>
            <a:br>
              <a:rPr lang="nl-BE" dirty="0"/>
            </a:br>
            <a:br>
              <a:rPr lang="nl-BE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0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Onze organisatie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u="sng" dirty="0"/>
              <a:t>GTB</a:t>
            </a:r>
            <a:r>
              <a:rPr lang="nl-BE" dirty="0"/>
              <a:t>		</a:t>
            </a:r>
            <a:r>
              <a:rPr lang="nl-BE" b="1" dirty="0"/>
              <a:t>G</a:t>
            </a:r>
            <a:r>
              <a:rPr lang="nl-BE" dirty="0"/>
              <a:t>especialiseerd</a:t>
            </a:r>
            <a:br>
              <a:rPr lang="nl-BE" dirty="0"/>
            </a:br>
            <a:r>
              <a:rPr lang="nl-BE" dirty="0"/>
              <a:t>			</a:t>
            </a:r>
            <a:r>
              <a:rPr lang="nl-BE" b="1" dirty="0"/>
              <a:t>T</a:t>
            </a:r>
            <a:r>
              <a:rPr lang="nl-BE" dirty="0"/>
              <a:t>eam</a:t>
            </a:r>
            <a:br>
              <a:rPr lang="nl-BE" dirty="0"/>
            </a:br>
            <a:r>
              <a:rPr lang="nl-BE" dirty="0"/>
              <a:t>			</a:t>
            </a:r>
            <a:r>
              <a:rPr lang="nl-BE" b="1" dirty="0"/>
              <a:t>B</a:t>
            </a:r>
            <a:r>
              <a:rPr lang="nl-BE" dirty="0"/>
              <a:t>emiddeling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u="sng" dirty="0"/>
              <a:t>Opdrachtverklaring</a:t>
            </a:r>
            <a:br>
              <a:rPr lang="nl-BE" b="1" u="sng" dirty="0"/>
            </a:br>
            <a:endParaRPr lang="nl-BE" dirty="0"/>
          </a:p>
          <a:p>
            <a:pPr marL="1143000" lvl="1" indent="-457200"/>
            <a:r>
              <a:rPr lang="nl-BE" sz="2600" dirty="0"/>
              <a:t>Klant met arbeidsbeperking of gezondheidsprobleem en een werkvraag </a:t>
            </a:r>
          </a:p>
          <a:p>
            <a:pPr marL="1143000" lvl="1" indent="-457200"/>
            <a:r>
              <a:rPr lang="nl-BE" sz="2600" dirty="0"/>
              <a:t>Ondersteunen in zoektocht naar een (aan)gepaste job</a:t>
            </a:r>
          </a:p>
          <a:p>
            <a:pPr marL="1143000" lvl="1" indent="-457200"/>
            <a:r>
              <a:rPr lang="nl-BE" sz="2600" dirty="0"/>
              <a:t>Via een trajectmatige aanpak</a:t>
            </a:r>
          </a:p>
          <a:p>
            <a:pPr marL="1143000" lvl="1" indent="-457200"/>
            <a:r>
              <a:rPr lang="nl-BE" sz="2600" dirty="0"/>
              <a:t>Dit doen we:</a:t>
            </a:r>
          </a:p>
          <a:p>
            <a:r>
              <a:rPr lang="nl-BE" dirty="0"/>
              <a:t>			</a:t>
            </a:r>
            <a:r>
              <a:rPr lang="nl-BE" sz="2600" dirty="0"/>
              <a:t>- op maat van de klant</a:t>
            </a:r>
            <a:br>
              <a:rPr lang="nl-BE" sz="2600" dirty="0"/>
            </a:br>
            <a:r>
              <a:rPr lang="nl-BE" sz="2600" dirty="0"/>
              <a:t>			- met klant aan het stuur</a:t>
            </a:r>
            <a:br>
              <a:rPr lang="nl-BE" sz="2600" dirty="0"/>
            </a:br>
            <a:r>
              <a:rPr lang="nl-BE" sz="2600" dirty="0"/>
              <a:t>			- en focus op werk</a:t>
            </a:r>
            <a:br>
              <a:rPr lang="nl-BE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704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Eerste gesprek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Met de jongere liefst op school (vertrouwde omgeving).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Aansluitend gesprek met begeleider, leerkracht, aanmelder,….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Wat is de vraag en afspraken wie doet wat.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Start transitietraject.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94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Einde schooljaar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nl-BE" dirty="0"/>
          </a:p>
          <a:p>
            <a:pPr marL="1143000" lvl="1" indent="-457200"/>
            <a:r>
              <a:rPr lang="nl-BE" dirty="0"/>
              <a:t>Jongere aan het werk of verder studeren?</a:t>
            </a:r>
          </a:p>
          <a:p>
            <a:pPr marL="1600200" lvl="2" indent="-457200"/>
            <a:r>
              <a:rPr lang="nl-BE" dirty="0"/>
              <a:t>Indien de jongere werk heeft, volgt GTB verder op indien wenselijk.</a:t>
            </a:r>
          </a:p>
          <a:p>
            <a:pPr marL="1600200" lvl="2" indent="-457200"/>
            <a:r>
              <a:rPr lang="nl-BE" dirty="0"/>
              <a:t>Indien de jongere verder wil studeren, zet GTB de begeleiding voorlopig stop </a:t>
            </a:r>
            <a:br>
              <a:rPr lang="nl-BE" dirty="0"/>
            </a:br>
            <a:endParaRPr lang="nl-BE" dirty="0"/>
          </a:p>
          <a:p>
            <a:pPr marL="1028700" lvl="1" indent="-342900"/>
            <a:r>
              <a:rPr lang="nl-BE" dirty="0"/>
              <a:t>Warme overdracht:</a:t>
            </a:r>
          </a:p>
          <a:p>
            <a:pPr marL="1600200" lvl="2" indent="-457200"/>
            <a:r>
              <a:rPr lang="nl-BE" dirty="0"/>
              <a:t>mogelijkheid voor jongeren om via warme overdracht in contact te brengen met begeleiding naar werk. </a:t>
            </a:r>
          </a:p>
          <a:p>
            <a:pPr marL="1600200" lvl="2" indent="-457200"/>
            <a:r>
              <a:rPr lang="nl-BE" dirty="0"/>
              <a:t>Voor jongeren die op einde van schooljaar geen werk hebben of eventueel zicht hebben op werk maar waar er de kans is dat ze het alleen niet redden.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63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 school: GTB aanbod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GTB AANBOD</a:t>
            </a:r>
            <a:br>
              <a:rPr lang="nl-BE" b="1" u="sng" dirty="0"/>
            </a:br>
            <a:endParaRPr lang="nl-BE" dirty="0"/>
          </a:p>
          <a:p>
            <a:pPr marL="1143000" lvl="1" indent="-457200"/>
            <a:r>
              <a:rPr lang="nl-BE" dirty="0"/>
              <a:t>Klant zelf bemiddelen naar werk…</a:t>
            </a:r>
            <a:br>
              <a:rPr lang="nl-BE" dirty="0"/>
            </a:br>
            <a:endParaRPr lang="nl-BE" dirty="0"/>
          </a:p>
          <a:p>
            <a:pPr marL="1143000" lvl="1" indent="-457200"/>
            <a:r>
              <a:rPr lang="nl-BE" dirty="0"/>
              <a:t>Specifieke acties:</a:t>
            </a:r>
          </a:p>
          <a:p>
            <a:pPr marL="1600200" lvl="2" indent="-457200"/>
            <a:r>
              <a:rPr lang="nl-BE" dirty="0"/>
              <a:t>Ergo &amp; arts consult</a:t>
            </a:r>
          </a:p>
          <a:p>
            <a:pPr marL="1600200" lvl="2" indent="-457200"/>
            <a:r>
              <a:rPr lang="nl-BE" dirty="0" err="1"/>
              <a:t>VERsterkende</a:t>
            </a:r>
            <a:r>
              <a:rPr lang="nl-BE" dirty="0"/>
              <a:t> Actie (VERA) -&gt; groepsaanbod</a:t>
            </a:r>
          </a:p>
          <a:p>
            <a:pPr marL="1600200" lvl="2" indent="-457200"/>
            <a:r>
              <a:rPr lang="nl-BE" dirty="0"/>
              <a:t>Werkvloertoets/oriënterende stages</a:t>
            </a:r>
          </a:p>
          <a:p>
            <a:pPr marL="1600200" lvl="2" indent="-457200"/>
            <a:r>
              <a:rPr lang="nl-BE" dirty="0"/>
              <a:t>Screening via VDAB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38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 school: inschakelen van partners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Indien de jongere nood heeft aan opleiding en/of een intensieve ondersteuning op de werkvloer na school, brengen we ze in contact met: </a:t>
            </a:r>
            <a:br>
              <a:rPr lang="nl-BE" dirty="0"/>
            </a:br>
            <a:endParaRPr lang="nl-BE" dirty="0"/>
          </a:p>
          <a:p>
            <a:pPr marL="1143000" lvl="1" indent="-457200"/>
            <a:r>
              <a:rPr lang="nl-BE" dirty="0"/>
              <a:t>VDAB, </a:t>
            </a:r>
          </a:p>
          <a:p>
            <a:pPr marL="1143000" lvl="1" indent="-457200"/>
            <a:r>
              <a:rPr lang="nl-BE" dirty="0"/>
              <a:t>0pleidingscentra, </a:t>
            </a:r>
          </a:p>
          <a:p>
            <a:pPr marL="1143000" lvl="1" indent="-457200"/>
            <a:r>
              <a:rPr lang="nl-BE" dirty="0"/>
              <a:t>GOB, </a:t>
            </a:r>
            <a:r>
              <a:rPr lang="nl-BE" sz="2000" dirty="0"/>
              <a:t>(opstart kan al 2 </a:t>
            </a:r>
            <a:r>
              <a:rPr lang="nl-BE" sz="2000" dirty="0" err="1"/>
              <a:t>mndn</a:t>
            </a:r>
            <a:r>
              <a:rPr lang="nl-BE" sz="2000" dirty="0"/>
              <a:t> voor einde schooljaar)</a:t>
            </a:r>
          </a:p>
          <a:p>
            <a:pPr marL="1143000" lvl="1" indent="-457200"/>
            <a:r>
              <a:rPr lang="nl-BE" dirty="0"/>
              <a:t>Maatwerkbedrijven,</a:t>
            </a:r>
          </a:p>
          <a:p>
            <a:pPr marL="1143000" lvl="1" indent="-457200"/>
            <a:r>
              <a:rPr lang="nl-BE" dirty="0"/>
              <a:t>Zorg en welzijnstrajecten</a:t>
            </a:r>
          </a:p>
          <a:p>
            <a:pPr marL="1143000" lvl="1" indent="-457200"/>
            <a:r>
              <a:rPr lang="nl-BE" dirty="0"/>
              <a:t>Z²0: zelfstandig ondernemen</a:t>
            </a:r>
          </a:p>
          <a:p>
            <a:pPr lvl="1" indent="0">
              <a:buNone/>
            </a:pPr>
            <a:br>
              <a:rPr lang="nl-BE" dirty="0"/>
            </a:br>
            <a:r>
              <a:rPr lang="nl-BE" dirty="0"/>
              <a:t>GTB is de rode draad doorheen deze trajecten en volgt verder op.</a:t>
            </a:r>
          </a:p>
          <a:p>
            <a:pPr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0036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Vragenrondje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82" y="1195890"/>
            <a:ext cx="7808168" cy="50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5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Contactgegevens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BE" dirty="0"/>
              <a:t>Bij vragen kunnen jullie contact opnemen met jullie provinciale contactpersoon:</a:t>
            </a:r>
          </a:p>
          <a:p>
            <a:pPr>
              <a:lnSpc>
                <a:spcPct val="100000"/>
              </a:lnSpc>
            </a:pPr>
            <a:br>
              <a:rPr lang="nl-BE" dirty="0"/>
            </a:br>
            <a:r>
              <a:rPr lang="nl-BE" dirty="0"/>
              <a:t>Antwerpen: Sandra.Binck@gtb.be</a:t>
            </a:r>
          </a:p>
          <a:p>
            <a:pPr>
              <a:lnSpc>
                <a:spcPct val="100000"/>
              </a:lnSpc>
            </a:pPr>
            <a:r>
              <a:rPr lang="nl-BE" dirty="0"/>
              <a:t>Limburg: Jana Van Put@gtb.be/Valérie Swinnen@gtb.be</a:t>
            </a:r>
          </a:p>
          <a:p>
            <a:pPr>
              <a:lnSpc>
                <a:spcPct val="100000"/>
              </a:lnSpc>
            </a:pPr>
            <a:r>
              <a:rPr lang="nl-BE" dirty="0"/>
              <a:t>Oost Vlaanderen: Marijke Boone@gtb.be</a:t>
            </a:r>
          </a:p>
          <a:p>
            <a:pPr>
              <a:lnSpc>
                <a:spcPct val="100000"/>
              </a:lnSpc>
            </a:pPr>
            <a:r>
              <a:rPr lang="nl-BE" dirty="0"/>
              <a:t>Vlaams Brabant: Ilse Nolmans@gtb.be</a:t>
            </a:r>
          </a:p>
          <a:p>
            <a:pPr>
              <a:lnSpc>
                <a:spcPct val="100000"/>
              </a:lnSpc>
            </a:pPr>
            <a:r>
              <a:rPr lang="nl-BE" dirty="0"/>
              <a:t>West Vlaanderen: Thijs Vroman@gtb.be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251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Onze doelgroep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Niet werkenden/werkzoekenden met arbeidsbeperking of gezondheidsprobleem </a:t>
            </a:r>
            <a:r>
              <a:rPr lang="nl-BE" sz="2400" dirty="0"/>
              <a:t>(Fysiek/psychisch/verstandelijk/sensorieel/ sociale problematiek)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Nieuwe omschrijving:</a:t>
            </a:r>
            <a:br>
              <a:rPr lang="nl-BE" dirty="0"/>
            </a:br>
            <a:r>
              <a:rPr lang="nl-BE" sz="2400" dirty="0"/>
              <a:t>Werkzoekenden met een groot risico op langdurige werkloosheid en een gezondheidsprobleem en met nood aan gespecialiseerde dienstverlening.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Indicatie is niet meer nodig.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542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Historiek samenwerking GTB - Onderwijs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Even terugkijken op een jarenlange constructieve samenwerking tussen GTB en onderwijs</a:t>
            </a:r>
            <a:br>
              <a:rPr lang="nl-BE" dirty="0"/>
            </a:br>
            <a:br>
              <a:rPr lang="nl-BE" dirty="0"/>
            </a:b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52" y="2599184"/>
            <a:ext cx="6194648" cy="37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4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Historiek samenwerking GTB-Onderwijs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endParaRPr lang="nl-BE" altLang="nl-BE" sz="20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Ontstaan vanuit de vaststelling overgang </a:t>
            </a:r>
            <a:r>
              <a:rPr lang="nl-BE" dirty="0" err="1"/>
              <a:t>school-werk</a:t>
            </a:r>
            <a:r>
              <a:rPr lang="nl-BE" dirty="0"/>
              <a:t> is moeilijk, getuige jaarlijkse VDAB schoolverlatersrapporten.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Methodiek is tot stand gekomen </a:t>
            </a:r>
            <a:r>
              <a:rPr lang="nl-BE" dirty="0" err="1"/>
              <a:t>nav</a:t>
            </a:r>
            <a:r>
              <a:rPr lang="nl-BE" dirty="0"/>
              <a:t> verschillende ESF-projecten (VOLA-DODI-TRANSPOP) en </a:t>
            </a:r>
            <a:r>
              <a:rPr lang="nl-BE" dirty="0" err="1"/>
              <a:t>obv</a:t>
            </a:r>
            <a:r>
              <a:rPr lang="nl-BE" dirty="0"/>
              <a:t> jarenlange samenwerking met diverse scholen. 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itchFamily="2" charset="2"/>
              </a:rPr>
              <a:t>Vanaf 1/1/2018 maken de transitietrajecten deel uit van onze reguliere trajecten en worden niet langer beschouwd als een apart project. </a:t>
            </a:r>
            <a:br>
              <a:rPr lang="nl-BE" dirty="0">
                <a:sym typeface="Wingdings" pitchFamily="2" charset="2"/>
              </a:rPr>
            </a:br>
            <a:br>
              <a:rPr lang="nl-BE" dirty="0">
                <a:sym typeface="Wingdings" pitchFamily="2" charset="2"/>
              </a:rPr>
            </a:br>
            <a:r>
              <a:rPr lang="nl-BE" dirty="0">
                <a:sym typeface="Wingdings" pitchFamily="2" charset="2"/>
              </a:rPr>
              <a:t>Ook toegankelijk voor hogescholen, universiteiten, regulier onderwijs,… </a:t>
            </a:r>
          </a:p>
          <a:p>
            <a:pPr marL="0" lvl="1" indent="0">
              <a:buNone/>
            </a:pPr>
            <a:endParaRPr lang="nl-BE" altLang="nl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3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VDAB-Schoolverlatersrapport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443711"/>
              </p:ext>
            </p:extLst>
          </p:nvPr>
        </p:nvGraphicFramePr>
        <p:xfrm>
          <a:off x="838200" y="1604169"/>
          <a:ext cx="9898116" cy="4850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3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3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richting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2013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2014 (TT)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2015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2016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2017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2018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b="1" dirty="0">
                          <a:solidFill>
                            <a:srgbClr val="F4F2F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Ongekwalificeerd</a:t>
                      </a:r>
                      <a:endParaRPr lang="nl-NL" sz="1100" b="1" dirty="0">
                        <a:solidFill>
                          <a:srgbClr val="F4F2F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b="1" dirty="0">
                          <a:solidFill>
                            <a:srgbClr val="F4F2F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6720 ll. in ‘18</a:t>
                      </a:r>
                      <a:endParaRPr lang="nl-NL" sz="1100" b="1" dirty="0">
                        <a:solidFill>
                          <a:srgbClr val="F4F2F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 err="1">
                          <a:effectLst/>
                        </a:rPr>
                        <a:t>wz</a:t>
                      </a:r>
                      <a:r>
                        <a:rPr lang="nl-BE" sz="1100" dirty="0">
                          <a:effectLst/>
                        </a:rPr>
                        <a:t> na 1 jaar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30,5%</a:t>
                      </a:r>
                      <a:endParaRPr lang="nl-NL" sz="1100" dirty="0">
                        <a:effectLst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32,5%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(+2,5%)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34,4%% 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(+1,9%)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32,0%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(-2,4%)</a:t>
                      </a:r>
                      <a:endParaRPr lang="nl-N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27,6%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(-4,4%)</a:t>
                      </a:r>
                      <a:endParaRPr lang="nl-N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BuSO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1327 ll. In ‘18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37%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(+5,8%)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38,5%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(+1,5%)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41,5%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(+3%)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35,9%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(-6,6%)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34.7%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(-1.2%)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33.7%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(-1%)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DBSO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1.713 ll. In 18’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26,5%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(-0,3%)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27,4%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(+0,9%)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27,7%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(+0,3%)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23,5%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(-4,2%)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22.8%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(-0.7%)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20.1%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(-2.7%)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Alle schoolverlaters 72.776 in ‘18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13%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(+1,3%)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12,5%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(-0,5%)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11,7%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(-0,8%)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11%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(-0,7%)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10%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>
                          <a:effectLst/>
                        </a:rPr>
                        <a:t>(-1%)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8.9%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100" dirty="0">
                          <a:effectLst/>
                        </a:rPr>
                        <a:t>(-1.1%)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25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96" y="1411248"/>
            <a:ext cx="9327976" cy="485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7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Transitietrajecten: Visie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jongere staat centraal en zit aan het stuur van zijn eigen (leer)loopbaan.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brug vormen tussen onderwijs en de arbeidsmarkt of verdere opleiding.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Betrokkenheid van het netwerk.</a:t>
            </a:r>
            <a:br>
              <a:rPr lang="nl-BE" dirty="0"/>
            </a:b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Het belang van samenwerking.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37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Transitietrajecten: Doel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nl-BE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dirty="0"/>
              <a:t>De overgang naar de arbeidsmarkt faciliteren &amp; zoeken naar duurzaam gepast werk.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dirty="0"/>
              <a:t>Indien wenselijk zoeken naar verdere scholing/ opleiding.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dirty="0"/>
              <a:t>Schooluitval voorkomen.</a:t>
            </a:r>
          </a:p>
        </p:txBody>
      </p:sp>
    </p:spTree>
    <p:extLst>
      <p:ext uri="{BB962C8B-B14F-4D97-AF65-F5344CB8AC3E}">
        <p14:creationId xmlns:p14="http://schemas.microsoft.com/office/powerpoint/2010/main" val="411782290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sjabloon GTB">
  <a:themeElements>
    <a:clrScheme name="Aangepast 1">
      <a:dk1>
        <a:srgbClr val="3B237B"/>
      </a:dk1>
      <a:lt1>
        <a:srgbClr val="FFFFFF"/>
      </a:lt1>
      <a:dk2>
        <a:srgbClr val="ED1C24"/>
      </a:dk2>
      <a:lt2>
        <a:srgbClr val="00A99D"/>
      </a:lt2>
      <a:accent1>
        <a:srgbClr val="3B237B"/>
      </a:accent1>
      <a:accent2>
        <a:srgbClr val="ED1C24"/>
      </a:accent2>
      <a:accent3>
        <a:srgbClr val="7A5AD0"/>
      </a:accent3>
      <a:accent4>
        <a:srgbClr val="00A99D"/>
      </a:accent4>
      <a:accent5>
        <a:srgbClr val="0072BC"/>
      </a:accent5>
      <a:accent6>
        <a:srgbClr val="5E0F00"/>
      </a:accent6>
      <a:hlink>
        <a:srgbClr val="ED1C24"/>
      </a:hlink>
      <a:folHlink>
        <a:srgbClr val="0072BC"/>
      </a:folHlink>
    </a:clrScheme>
    <a:fontScheme name="GT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wrap="square" rtlCol="0">
        <a:spAutoFit/>
      </a:bodyPr>
      <a:lstStyle>
        <a:defPPr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esjabloon GTB" id="{AB4951C2-9DE0-40F1-96FB-7A0503A63BBE}" vid="{D8441502-B006-4CE4-A73D-3E52DB4BCFD4}"/>
    </a:ext>
  </a:extLst>
</a:theme>
</file>

<file path=ppt/theme/theme2.xml><?xml version="1.0" encoding="utf-8"?>
<a:theme xmlns:a="http://schemas.openxmlformats.org/drawingml/2006/main" name="Diamodellen GTB zonder logo">
  <a:themeElements>
    <a:clrScheme name="Aangepast 1">
      <a:dk1>
        <a:srgbClr val="3B237B"/>
      </a:dk1>
      <a:lt1>
        <a:srgbClr val="FFFFFF"/>
      </a:lt1>
      <a:dk2>
        <a:srgbClr val="ED1C24"/>
      </a:dk2>
      <a:lt2>
        <a:srgbClr val="00A99D"/>
      </a:lt2>
      <a:accent1>
        <a:srgbClr val="3B237B"/>
      </a:accent1>
      <a:accent2>
        <a:srgbClr val="ED1C24"/>
      </a:accent2>
      <a:accent3>
        <a:srgbClr val="7A5AD0"/>
      </a:accent3>
      <a:accent4>
        <a:srgbClr val="00A99D"/>
      </a:accent4>
      <a:accent5>
        <a:srgbClr val="0072BC"/>
      </a:accent5>
      <a:accent6>
        <a:srgbClr val="5E0F00"/>
      </a:accent6>
      <a:hlink>
        <a:srgbClr val="ED1C24"/>
      </a:hlink>
      <a:folHlink>
        <a:srgbClr val="0072BC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sjabloon GTB" id="{AB4951C2-9DE0-40F1-96FB-7A0503A63BBE}" vid="{701B6FF3-2C80-45F1-AD8B-7DA13C257E99}"/>
    </a:ext>
  </a:extLst>
</a:theme>
</file>

<file path=ppt/theme/theme3.xml><?xml version="1.0" encoding="utf-8"?>
<a:theme xmlns:a="http://schemas.openxmlformats.org/drawingml/2006/main" name="Dia met logo GTB -groo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sjabloon GTB" id="{AB4951C2-9DE0-40F1-96FB-7A0503A63BBE}" vid="{4D3474BE-F521-43D5-9F8B-640EB614EFBF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DED254DE1A743B7B4AFBA262DEC69" ma:contentTypeVersion="10" ma:contentTypeDescription="Een nieuw document maken." ma:contentTypeScope="" ma:versionID="9618e8ce1029d04c7768b4e9fe347cc8">
  <xsd:schema xmlns:xsd="http://www.w3.org/2001/XMLSchema" xmlns:xs="http://www.w3.org/2001/XMLSchema" xmlns:p="http://schemas.microsoft.com/office/2006/metadata/properties" xmlns:ns3="5864da5c-829c-4a97-8a25-c7a4016b3038" xmlns:ns4="0322bab1-31dd-4eb5-a969-4091b33ff8ae" targetNamespace="http://schemas.microsoft.com/office/2006/metadata/properties" ma:root="true" ma:fieldsID="5c502cc84b33284f13fb631fc419ac4b" ns3:_="" ns4:_="">
    <xsd:import namespace="5864da5c-829c-4a97-8a25-c7a4016b3038"/>
    <xsd:import namespace="0322bab1-31dd-4eb5-a969-4091b33ff8a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4da5c-829c-4a97-8a25-c7a4016b30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2bab1-31dd-4eb5-a969-4091b33ff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473A89-D741-49C0-B24B-9A3122D2C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64da5c-829c-4a97-8a25-c7a4016b3038"/>
    <ds:schemaRef ds:uri="0322bab1-31dd-4eb5-a969-4091b33ff8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29CE3B-7F86-4150-BEAF-03D16B2F1A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C6DC1D-07E9-457A-BAD7-B372EAB942F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864da5c-829c-4a97-8a25-c7a4016b3038"/>
    <ds:schemaRef ds:uri="0322bab1-31dd-4eb5-a969-4091b33ff8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Presentatiesjabloon GTB</Template>
  <TotalTime>1818</TotalTime>
  <Words>641</Words>
  <Application>Microsoft Office PowerPoint</Application>
  <PresentationFormat>Breedbeeld</PresentationFormat>
  <Paragraphs>240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Wingdings</vt:lpstr>
      <vt:lpstr>Presentatiesjabloon GTB</vt:lpstr>
      <vt:lpstr>Diamodellen GTB zonder logo</vt:lpstr>
      <vt:lpstr>Dia met logo GTB -groot</vt:lpstr>
      <vt:lpstr>GTB ism onderwijs Welkom!</vt:lpstr>
      <vt:lpstr>Onze organisatie</vt:lpstr>
      <vt:lpstr>Onze doelgroep</vt:lpstr>
      <vt:lpstr>Historiek samenwerking GTB - Onderwijs</vt:lpstr>
      <vt:lpstr>Historiek samenwerking GTB-Onderwijs</vt:lpstr>
      <vt:lpstr>VDAB-Schoolverlatersrapport</vt:lpstr>
      <vt:lpstr>PowerPoint-presentatie</vt:lpstr>
      <vt:lpstr>Transitietrajecten: Visie</vt:lpstr>
      <vt:lpstr>Transitietrajecten: Doel</vt:lpstr>
      <vt:lpstr>Transitietrajecten: Wie </vt:lpstr>
      <vt:lpstr>Transitietrajecten: Methodiek</vt:lpstr>
      <vt:lpstr>Oriënterend gesprek:  Wie ben ik, wat wil ik, wat kan ik, wat doe ik?</vt:lpstr>
      <vt:lpstr>Transitietrajecten: mogelijke tools…</vt:lpstr>
      <vt:lpstr>VDAB dossier ‘mijn loopbaan’</vt:lpstr>
      <vt:lpstr>Ieder zijn eigen rol</vt:lpstr>
      <vt:lpstr>Ieder zijn eigen rol</vt:lpstr>
      <vt:lpstr>Resultaten transitietrajecten 2018</vt:lpstr>
      <vt:lpstr>Praktische afspraken</vt:lpstr>
      <vt:lpstr>Aanmelden en starten</vt:lpstr>
      <vt:lpstr>Eerste gesprek</vt:lpstr>
      <vt:lpstr>Einde schooljaar</vt:lpstr>
      <vt:lpstr>Na school: GTB aanbod</vt:lpstr>
      <vt:lpstr>Na school: inschakelen van partners</vt:lpstr>
      <vt:lpstr>Vragenrondje</vt:lpstr>
      <vt:lpstr>Contactgegevens</vt:lpstr>
    </vt:vector>
  </TitlesOfParts>
  <Company>VDAB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INOLMAN1</dc:creator>
  <cp:lastModifiedBy>Ghijssels Elke</cp:lastModifiedBy>
  <cp:revision>36</cp:revision>
  <dcterms:created xsi:type="dcterms:W3CDTF">2020-02-20T15:57:18Z</dcterms:created>
  <dcterms:modified xsi:type="dcterms:W3CDTF">2020-05-07T12:55:53Z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0x010100569DED254DE1A743B7B4AFBA262DEC69</vt:lpwstr>
  </property>
</Properties>
</file>