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5"/>
  </p:notesMasterIdLst>
  <p:sldIdLst>
    <p:sldId id="256" r:id="rId2"/>
    <p:sldId id="257" r:id="rId3"/>
    <p:sldId id="258" r:id="rId4"/>
    <p:sldId id="259" r:id="rId5"/>
    <p:sldId id="260" r:id="rId6"/>
    <p:sldId id="261" r:id="rId7"/>
    <p:sldId id="263" r:id="rId8"/>
    <p:sldId id="264" r:id="rId9"/>
    <p:sldId id="265" r:id="rId10"/>
    <p:sldId id="266" r:id="rId11"/>
    <p:sldId id="267" r:id="rId12"/>
    <p:sldId id="272" r:id="rId13"/>
    <p:sldId id="269"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Lato Light" panose="020B0604020202020204" charset="0"/>
      <p:regular r:id="rId20"/>
      <p:bold r:id="rId21"/>
      <p:italic r:id="rId22"/>
      <p:boldItalic r:id="rId23"/>
    </p:embeddedFont>
    <p:embeddedFont>
      <p:font typeface="Roboto Slab Light"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4e22adb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4e22adb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Toll-net en de partners binnen dit project geloven zeer sterk in het delen en hergebruiken van elkaars materialen.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Het Joint Research Centre van de Europese Unie lanceerde in december 2017 het European Framework for the Digital Competence of Educators (DigCompEdu).</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1" i="0" u="none" strike="noStrike" cap="none">
                <a:solidFill>
                  <a:schemeClr val="dk1"/>
                </a:solidFill>
                <a:latin typeface="Arial"/>
                <a:ea typeface="Arial"/>
                <a:cs typeface="Arial"/>
                <a:sym typeface="Arial"/>
              </a:rPr>
              <a:t>Competenties</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Onderstaande figuur geeft de zes competentiegebieden aan met daarin de professionele activiteiten van docenten.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Digital resources: Verwerven, verwerken, creëren en delen van digitale middelen. Het betreft hier ook de informatievaardigheden en mediawijsheid van docenten.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Empowering learners: De inzet van ICT ten behoeve van inclusief onderwijs, differentiatie en gepersonaliseerd onderwijs (rekening houden met verschillen), en om de actieve betrokkenheid van de lerende bij zijn eigen leerproces te bevorderen.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Teaching and learning: De beredeneerde inzet van ICT voor leren en lesgeven. Het betreft hier het ontwerpen, plannen en uitvoeren van de didactische inzet van ICT in de verschillende fases van het leerproces. Het framework gaat er vanuit dat het daadwerkelijke potentieel van ICT naar voren komt in learner-centred processes. De rol van de digitaal bekwame leraar is het begeleiden van de lerende bij leeractiviteiten waarin de lerende een autonomere rol ontwikkeld, en waarin de lerende ook van en met andere leert. De docent zet ICT in om het zelfregulerend leren van de lerende te ondersteunen.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De inzet van ICT om bestaande toetsing- en assessmentstrategieën, zowel formatief als summatief, te ondersteunen en te versterken, maar ook om innovatieve benaderingen van assessment te faciliteren. De docent kan omgaan met learning analytics, en deze data op een verantwoorde manier gebruiken ten behoeve van leren en lesgeven. De docent kan ICT inzetten om gerichte feedback te geven aan lerenden, op het moment dat het nodig is.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Het compass is een schematische weergave van de reeds verworven competenties in beeld en de competenties waaraan nog gewerkt kan worden.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Aan de hand van de resultaten uit de Digital thermometer ontvangt de leraar  een individuele leerlijn van te volgen online modules.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5430350" y="228600"/>
            <a:ext cx="1388100" cy="13881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2706650" y="3872629"/>
            <a:ext cx="1097700" cy="10977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6513651" y="161669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33" name="Google Shape;33;p2"/>
          <p:cNvSpPr txBox="1">
            <a:spLocks noGrp="1"/>
          </p:cNvSpPr>
          <p:nvPr>
            <p:ph type="ctrTitle"/>
          </p:nvPr>
        </p:nvSpPr>
        <p:spPr>
          <a:xfrm>
            <a:off x="2757250" y="961350"/>
            <a:ext cx="3629400" cy="3220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1pPr>
            <a:lvl2pPr marR="0" lvl="1"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rgbClr val="FFFFFF"/>
              </a:buClr>
              <a:buSzPts val="3600"/>
              <a:buFont typeface="Roboto Slab Light"/>
              <a:buNone/>
              <a:defRPr sz="3600" b="0" i="0" u="none" strike="noStrike" cap="none">
                <a:solidFill>
                  <a:srgbClr val="FFFFFF"/>
                </a:solidFill>
                <a:latin typeface="Roboto Slab Light"/>
                <a:ea typeface="Roboto Slab Light"/>
                <a:cs typeface="Roboto Slab Light"/>
                <a:sym typeface="Roboto Slab Light"/>
              </a:defRPr>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1"/>
          <p:cNvSpPr/>
          <p:nvPr/>
        </p:nvSpPr>
        <p:spPr>
          <a:xfrm>
            <a:off x="217850" y="171250"/>
            <a:ext cx="1054200" cy="10542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1"/>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0" name="Google Shape;300;p1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2"/>
          <p:cNvSpPr/>
          <p:nvPr/>
        </p:nvSpPr>
        <p:spPr>
          <a:xfrm>
            <a:off x="1397225" y="337514"/>
            <a:ext cx="136800" cy="1368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2"/>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8" name="Google Shape;328;p12"/>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3"/>
          <p:cNvSpPr/>
          <p:nvPr/>
        </p:nvSpPr>
        <p:spPr>
          <a:xfrm>
            <a:off x="217850" y="171250"/>
            <a:ext cx="1054200" cy="10542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3"/>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6" name="Google Shape;356;p13"/>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4"/>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
          <p:cNvSpPr/>
          <p:nvPr/>
        </p:nvSpPr>
        <p:spPr>
          <a:xfrm>
            <a:off x="1812100" y="271400"/>
            <a:ext cx="1054200" cy="10542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
          <p:cNvSpPr/>
          <p:nvPr/>
        </p:nvSpPr>
        <p:spPr>
          <a:xfrm>
            <a:off x="228600" y="2887250"/>
            <a:ext cx="605400" cy="605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 name="Google Shape;52;p3"/>
          <p:cNvGrpSpPr/>
          <p:nvPr/>
        </p:nvGrpSpPr>
        <p:grpSpPr>
          <a:xfrm>
            <a:off x="8142375" y="4477573"/>
            <a:ext cx="508851" cy="478711"/>
            <a:chOff x="5972700" y="2330200"/>
            <a:chExt cx="411625" cy="387275"/>
          </a:xfrm>
        </p:grpSpPr>
        <p:sp>
          <p:nvSpPr>
            <p:cNvPr id="53" name="Google Shape;53;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 name="Google Shape;55;p3"/>
          <p:cNvGrpSpPr/>
          <p:nvPr/>
        </p:nvGrpSpPr>
        <p:grpSpPr>
          <a:xfrm>
            <a:off x="2139871" y="482540"/>
            <a:ext cx="398658" cy="631920"/>
            <a:chOff x="6718575" y="2318625"/>
            <a:chExt cx="256950" cy="407375"/>
          </a:xfrm>
        </p:grpSpPr>
        <p:sp>
          <p:nvSpPr>
            <p:cNvPr id="56" name="Google Shape;56;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 name="Google Shape;64;p3"/>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9pPr>
          </a:lstStyle>
          <a:p>
            <a:endParaRPr/>
          </a:p>
        </p:txBody>
      </p:sp>
      <p:sp>
        <p:nvSpPr>
          <p:cNvPr id="65" name="Google Shape;65;p3"/>
          <p:cNvSpPr txBox="1">
            <a:spLocks noGrp="1"/>
          </p:cNvSpPr>
          <p:nvPr>
            <p:ph type="body" idx="1"/>
          </p:nvPr>
        </p:nvSpPr>
        <p:spPr>
          <a:xfrm>
            <a:off x="2683000" y="1428750"/>
            <a:ext cx="1858800" cy="2739300"/>
          </a:xfrm>
          <a:prstGeom prst="rect">
            <a:avLst/>
          </a:prstGeom>
          <a:noFill/>
          <a:ln>
            <a:noFill/>
          </a:ln>
        </p:spPr>
        <p:txBody>
          <a:bodyPr spcFirstLastPara="1" wrap="square" lIns="91425" tIns="91425" rIns="91425" bIns="91425" anchor="t" anchorCtr="0"/>
          <a:lstStyle>
            <a:lvl1pPr marL="457200" marR="0" lvl="0" indent="-311150" algn="l" rtl="0">
              <a:lnSpc>
                <a:spcPct val="100000"/>
              </a:lnSpc>
              <a:spcBef>
                <a:spcPts val="6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1pPr>
            <a:lvl2pPr marL="914400" marR="0" lvl="1"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2pPr>
            <a:lvl3pPr marL="1371600" marR="0" lvl="2"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3pPr>
            <a:lvl4pPr marL="1828800" marR="0" lvl="3"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4pPr>
            <a:lvl5pPr marL="2286000" marR="0" lvl="4"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5pPr>
            <a:lvl6pPr marL="2743200" marR="0" lvl="5"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6pPr>
            <a:lvl7pPr marL="3200400" marR="0" lvl="6"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7pPr>
            <a:lvl8pPr marL="3657600" marR="0" lvl="7"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8pPr>
            <a:lvl9pPr marL="4114800" marR="0" lvl="8" indent="-311150" algn="l" rtl="0">
              <a:lnSpc>
                <a:spcPct val="100000"/>
              </a:lnSpc>
              <a:spcBef>
                <a:spcPts val="1000"/>
              </a:spcBef>
              <a:spcAft>
                <a:spcPts val="100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9pPr>
          </a:lstStyle>
          <a:p>
            <a:endParaRPr/>
          </a:p>
        </p:txBody>
      </p:sp>
      <p:sp>
        <p:nvSpPr>
          <p:cNvPr id="66" name="Google Shape;66;p3"/>
          <p:cNvSpPr txBox="1">
            <a:spLocks noGrp="1"/>
          </p:cNvSpPr>
          <p:nvPr>
            <p:ph type="body" idx="2"/>
          </p:nvPr>
        </p:nvSpPr>
        <p:spPr>
          <a:xfrm>
            <a:off x="4637114" y="1428750"/>
            <a:ext cx="1858800" cy="2739300"/>
          </a:xfrm>
          <a:prstGeom prst="rect">
            <a:avLst/>
          </a:prstGeom>
          <a:noFill/>
          <a:ln>
            <a:noFill/>
          </a:ln>
        </p:spPr>
        <p:txBody>
          <a:bodyPr spcFirstLastPara="1" wrap="square" lIns="91425" tIns="91425" rIns="91425" bIns="91425" anchor="t" anchorCtr="0"/>
          <a:lstStyle>
            <a:lvl1pPr marL="457200" marR="0" lvl="0" indent="-311150" algn="l" rtl="0">
              <a:lnSpc>
                <a:spcPct val="100000"/>
              </a:lnSpc>
              <a:spcBef>
                <a:spcPts val="6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1pPr>
            <a:lvl2pPr marL="914400" marR="0" lvl="1"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2pPr>
            <a:lvl3pPr marL="1371600" marR="0" lvl="2"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3pPr>
            <a:lvl4pPr marL="1828800" marR="0" lvl="3"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4pPr>
            <a:lvl5pPr marL="2286000" marR="0" lvl="4"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5pPr>
            <a:lvl6pPr marL="2743200" marR="0" lvl="5"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6pPr>
            <a:lvl7pPr marL="3200400" marR="0" lvl="6"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7pPr>
            <a:lvl8pPr marL="3657600" marR="0" lvl="7"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8pPr>
            <a:lvl9pPr marL="4114800" marR="0" lvl="8" indent="-311150" algn="l" rtl="0">
              <a:lnSpc>
                <a:spcPct val="100000"/>
              </a:lnSpc>
              <a:spcBef>
                <a:spcPts val="1000"/>
              </a:spcBef>
              <a:spcAft>
                <a:spcPts val="100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9pPr>
          </a:lstStyle>
          <a:p>
            <a:endParaRPr/>
          </a:p>
        </p:txBody>
      </p:sp>
      <p:sp>
        <p:nvSpPr>
          <p:cNvPr id="67" name="Google Shape;67;p3"/>
          <p:cNvSpPr txBox="1">
            <a:spLocks noGrp="1"/>
          </p:cNvSpPr>
          <p:nvPr>
            <p:ph type="body" idx="3"/>
          </p:nvPr>
        </p:nvSpPr>
        <p:spPr>
          <a:xfrm>
            <a:off x="6591228" y="1428750"/>
            <a:ext cx="1858800" cy="2739300"/>
          </a:xfrm>
          <a:prstGeom prst="rect">
            <a:avLst/>
          </a:prstGeom>
          <a:noFill/>
          <a:ln>
            <a:noFill/>
          </a:ln>
        </p:spPr>
        <p:txBody>
          <a:bodyPr spcFirstLastPara="1" wrap="square" lIns="91425" tIns="91425" rIns="91425" bIns="91425" anchor="t" anchorCtr="0"/>
          <a:lstStyle>
            <a:lvl1pPr marL="457200" marR="0" lvl="0" indent="-311150" algn="l" rtl="0">
              <a:lnSpc>
                <a:spcPct val="100000"/>
              </a:lnSpc>
              <a:spcBef>
                <a:spcPts val="6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1pPr>
            <a:lvl2pPr marL="914400" marR="0" lvl="1"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2pPr>
            <a:lvl3pPr marL="1371600" marR="0" lvl="2"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3pPr>
            <a:lvl4pPr marL="1828800" marR="0" lvl="3"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4pPr>
            <a:lvl5pPr marL="2286000" marR="0" lvl="4"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5pPr>
            <a:lvl6pPr marL="2743200" marR="0" lvl="5"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6pPr>
            <a:lvl7pPr marL="3200400" marR="0" lvl="6"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7pPr>
            <a:lvl8pPr marL="3657600" marR="0" lvl="7" indent="-311150" algn="l" rtl="0">
              <a:lnSpc>
                <a:spcPct val="100000"/>
              </a:lnSpc>
              <a:spcBef>
                <a:spcPts val="1000"/>
              </a:spcBef>
              <a:spcAft>
                <a:spcPts val="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8pPr>
            <a:lvl9pPr marL="4114800" marR="0" lvl="8" indent="-311150" algn="l" rtl="0">
              <a:lnSpc>
                <a:spcPct val="100000"/>
              </a:lnSpc>
              <a:spcBef>
                <a:spcPts val="1000"/>
              </a:spcBef>
              <a:spcAft>
                <a:spcPts val="1000"/>
              </a:spcAft>
              <a:buClr>
                <a:srgbClr val="A6BCC9"/>
              </a:buClr>
              <a:buSzPts val="1300"/>
              <a:buFont typeface="Lato Light"/>
              <a:buChar char="◦"/>
              <a:defRPr sz="1300" b="0" i="0" u="none" strike="noStrike" cap="none">
                <a:solidFill>
                  <a:srgbClr val="4A5C65"/>
                </a:solidFill>
                <a:latin typeface="Lato Light"/>
                <a:ea typeface="Lato Light"/>
                <a:cs typeface="Lato Light"/>
                <a:sym typeface="Lato Light"/>
              </a:defRPr>
            </a:lvl9pPr>
          </a:lstStyle>
          <a:p>
            <a:endParaRPr/>
          </a:p>
        </p:txBody>
      </p:sp>
      <p:sp>
        <p:nvSpPr>
          <p:cNvPr id="68" name="Google Shape;68;p3"/>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9"/>
        <p:cNvGrpSpPr/>
        <p:nvPr/>
      </p:nvGrpSpPr>
      <p:grpSpPr>
        <a:xfrm>
          <a:off x="0" y="0"/>
          <a:ext cx="0" cy="0"/>
          <a:chOff x="0" y="0"/>
          <a:chExt cx="0" cy="0"/>
        </a:xfrm>
      </p:grpSpPr>
      <p:sp>
        <p:nvSpPr>
          <p:cNvPr id="70" name="Google Shape;70;p4"/>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1812100" y="271400"/>
            <a:ext cx="1054200" cy="10542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228600" y="2887250"/>
            <a:ext cx="605400" cy="605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 name="Google Shape;84;p4"/>
          <p:cNvGrpSpPr/>
          <p:nvPr/>
        </p:nvGrpSpPr>
        <p:grpSpPr>
          <a:xfrm>
            <a:off x="8142375" y="4477573"/>
            <a:ext cx="508851" cy="478711"/>
            <a:chOff x="5972700" y="2330200"/>
            <a:chExt cx="411625" cy="387275"/>
          </a:xfrm>
        </p:grpSpPr>
        <p:sp>
          <p:nvSpPr>
            <p:cNvPr id="85" name="Google Shape;85;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87;p4"/>
          <p:cNvGrpSpPr/>
          <p:nvPr/>
        </p:nvGrpSpPr>
        <p:grpSpPr>
          <a:xfrm>
            <a:off x="2139871" y="482540"/>
            <a:ext cx="398658" cy="631920"/>
            <a:chOff x="6718575" y="2318625"/>
            <a:chExt cx="256950" cy="407375"/>
          </a:xfrm>
        </p:grpSpPr>
        <p:sp>
          <p:nvSpPr>
            <p:cNvPr id="88" name="Google Shape;88;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 name="Google Shape;96;p4"/>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9pPr>
          </a:lstStyle>
          <a:p>
            <a:endParaRPr/>
          </a:p>
        </p:txBody>
      </p:sp>
      <p:sp>
        <p:nvSpPr>
          <p:cNvPr id="97" name="Google Shape;97;p4"/>
          <p:cNvSpPr txBox="1">
            <a:spLocks noGrp="1"/>
          </p:cNvSpPr>
          <p:nvPr>
            <p:ph type="body" idx="1"/>
          </p:nvPr>
        </p:nvSpPr>
        <p:spPr>
          <a:xfrm>
            <a:off x="2830925" y="1200150"/>
            <a:ext cx="2516400" cy="31203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endParaRPr/>
          </a:p>
        </p:txBody>
      </p:sp>
      <p:sp>
        <p:nvSpPr>
          <p:cNvPr id="98" name="Google Shape;98;p4"/>
          <p:cNvSpPr txBox="1">
            <a:spLocks noGrp="1"/>
          </p:cNvSpPr>
          <p:nvPr>
            <p:ph type="body" idx="2"/>
          </p:nvPr>
        </p:nvSpPr>
        <p:spPr>
          <a:xfrm>
            <a:off x="5651044" y="1200150"/>
            <a:ext cx="2671500" cy="31203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endParaRPr/>
          </a:p>
        </p:txBody>
      </p:sp>
      <p:sp>
        <p:nvSpPr>
          <p:cNvPr id="99" name="Google Shape;99;p4"/>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0"/>
        <p:cNvGrpSpPr/>
        <p:nvPr/>
      </p:nvGrpSpPr>
      <p:grpSpPr>
        <a:xfrm>
          <a:off x="0" y="0"/>
          <a:ext cx="0" cy="0"/>
          <a:chOff x="0" y="0"/>
          <a:chExt cx="0" cy="0"/>
        </a:xfrm>
      </p:grpSpPr>
      <p:sp>
        <p:nvSpPr>
          <p:cNvPr id="101" name="Google Shape;101;p5"/>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
          <p:cNvSpPr/>
          <p:nvPr/>
        </p:nvSpPr>
        <p:spPr>
          <a:xfrm>
            <a:off x="1812100" y="271400"/>
            <a:ext cx="1054200" cy="10542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a:off x="228600" y="2887250"/>
            <a:ext cx="605400" cy="605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 name="Google Shape;115;p5"/>
          <p:cNvGrpSpPr/>
          <p:nvPr/>
        </p:nvGrpSpPr>
        <p:grpSpPr>
          <a:xfrm>
            <a:off x="8142375" y="4477573"/>
            <a:ext cx="508851" cy="478711"/>
            <a:chOff x="5972700" y="2330200"/>
            <a:chExt cx="411625" cy="387275"/>
          </a:xfrm>
        </p:grpSpPr>
        <p:sp>
          <p:nvSpPr>
            <p:cNvPr id="116" name="Google Shape;116;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 name="Google Shape;118;p5"/>
          <p:cNvGrpSpPr/>
          <p:nvPr/>
        </p:nvGrpSpPr>
        <p:grpSpPr>
          <a:xfrm>
            <a:off x="2139871" y="482540"/>
            <a:ext cx="398658" cy="631920"/>
            <a:chOff x="6718575" y="2318625"/>
            <a:chExt cx="256950" cy="407375"/>
          </a:xfrm>
        </p:grpSpPr>
        <p:sp>
          <p:nvSpPr>
            <p:cNvPr id="119" name="Google Shape;119;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5"/>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9pPr>
          </a:lstStyle>
          <a:p>
            <a:endParaRPr/>
          </a:p>
        </p:txBody>
      </p:sp>
      <p:sp>
        <p:nvSpPr>
          <p:cNvPr id="128" name="Google Shape;128;p5"/>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endParaRPr/>
          </a:p>
        </p:txBody>
      </p:sp>
      <p:sp>
        <p:nvSpPr>
          <p:cNvPr id="129" name="Google Shape;129;p5"/>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0"/>
        <p:cNvGrpSpPr/>
        <p:nvPr/>
      </p:nvGrpSpPr>
      <p:grpSpPr>
        <a:xfrm>
          <a:off x="0" y="0"/>
          <a:ext cx="0" cy="0"/>
          <a:chOff x="0" y="0"/>
          <a:chExt cx="0" cy="0"/>
        </a:xfrm>
      </p:grpSpPr>
      <p:sp>
        <p:nvSpPr>
          <p:cNvPr id="131" name="Google Shape;131;p6"/>
          <p:cNvSpPr/>
          <p:nvPr/>
        </p:nvSpPr>
        <p:spPr>
          <a:xfrm>
            <a:off x="407150" y="407075"/>
            <a:ext cx="8329800" cy="4329300"/>
          </a:xfrm>
          <a:prstGeom prst="rect">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
          <p:cNvSpPr/>
          <p:nvPr/>
        </p:nvSpPr>
        <p:spPr>
          <a:xfrm>
            <a:off x="5430350" y="228600"/>
            <a:ext cx="1388100" cy="13881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
          <p:cNvSpPr/>
          <p:nvPr/>
        </p:nvSpPr>
        <p:spPr>
          <a:xfrm>
            <a:off x="2706650" y="3872629"/>
            <a:ext cx="1097700" cy="10977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6"/>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6"/>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 name="Google Shape;143;p6"/>
          <p:cNvGrpSpPr/>
          <p:nvPr/>
        </p:nvGrpSpPr>
        <p:grpSpPr>
          <a:xfrm>
            <a:off x="3001075" y="4182123"/>
            <a:ext cx="508851" cy="478711"/>
            <a:chOff x="5972700" y="2330200"/>
            <a:chExt cx="411625" cy="387275"/>
          </a:xfrm>
        </p:grpSpPr>
        <p:sp>
          <p:nvSpPr>
            <p:cNvPr id="144" name="Google Shape;144;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 name="Google Shape;146;p6"/>
          <p:cNvGrpSpPr/>
          <p:nvPr/>
        </p:nvGrpSpPr>
        <p:grpSpPr>
          <a:xfrm>
            <a:off x="5861768" y="506559"/>
            <a:ext cx="524975" cy="832145"/>
            <a:chOff x="6718575" y="2318625"/>
            <a:chExt cx="256950" cy="407375"/>
          </a:xfrm>
        </p:grpSpPr>
        <p:sp>
          <p:nvSpPr>
            <p:cNvPr id="147" name="Google Shape;147;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8" name="Google Shape;148;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9" name="Google Shape;149;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0" name="Google Shape;150;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1" name="Google Shape;151;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2" name="Google Shape;152;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3" name="Google Shape;153;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4" name="Google Shape;154;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55" name="Google Shape;155;p6"/>
          <p:cNvSpPr/>
          <p:nvPr/>
        </p:nvSpPr>
        <p:spPr>
          <a:xfrm>
            <a:off x="2757247" y="861970"/>
            <a:ext cx="300900" cy="3009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
          <p:cNvSpPr txBox="1">
            <a:spLocks noGrp="1"/>
          </p:cNvSpPr>
          <p:nvPr>
            <p:ph type="ctrTitle"/>
          </p:nvPr>
        </p:nvSpPr>
        <p:spPr>
          <a:xfrm>
            <a:off x="2886100" y="1888150"/>
            <a:ext cx="3371700" cy="1159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1pPr>
            <a:lvl2pPr marR="0" lvl="1"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rgbClr val="02BDC7"/>
              </a:buClr>
              <a:buSzPts val="3000"/>
              <a:buFont typeface="Roboto Slab Light"/>
              <a:buNone/>
              <a:defRPr sz="3000" b="0" i="0" u="none" strike="noStrike" cap="none">
                <a:solidFill>
                  <a:srgbClr val="02BDC7"/>
                </a:solidFill>
                <a:latin typeface="Roboto Slab Light"/>
                <a:ea typeface="Roboto Slab Light"/>
                <a:cs typeface="Roboto Slab Light"/>
                <a:sym typeface="Roboto Slab Light"/>
              </a:defRPr>
            </a:lvl9pPr>
          </a:lstStyle>
          <a:p>
            <a:endParaRPr/>
          </a:p>
        </p:txBody>
      </p:sp>
      <p:sp>
        <p:nvSpPr>
          <p:cNvPr id="159" name="Google Shape;159;p6"/>
          <p:cNvSpPr txBox="1">
            <a:spLocks noGrp="1"/>
          </p:cNvSpPr>
          <p:nvPr>
            <p:ph type="subTitle" idx="1"/>
          </p:nvPr>
        </p:nvSpPr>
        <p:spPr>
          <a:xfrm>
            <a:off x="2886100" y="2916252"/>
            <a:ext cx="3371700" cy="784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FFB600"/>
              </a:buClr>
              <a:buSzPts val="2000"/>
              <a:buFont typeface="Lato Light"/>
              <a:buNone/>
              <a:defRPr sz="2000" b="0" i="0" u="none" strike="noStrike" cap="none">
                <a:solidFill>
                  <a:srgbClr val="FFB600"/>
                </a:solidFill>
                <a:latin typeface="Lato Light"/>
                <a:ea typeface="Lato Light"/>
                <a:cs typeface="Lato Light"/>
                <a:sym typeface="Lato Light"/>
              </a:defRPr>
            </a:lvl1pPr>
            <a:lvl2pPr marR="0" lvl="1" algn="ctr" rtl="0">
              <a:lnSpc>
                <a:spcPct val="100000"/>
              </a:lnSpc>
              <a:spcBef>
                <a:spcPts val="1000"/>
              </a:spcBef>
              <a:spcAft>
                <a:spcPts val="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2pPr>
            <a:lvl3pPr marR="0" lvl="2" algn="ctr" rtl="0">
              <a:lnSpc>
                <a:spcPct val="100000"/>
              </a:lnSpc>
              <a:spcBef>
                <a:spcPts val="1000"/>
              </a:spcBef>
              <a:spcAft>
                <a:spcPts val="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3pPr>
            <a:lvl4pPr marR="0" lvl="3" algn="ctr" rtl="0">
              <a:lnSpc>
                <a:spcPct val="100000"/>
              </a:lnSpc>
              <a:spcBef>
                <a:spcPts val="1000"/>
              </a:spcBef>
              <a:spcAft>
                <a:spcPts val="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4pPr>
            <a:lvl5pPr marR="0" lvl="4" algn="ctr" rtl="0">
              <a:lnSpc>
                <a:spcPct val="100000"/>
              </a:lnSpc>
              <a:spcBef>
                <a:spcPts val="1000"/>
              </a:spcBef>
              <a:spcAft>
                <a:spcPts val="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5pPr>
            <a:lvl6pPr marR="0" lvl="5" algn="ctr" rtl="0">
              <a:lnSpc>
                <a:spcPct val="100000"/>
              </a:lnSpc>
              <a:spcBef>
                <a:spcPts val="1000"/>
              </a:spcBef>
              <a:spcAft>
                <a:spcPts val="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6pPr>
            <a:lvl7pPr marR="0" lvl="6" algn="ctr" rtl="0">
              <a:lnSpc>
                <a:spcPct val="100000"/>
              </a:lnSpc>
              <a:spcBef>
                <a:spcPts val="1000"/>
              </a:spcBef>
              <a:spcAft>
                <a:spcPts val="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7pPr>
            <a:lvl8pPr marR="0" lvl="7" algn="ctr" rtl="0">
              <a:lnSpc>
                <a:spcPct val="100000"/>
              </a:lnSpc>
              <a:spcBef>
                <a:spcPts val="1000"/>
              </a:spcBef>
              <a:spcAft>
                <a:spcPts val="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8pPr>
            <a:lvl9pPr marR="0" lvl="8" algn="ctr" rtl="0">
              <a:lnSpc>
                <a:spcPct val="100000"/>
              </a:lnSpc>
              <a:spcBef>
                <a:spcPts val="1000"/>
              </a:spcBef>
              <a:spcAft>
                <a:spcPts val="1000"/>
              </a:spcAft>
              <a:buClr>
                <a:srgbClr val="FFB600"/>
              </a:buClr>
              <a:buSzPts val="3000"/>
              <a:buFont typeface="Lato Light"/>
              <a:buNone/>
              <a:defRPr sz="3000" b="0" i="0" u="none" strike="noStrike" cap="none">
                <a:solidFill>
                  <a:srgbClr val="FFB600"/>
                </a:solidFill>
                <a:latin typeface="Lato Light"/>
                <a:ea typeface="Lato Light"/>
                <a:cs typeface="Lato Light"/>
                <a:sym typeface="Lato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0"/>
        <p:cNvGrpSpPr/>
        <p:nvPr/>
      </p:nvGrpSpPr>
      <p:grpSpPr>
        <a:xfrm>
          <a:off x="0" y="0"/>
          <a:ext cx="0" cy="0"/>
          <a:chOff x="0" y="0"/>
          <a:chExt cx="0" cy="0"/>
        </a:xfrm>
      </p:grpSpPr>
      <p:sp>
        <p:nvSpPr>
          <p:cNvPr id="161" name="Google Shape;161;p7"/>
          <p:cNvSpPr/>
          <p:nvPr/>
        </p:nvSpPr>
        <p:spPr>
          <a:xfrm>
            <a:off x="407150" y="407075"/>
            <a:ext cx="8329800" cy="4329300"/>
          </a:xfrm>
          <a:prstGeom prst="rect">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
          <p:cNvSpPr/>
          <p:nvPr/>
        </p:nvSpPr>
        <p:spPr>
          <a:xfrm>
            <a:off x="3109875" y="154418"/>
            <a:ext cx="508800" cy="5088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7"/>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7"/>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p:nvPr/>
        </p:nvSpPr>
        <p:spPr>
          <a:xfrm>
            <a:off x="407150" y="4701449"/>
            <a:ext cx="336900" cy="3369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7"/>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7"/>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5" name="Google Shape;175;p7"/>
          <p:cNvGrpSpPr/>
          <p:nvPr/>
        </p:nvGrpSpPr>
        <p:grpSpPr>
          <a:xfrm>
            <a:off x="154026" y="4093698"/>
            <a:ext cx="508851" cy="478711"/>
            <a:chOff x="5972700" y="2330200"/>
            <a:chExt cx="411625" cy="387275"/>
          </a:xfrm>
        </p:grpSpPr>
        <p:sp>
          <p:nvSpPr>
            <p:cNvPr id="176" name="Google Shape;176;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7"/>
          <p:cNvGrpSpPr/>
          <p:nvPr/>
        </p:nvGrpSpPr>
        <p:grpSpPr>
          <a:xfrm>
            <a:off x="5222963" y="889722"/>
            <a:ext cx="292923" cy="464285"/>
            <a:chOff x="6718575" y="2318625"/>
            <a:chExt cx="256950" cy="407375"/>
          </a:xfrm>
        </p:grpSpPr>
        <p:sp>
          <p:nvSpPr>
            <p:cNvPr id="179" name="Google Shape;179;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7" name="Google Shape;187;p7"/>
          <p:cNvSpPr txBox="1">
            <a:spLocks noGrp="1"/>
          </p:cNvSpPr>
          <p:nvPr>
            <p:ph type="body" idx="1"/>
          </p:nvPr>
        </p:nvSpPr>
        <p:spPr>
          <a:xfrm>
            <a:off x="1242275" y="1704600"/>
            <a:ext cx="6659700" cy="819900"/>
          </a:xfrm>
          <a:prstGeom prst="rect">
            <a:avLst/>
          </a:prstGeom>
          <a:noFill/>
          <a:ln>
            <a:noFill/>
          </a:ln>
        </p:spPr>
        <p:txBody>
          <a:bodyPr spcFirstLastPara="1" wrap="square" lIns="91425" tIns="91425" rIns="91425" bIns="91425" anchor="t" anchorCtr="0"/>
          <a:lstStyle>
            <a:lvl1pPr marL="457200" marR="0" lvl="0" indent="-419100" algn="ctr" rtl="0">
              <a:lnSpc>
                <a:spcPct val="100000"/>
              </a:lnSpc>
              <a:spcBef>
                <a:spcPts val="6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1pPr>
            <a:lvl2pPr marL="914400" marR="0" lvl="1" indent="-419100" algn="ctr" rtl="0">
              <a:lnSpc>
                <a:spcPct val="100000"/>
              </a:lnSpc>
              <a:spcBef>
                <a:spcPts val="10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2pPr>
            <a:lvl3pPr marL="1371600" marR="0" lvl="2" indent="-419100" algn="ctr" rtl="0">
              <a:lnSpc>
                <a:spcPct val="100000"/>
              </a:lnSpc>
              <a:spcBef>
                <a:spcPts val="10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3pPr>
            <a:lvl4pPr marL="1828800" marR="0" lvl="3" indent="-419100" algn="ctr" rtl="0">
              <a:lnSpc>
                <a:spcPct val="100000"/>
              </a:lnSpc>
              <a:spcBef>
                <a:spcPts val="10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4pPr>
            <a:lvl5pPr marL="2286000" marR="0" lvl="4" indent="-419100" algn="ctr" rtl="0">
              <a:lnSpc>
                <a:spcPct val="100000"/>
              </a:lnSpc>
              <a:spcBef>
                <a:spcPts val="10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5pPr>
            <a:lvl6pPr marL="2743200" marR="0" lvl="5" indent="-419100" algn="ctr" rtl="0">
              <a:lnSpc>
                <a:spcPct val="100000"/>
              </a:lnSpc>
              <a:spcBef>
                <a:spcPts val="10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6pPr>
            <a:lvl7pPr marL="3200400" marR="0" lvl="6" indent="-419100" algn="ctr" rtl="0">
              <a:lnSpc>
                <a:spcPct val="100000"/>
              </a:lnSpc>
              <a:spcBef>
                <a:spcPts val="10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7pPr>
            <a:lvl8pPr marL="3657600" marR="0" lvl="7" indent="-419100" algn="ctr" rtl="0">
              <a:lnSpc>
                <a:spcPct val="100000"/>
              </a:lnSpc>
              <a:spcBef>
                <a:spcPts val="1000"/>
              </a:spcBef>
              <a:spcAft>
                <a:spcPts val="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8pPr>
            <a:lvl9pPr marL="4114800" marR="0" lvl="8" indent="-419100" algn="ctr" rtl="0">
              <a:lnSpc>
                <a:spcPct val="100000"/>
              </a:lnSpc>
              <a:spcBef>
                <a:spcPts val="1000"/>
              </a:spcBef>
              <a:spcAft>
                <a:spcPts val="1000"/>
              </a:spcAft>
              <a:buClr>
                <a:srgbClr val="4A5C65"/>
              </a:buClr>
              <a:buSzPts val="3000"/>
              <a:buFont typeface="Lato Light"/>
              <a:buChar char="◦"/>
              <a:defRPr sz="3000" b="0" i="1" u="none" strike="noStrike" cap="none">
                <a:solidFill>
                  <a:srgbClr val="4A5C65"/>
                </a:solidFill>
                <a:latin typeface="Lato Light"/>
                <a:ea typeface="Lato Light"/>
                <a:cs typeface="Lato Light"/>
                <a:sym typeface="Lato Light"/>
              </a:defRPr>
            </a:lvl9pPr>
          </a:lstStyle>
          <a:p>
            <a:endParaRPr/>
          </a:p>
        </p:txBody>
      </p:sp>
      <p:sp>
        <p:nvSpPr>
          <p:cNvPr id="188" name="Google Shape;188;p7"/>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1" i="0" u="none" strike="noStrike" cap="none">
                <a:solidFill>
                  <a:srgbClr val="FFFFFF"/>
                </a:solidFill>
                <a:latin typeface="Arial"/>
                <a:ea typeface="Arial"/>
                <a:cs typeface="Arial"/>
                <a:sym typeface="Arial"/>
              </a:rPr>
              <a:t>“</a:t>
            </a:r>
            <a:endParaRPr sz="9600" b="1" i="0" u="none" strike="noStrike" cap="none">
              <a:solidFill>
                <a:srgbClr val="FFFFFF"/>
              </a:solidFill>
              <a:latin typeface="Arial"/>
              <a:ea typeface="Arial"/>
              <a:cs typeface="Arial"/>
              <a:sym typeface="Arial"/>
            </a:endParaRPr>
          </a:p>
        </p:txBody>
      </p:sp>
      <p:sp>
        <p:nvSpPr>
          <p:cNvPr id="189" name="Google Shape;189;p7"/>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8"/>
          <p:cNvSpPr/>
          <p:nvPr/>
        </p:nvSpPr>
        <p:spPr>
          <a:xfrm>
            <a:off x="1812100" y="271400"/>
            <a:ext cx="1054200" cy="10542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8"/>
          <p:cNvSpPr/>
          <p:nvPr/>
        </p:nvSpPr>
        <p:spPr>
          <a:xfrm>
            <a:off x="228600" y="2887250"/>
            <a:ext cx="605400" cy="605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7" name="Google Shape;217;p8"/>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9"/>
          <p:cNvSpPr/>
          <p:nvPr/>
        </p:nvSpPr>
        <p:spPr>
          <a:xfrm>
            <a:off x="696550" y="917625"/>
            <a:ext cx="336900" cy="3369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0" name="Google Shape;230;p9"/>
          <p:cNvGrpSpPr/>
          <p:nvPr/>
        </p:nvGrpSpPr>
        <p:grpSpPr>
          <a:xfrm>
            <a:off x="154026"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3" name="Google Shape;233;p9"/>
          <p:cNvSpPr txBox="1">
            <a:spLocks noGrp="1"/>
          </p:cNvSpPr>
          <p:nvPr>
            <p:ph type="body" idx="1"/>
          </p:nvPr>
        </p:nvSpPr>
        <p:spPr>
          <a:xfrm>
            <a:off x="457200" y="4177709"/>
            <a:ext cx="8229600" cy="5196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60"/>
              </a:spcBef>
              <a:spcAft>
                <a:spcPts val="0"/>
              </a:spcAft>
              <a:buClr>
                <a:srgbClr val="A6BCC9"/>
              </a:buClr>
              <a:buSzPts val="1400"/>
              <a:buFont typeface="Lato Light"/>
              <a:buNone/>
              <a:defRPr sz="14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endParaRPr/>
          </a:p>
        </p:txBody>
      </p:sp>
      <p:sp>
        <p:nvSpPr>
          <p:cNvPr id="234" name="Google Shape;234;p9"/>
          <p:cNvSpPr/>
          <p:nvPr/>
        </p:nvSpPr>
        <p:spPr>
          <a:xfrm>
            <a:off x="7720375" y="103875"/>
            <a:ext cx="626400" cy="6264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4" name="Google Shape;244;p9"/>
          <p:cNvSpPr txBox="1">
            <a:spLocks noGrp="1"/>
          </p:cNvSpPr>
          <p:nvPr>
            <p:ph type="sldNum" idx="12"/>
          </p:nvPr>
        </p:nvSpPr>
        <p:spPr>
          <a:xfrm>
            <a:off x="8117984" y="430368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0"/>
          <p:cNvSpPr/>
          <p:nvPr/>
        </p:nvSpPr>
        <p:spPr>
          <a:xfrm>
            <a:off x="217850" y="171250"/>
            <a:ext cx="1054200" cy="1054200"/>
          </a:xfrm>
          <a:prstGeom prst="ellipse">
            <a:avLst/>
          </a:prstGeom>
          <a:solidFill>
            <a:srgbClr val="FFB600">
              <a:alpha val="7960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0"/>
          <p:cNvSpPr/>
          <p:nvPr/>
        </p:nvSpPr>
        <p:spPr>
          <a:xfrm>
            <a:off x="8094101" y="3973940"/>
            <a:ext cx="413400" cy="413400"/>
          </a:xfrm>
          <a:prstGeom prst="ellipse">
            <a:avLst/>
          </a:prstGeom>
          <a:solidFill>
            <a:srgbClr val="FC4540">
              <a:alpha val="7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p10"/>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rgbClr val="FFFFFF"/>
              </a:buClr>
              <a:buSzPts val="2000"/>
              <a:buFont typeface="Roboto Slab Light"/>
              <a:buNone/>
              <a:defRPr sz="2000" b="0" i="0" u="none" strike="noStrike" cap="none">
                <a:solidFill>
                  <a:srgbClr val="FFFFFF"/>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futureteacher.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twitter.com/futureteacher30" TargetMode="External"/><Relationship Id="rId4" Type="http://schemas.openxmlformats.org/officeDocument/2006/relationships/hyperlink" Target="https://www.facebook.com/thefutureteacher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Roboto Slab Light"/>
              <a:buNone/>
            </a:pPr>
            <a:r>
              <a:rPr lang="en" sz="3600" b="0" i="0" u="none" strike="noStrike" cap="none">
                <a:solidFill>
                  <a:srgbClr val="FFFFFF"/>
                </a:solidFill>
                <a:latin typeface="Roboto Slab Light"/>
                <a:ea typeface="Roboto Slab Light"/>
                <a:cs typeface="Roboto Slab Light"/>
                <a:sym typeface="Roboto Slab Light"/>
              </a:rPr>
              <a:t>The Future Teacher 3.0</a:t>
            </a:r>
            <a:endParaRPr sz="3600" b="0" i="0" u="none" strike="noStrike" cap="none">
              <a:solidFill>
                <a:srgbClr val="FFFFFF"/>
              </a:solidFill>
              <a:latin typeface="Roboto Slab Light"/>
              <a:ea typeface="Roboto Slab Light"/>
              <a:cs typeface="Roboto Slab Light"/>
              <a:sym typeface="Roboto Slab Light"/>
            </a:endParaRPr>
          </a:p>
        </p:txBody>
      </p:sp>
      <p:pic>
        <p:nvPicPr>
          <p:cNvPr id="390" name="Google Shape;390;p15"/>
          <p:cNvPicPr preferRelativeResize="0"/>
          <p:nvPr/>
        </p:nvPicPr>
        <p:blipFill rotWithShape="1">
          <a:blip r:embed="rId3">
            <a:alphaModFix/>
          </a:blip>
          <a:srcRect/>
          <a:stretch/>
        </p:blipFill>
        <p:spPr>
          <a:xfrm>
            <a:off x="6590625" y="4316200"/>
            <a:ext cx="2452550" cy="703240"/>
          </a:xfrm>
          <a:prstGeom prst="rect">
            <a:avLst/>
          </a:prstGeom>
          <a:noFill/>
          <a:ln>
            <a:noFill/>
          </a:ln>
        </p:spPr>
      </p:pic>
      <p:pic>
        <p:nvPicPr>
          <p:cNvPr id="391" name="Google Shape;391;p15"/>
          <p:cNvPicPr preferRelativeResize="0"/>
          <p:nvPr/>
        </p:nvPicPr>
        <p:blipFill rotWithShape="1">
          <a:blip r:embed="rId4">
            <a:alphaModFix/>
          </a:blip>
          <a:srcRect/>
          <a:stretch/>
        </p:blipFill>
        <p:spPr>
          <a:xfrm>
            <a:off x="52700" y="158725"/>
            <a:ext cx="1610225" cy="76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5"/>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Ontwerp Journey</a:t>
            </a:r>
            <a:endParaRPr sz="2000" b="0" i="0" u="none" strike="noStrike" cap="none">
              <a:solidFill>
                <a:srgbClr val="FFFFFF"/>
              </a:solidFill>
              <a:latin typeface="Roboto Slab Light"/>
              <a:ea typeface="Roboto Slab Light"/>
              <a:cs typeface="Roboto Slab Light"/>
              <a:sym typeface="Roboto Slab Light"/>
            </a:endParaRPr>
          </a:p>
        </p:txBody>
      </p:sp>
      <p:sp>
        <p:nvSpPr>
          <p:cNvPr id="471" name="Google Shape;471;p25"/>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10</a:t>
            </a:fld>
            <a:endParaRPr sz="1200" b="0" i="0" u="none" strike="noStrike" cap="none">
              <a:solidFill>
                <a:srgbClr val="A6BCC9"/>
              </a:solidFill>
              <a:latin typeface="Lato Light"/>
              <a:ea typeface="Lato Light"/>
              <a:cs typeface="Lato Light"/>
              <a:sym typeface="Lato Light"/>
            </a:endParaRPr>
          </a:p>
        </p:txBody>
      </p:sp>
      <p:pic>
        <p:nvPicPr>
          <p:cNvPr id="472" name="Google Shape;472;p25"/>
          <p:cNvPicPr preferRelativeResize="0"/>
          <p:nvPr/>
        </p:nvPicPr>
        <p:blipFill rotWithShape="1">
          <a:blip r:embed="rId3">
            <a:alphaModFix/>
          </a:blip>
          <a:srcRect/>
          <a:stretch/>
        </p:blipFill>
        <p:spPr>
          <a:xfrm>
            <a:off x="7421116" y="399875"/>
            <a:ext cx="1343633" cy="635550"/>
          </a:xfrm>
          <a:prstGeom prst="rect">
            <a:avLst/>
          </a:prstGeom>
          <a:noFill/>
          <a:ln>
            <a:noFill/>
          </a:ln>
        </p:spPr>
      </p:pic>
      <p:pic>
        <p:nvPicPr>
          <p:cNvPr id="473" name="Google Shape;473;p25"/>
          <p:cNvPicPr preferRelativeResize="0"/>
          <p:nvPr/>
        </p:nvPicPr>
        <p:blipFill>
          <a:blip r:embed="rId4">
            <a:alphaModFix/>
          </a:blip>
          <a:stretch>
            <a:fillRect/>
          </a:stretch>
        </p:blipFill>
        <p:spPr>
          <a:xfrm>
            <a:off x="2438475" y="1187825"/>
            <a:ext cx="5578999" cy="2936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BE" dirty="0"/>
              <a:t>Delen en hergebruik</a:t>
            </a:r>
            <a:endParaRPr dirty="0"/>
          </a:p>
        </p:txBody>
      </p:sp>
      <p:sp>
        <p:nvSpPr>
          <p:cNvPr id="479" name="Google Shape;479;p2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11</a:t>
            </a:fld>
            <a:endParaRPr/>
          </a:p>
        </p:txBody>
      </p:sp>
      <p:pic>
        <p:nvPicPr>
          <p:cNvPr id="480" name="Google Shape;480;p26"/>
          <p:cNvPicPr preferRelativeResize="0"/>
          <p:nvPr/>
        </p:nvPicPr>
        <p:blipFill>
          <a:blip r:embed="rId3">
            <a:alphaModFix/>
          </a:blip>
          <a:stretch>
            <a:fillRect/>
          </a:stretch>
        </p:blipFill>
        <p:spPr>
          <a:xfrm>
            <a:off x="3062975" y="657525"/>
            <a:ext cx="3828449" cy="3828449"/>
          </a:xfrm>
          <a:prstGeom prst="rect">
            <a:avLst/>
          </a:prstGeom>
          <a:noFill/>
          <a:ln>
            <a:noFill/>
          </a:ln>
        </p:spPr>
      </p:pic>
      <p:pic>
        <p:nvPicPr>
          <p:cNvPr id="481" name="Google Shape;481;p26"/>
          <p:cNvPicPr preferRelativeResize="0"/>
          <p:nvPr/>
        </p:nvPicPr>
        <p:blipFill rotWithShape="1">
          <a:blip r:embed="rId4">
            <a:alphaModFix/>
          </a:blip>
          <a:srcRect/>
          <a:stretch/>
        </p:blipFill>
        <p:spPr>
          <a:xfrm>
            <a:off x="7421116" y="399875"/>
            <a:ext cx="1343633" cy="635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0F2EB-5E07-4AAE-A205-3E3EFFC43673}"/>
              </a:ext>
            </a:extLst>
          </p:cNvPr>
          <p:cNvSpPr>
            <a:spLocks noGrp="1"/>
          </p:cNvSpPr>
          <p:nvPr>
            <p:ph type="title"/>
          </p:nvPr>
        </p:nvSpPr>
        <p:spPr/>
        <p:txBody>
          <a:bodyPr/>
          <a:lstStyle/>
          <a:p>
            <a:r>
              <a:rPr lang="nl-BE" dirty="0"/>
              <a:t>Vanaf 1 september	</a:t>
            </a:r>
          </a:p>
        </p:txBody>
      </p:sp>
      <p:sp>
        <p:nvSpPr>
          <p:cNvPr id="3" name="Tijdelijke aanduiding voor tekst 2">
            <a:extLst>
              <a:ext uri="{FF2B5EF4-FFF2-40B4-BE49-F238E27FC236}">
                <a16:creationId xmlns:a16="http://schemas.microsoft.com/office/drawing/2014/main" id="{EB3C6C81-C343-4C06-A6ED-AFB4F564DFB6}"/>
              </a:ext>
            </a:extLst>
          </p:cNvPr>
          <p:cNvSpPr>
            <a:spLocks noGrp="1"/>
          </p:cNvSpPr>
          <p:nvPr>
            <p:ph type="body" idx="1"/>
          </p:nvPr>
        </p:nvSpPr>
        <p:spPr/>
        <p:txBody>
          <a:bodyPr/>
          <a:lstStyle/>
          <a:p>
            <a:r>
              <a:rPr lang="nl-BE" dirty="0"/>
              <a:t>Individueel via futureteacher.eu</a:t>
            </a:r>
          </a:p>
          <a:p>
            <a:r>
              <a:rPr lang="nl-BE" dirty="0"/>
              <a:t>Individueel met coaching via </a:t>
            </a:r>
            <a:r>
              <a:rPr lang="nl-BE" dirty="0" err="1"/>
              <a:t>Toll</a:t>
            </a:r>
            <a:r>
              <a:rPr lang="nl-BE" dirty="0"/>
              <a:t>-net</a:t>
            </a:r>
          </a:p>
          <a:p>
            <a:r>
              <a:rPr lang="nl-BE" dirty="0"/>
              <a:t>Vormingstraject in de school/centra</a:t>
            </a:r>
          </a:p>
          <a:p>
            <a:endParaRPr lang="nl-BE" dirty="0"/>
          </a:p>
        </p:txBody>
      </p:sp>
      <p:sp>
        <p:nvSpPr>
          <p:cNvPr id="4" name="Tijdelijke aanduiding voor dianummer 3">
            <a:extLst>
              <a:ext uri="{FF2B5EF4-FFF2-40B4-BE49-F238E27FC236}">
                <a16:creationId xmlns:a16="http://schemas.microsoft.com/office/drawing/2014/main" id="{4AC86B5B-05C1-4F37-9F05-641B00482B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12</a:t>
            </a:fld>
            <a:endParaRPr lang="nl-BE"/>
          </a:p>
        </p:txBody>
      </p:sp>
    </p:spTree>
    <p:extLst>
      <p:ext uri="{BB962C8B-B14F-4D97-AF65-F5344CB8AC3E}">
        <p14:creationId xmlns:p14="http://schemas.microsoft.com/office/powerpoint/2010/main" val="289516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8"/>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Meer weten?</a:t>
            </a:r>
            <a:endParaRPr sz="2000" b="0" i="0" u="none" strike="noStrike" cap="none">
              <a:solidFill>
                <a:srgbClr val="FFFFFF"/>
              </a:solidFill>
              <a:latin typeface="Roboto Slab Light"/>
              <a:ea typeface="Roboto Slab Light"/>
              <a:cs typeface="Roboto Slab Light"/>
              <a:sym typeface="Roboto Slab Light"/>
            </a:endParaRPr>
          </a:p>
        </p:txBody>
      </p:sp>
      <p:sp>
        <p:nvSpPr>
          <p:cNvPr id="495" name="Google Shape;495;p28"/>
          <p:cNvSpPr txBox="1">
            <a:spLocks noGrp="1"/>
          </p:cNvSpPr>
          <p:nvPr>
            <p:ph type="body" idx="3"/>
          </p:nvPr>
        </p:nvSpPr>
        <p:spPr>
          <a:xfrm>
            <a:off x="2616870" y="1428750"/>
            <a:ext cx="58332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n" sz="2000" b="0" i="0" u="none" strike="noStrike" cap="none" dirty="0">
                <a:solidFill>
                  <a:schemeClr val="dk1"/>
                </a:solidFill>
                <a:latin typeface="Lato"/>
                <a:ea typeface="Lato"/>
                <a:cs typeface="Lato"/>
                <a:sym typeface="Lato"/>
              </a:rPr>
              <a:t>Website:</a:t>
            </a:r>
            <a:r>
              <a:rPr lang="en" sz="2000" b="0" i="0" u="none" strike="noStrike" cap="none" dirty="0">
                <a:solidFill>
                  <a:schemeClr val="hlink"/>
                </a:solidFill>
                <a:uFill>
                  <a:noFill/>
                </a:uFill>
                <a:latin typeface="Lato"/>
                <a:ea typeface="Lato"/>
                <a:cs typeface="Lato"/>
                <a:sym typeface="Lato"/>
                <a:hlinkClick r:id="rId3"/>
              </a:rPr>
              <a:t> </a:t>
            </a:r>
            <a:r>
              <a:rPr lang="en" sz="2000" b="0" i="0" u="sng" strike="noStrike" cap="none" dirty="0">
                <a:solidFill>
                  <a:schemeClr val="hlink"/>
                </a:solidFill>
                <a:latin typeface="Lato"/>
                <a:ea typeface="Lato"/>
                <a:cs typeface="Lato"/>
                <a:sym typeface="Lato"/>
                <a:hlinkClick r:id="rId3"/>
              </a:rPr>
              <a:t>http://futureteacher.eu</a:t>
            </a:r>
            <a:endParaRPr sz="2000" b="0" i="0" u="sng" strike="noStrike" cap="none" dirty="0">
              <a:solidFill>
                <a:schemeClr val="hlink"/>
              </a:solidFill>
              <a:latin typeface="Lato"/>
              <a:ea typeface="Lato"/>
              <a:cs typeface="Lato"/>
              <a:sym typeface="Lato"/>
              <a:hlinkClick r:id="rId3"/>
            </a:endParaRPr>
          </a:p>
          <a:p>
            <a:pPr marL="0" marR="0" lvl="0" indent="0" algn="l" rtl="0">
              <a:lnSpc>
                <a:spcPct val="100000"/>
              </a:lnSpc>
              <a:spcBef>
                <a:spcPts val="1000"/>
              </a:spcBef>
              <a:spcAft>
                <a:spcPts val="0"/>
              </a:spcAft>
              <a:buClr>
                <a:schemeClr val="dk1"/>
              </a:buClr>
              <a:buSzPts val="1100"/>
              <a:buFont typeface="Arial"/>
              <a:buNone/>
            </a:pPr>
            <a:endParaRPr sz="2000" b="0" i="0" u="sng" strike="noStrike" cap="none" dirty="0">
              <a:solidFill>
                <a:schemeClr val="hlink"/>
              </a:solidFill>
              <a:latin typeface="Lato"/>
              <a:ea typeface="Lato"/>
              <a:cs typeface="Lato"/>
              <a:sym typeface="Lato"/>
              <a:hlinkClick r:id="rId3"/>
            </a:endParaRPr>
          </a:p>
          <a:p>
            <a:pPr marL="0" marR="0" lvl="0" indent="0" algn="l" rtl="0">
              <a:lnSpc>
                <a:spcPct val="100000"/>
              </a:lnSpc>
              <a:spcBef>
                <a:spcPts val="1000"/>
              </a:spcBef>
              <a:spcAft>
                <a:spcPts val="0"/>
              </a:spcAft>
              <a:buClr>
                <a:schemeClr val="dk1"/>
              </a:buClr>
              <a:buSzPts val="1100"/>
              <a:buFont typeface="Arial"/>
              <a:buNone/>
            </a:pPr>
            <a:r>
              <a:rPr lang="en" sz="2000" b="0" i="0" u="none" strike="noStrike" cap="none" dirty="0">
                <a:solidFill>
                  <a:schemeClr val="dk1"/>
                </a:solidFill>
                <a:latin typeface="Lato"/>
                <a:ea typeface="Lato"/>
                <a:cs typeface="Lato"/>
                <a:sym typeface="Lato"/>
              </a:rPr>
              <a:t>Volg ons op</a:t>
            </a:r>
            <a:r>
              <a:rPr lang="en" sz="2000" b="0" i="0" u="none" strike="noStrike" cap="none" dirty="0">
                <a:solidFill>
                  <a:schemeClr val="hlink"/>
                </a:solidFill>
                <a:uFill>
                  <a:noFill/>
                </a:uFill>
                <a:latin typeface="Lato"/>
                <a:ea typeface="Lato"/>
                <a:cs typeface="Lato"/>
                <a:sym typeface="Lato"/>
                <a:hlinkClick r:id="rId4"/>
              </a:rPr>
              <a:t> </a:t>
            </a:r>
            <a:r>
              <a:rPr lang="en" sz="2000" b="0" i="0" u="sng" strike="noStrike" cap="none" dirty="0">
                <a:solidFill>
                  <a:schemeClr val="hlink"/>
                </a:solidFill>
                <a:latin typeface="Lato"/>
                <a:ea typeface="Lato"/>
                <a:cs typeface="Lato"/>
                <a:sym typeface="Lato"/>
                <a:hlinkClick r:id="rId4"/>
              </a:rPr>
              <a:t>Facebook</a:t>
            </a:r>
            <a:r>
              <a:rPr lang="en" sz="2000" b="0" i="0" u="sng" strike="noStrike" cap="none" dirty="0">
                <a:solidFill>
                  <a:schemeClr val="hlink"/>
                </a:solidFill>
                <a:latin typeface="Lato"/>
                <a:ea typeface="Lato"/>
                <a:cs typeface="Lato"/>
                <a:sym typeface="Lato"/>
              </a:rPr>
              <a:t> </a:t>
            </a:r>
            <a:r>
              <a:rPr lang="en" sz="2000" b="0" i="0" u="none" strike="noStrike" cap="none" dirty="0">
                <a:solidFill>
                  <a:schemeClr val="dk1"/>
                </a:solidFill>
                <a:latin typeface="Lato"/>
                <a:ea typeface="Lato"/>
                <a:cs typeface="Lato"/>
                <a:sym typeface="Lato"/>
              </a:rPr>
              <a:t>of</a:t>
            </a:r>
            <a:r>
              <a:rPr lang="en" sz="2000" b="0" i="0" u="none" strike="noStrike" cap="none" dirty="0">
                <a:solidFill>
                  <a:schemeClr val="hlink"/>
                </a:solidFill>
                <a:uFill>
                  <a:noFill/>
                </a:uFill>
                <a:latin typeface="Lato"/>
                <a:ea typeface="Lato"/>
                <a:cs typeface="Lato"/>
                <a:sym typeface="Lato"/>
                <a:hlinkClick r:id="rId5"/>
              </a:rPr>
              <a:t> </a:t>
            </a:r>
            <a:r>
              <a:rPr lang="en" sz="2000" b="0" i="0" u="sng" strike="noStrike" cap="none" dirty="0">
                <a:solidFill>
                  <a:schemeClr val="hlink"/>
                </a:solidFill>
                <a:latin typeface="Lato"/>
                <a:ea typeface="Lato"/>
                <a:cs typeface="Lato"/>
                <a:sym typeface="Lato"/>
                <a:hlinkClick r:id="rId5"/>
              </a:rPr>
              <a:t>Twitter</a:t>
            </a:r>
            <a:endParaRPr lang="en" sz="2000" b="0" i="0" u="sng" strike="noStrike" cap="none" dirty="0">
              <a:solidFill>
                <a:schemeClr val="hlink"/>
              </a:solidFill>
              <a:latin typeface="Lato"/>
              <a:ea typeface="Lato"/>
              <a:cs typeface="Lato"/>
              <a:sym typeface="Lato"/>
            </a:endParaRPr>
          </a:p>
          <a:p>
            <a:pPr marL="0" marR="0" lvl="0" indent="0" algn="l" rtl="0">
              <a:lnSpc>
                <a:spcPct val="100000"/>
              </a:lnSpc>
              <a:spcBef>
                <a:spcPts val="1000"/>
              </a:spcBef>
              <a:spcAft>
                <a:spcPts val="0"/>
              </a:spcAft>
              <a:buClr>
                <a:schemeClr val="dk1"/>
              </a:buClr>
              <a:buSzPts val="1100"/>
              <a:buFont typeface="Arial"/>
              <a:buNone/>
            </a:pPr>
            <a:endParaRPr lang="en" sz="2000" b="0" i="0" u="sng" strike="noStrike" cap="none" dirty="0">
              <a:solidFill>
                <a:schemeClr val="hlink"/>
              </a:solidFill>
              <a:latin typeface="Lato"/>
              <a:ea typeface="Lato"/>
              <a:cs typeface="Lato"/>
              <a:sym typeface="Lato"/>
            </a:endParaRPr>
          </a:p>
          <a:p>
            <a:pPr marL="0" lvl="0" indent="0">
              <a:buNone/>
            </a:pPr>
            <a:r>
              <a:rPr lang="nl-BE" sz="2000" dirty="0">
                <a:solidFill>
                  <a:srgbClr val="000000"/>
                </a:solidFill>
                <a:latin typeface="Lato"/>
                <a:ea typeface="Lato"/>
                <a:cs typeface="Lato"/>
                <a:sym typeface="Lato"/>
              </a:rPr>
              <a:t>Contacteer de projectcoördinator:</a:t>
            </a:r>
          </a:p>
          <a:p>
            <a:pPr marL="0" lvl="0" indent="0">
              <a:spcBef>
                <a:spcPts val="1000"/>
              </a:spcBef>
              <a:buNone/>
            </a:pPr>
            <a:r>
              <a:rPr lang="nl-BE" sz="2000" dirty="0" err="1">
                <a:solidFill>
                  <a:srgbClr val="000000"/>
                </a:solidFill>
                <a:latin typeface="Lato"/>
                <a:ea typeface="Lato"/>
                <a:cs typeface="Lato"/>
                <a:sym typeface="Lato"/>
              </a:rPr>
              <a:t>katrien.bernaerts</a:t>
            </a:r>
            <a:r>
              <a:rPr lang="nl-BE" sz="2000" dirty="0">
                <a:solidFill>
                  <a:srgbClr val="000000"/>
                </a:solidFill>
                <a:latin typeface="Lato"/>
                <a:ea typeface="Lato"/>
                <a:cs typeface="Lato"/>
                <a:sym typeface="Lato"/>
              </a:rPr>
              <a:t>[at]toll-net.be</a:t>
            </a:r>
          </a:p>
          <a:p>
            <a:pPr marL="0" lvl="0" indent="0">
              <a:spcBef>
                <a:spcPts val="1000"/>
              </a:spcBef>
              <a:buNone/>
            </a:pPr>
            <a:endParaRPr lang="nl-BE" sz="2000" dirty="0">
              <a:solidFill>
                <a:srgbClr val="000000"/>
              </a:solidFill>
              <a:latin typeface="Lato"/>
              <a:ea typeface="Lato"/>
              <a:cs typeface="Lato"/>
              <a:sym typeface="Lato"/>
            </a:endParaRPr>
          </a:p>
          <a:p>
            <a:pPr marL="0" marR="0" lvl="0" indent="0" algn="l" rtl="0">
              <a:lnSpc>
                <a:spcPct val="100000"/>
              </a:lnSpc>
              <a:spcBef>
                <a:spcPts val="1000"/>
              </a:spcBef>
              <a:spcAft>
                <a:spcPts val="0"/>
              </a:spcAft>
              <a:buClr>
                <a:schemeClr val="dk1"/>
              </a:buClr>
              <a:buSzPts val="1100"/>
              <a:buFont typeface="Arial"/>
              <a:buNone/>
            </a:pPr>
            <a:endParaRPr sz="2000" b="0" i="0" u="sng" strike="noStrike" cap="none" dirty="0">
              <a:solidFill>
                <a:schemeClr val="hlink"/>
              </a:solidFill>
              <a:latin typeface="Lato"/>
              <a:ea typeface="Lato"/>
              <a:cs typeface="Lato"/>
              <a:sym typeface="Lato"/>
              <a:hlinkClick r:id="rId5"/>
            </a:endParaRPr>
          </a:p>
          <a:p>
            <a:pPr marL="0" marR="0" lvl="0" indent="0" algn="l" rtl="0">
              <a:lnSpc>
                <a:spcPct val="100000"/>
              </a:lnSpc>
              <a:spcBef>
                <a:spcPts val="1000"/>
              </a:spcBef>
              <a:spcAft>
                <a:spcPts val="1000"/>
              </a:spcAft>
              <a:buClr>
                <a:srgbClr val="A6BCC9"/>
              </a:buClr>
              <a:buSzPts val="1300"/>
              <a:buFont typeface="Lato Light"/>
              <a:buNone/>
            </a:pPr>
            <a:endParaRPr sz="1300" b="0" i="0" u="none" strike="noStrike" cap="none" dirty="0">
              <a:solidFill>
                <a:srgbClr val="4A5C65"/>
              </a:solidFill>
              <a:latin typeface="Lato Light"/>
              <a:ea typeface="Lato Light"/>
              <a:cs typeface="Lato Light"/>
              <a:sym typeface="Lato Light"/>
            </a:endParaRPr>
          </a:p>
        </p:txBody>
      </p:sp>
      <p:sp>
        <p:nvSpPr>
          <p:cNvPr id="496" name="Google Shape;496;p28"/>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13</a:t>
            </a:fld>
            <a:endParaRPr sz="1200" b="0" i="0" u="none" strike="noStrike" cap="none">
              <a:solidFill>
                <a:srgbClr val="A6BCC9"/>
              </a:solidFill>
              <a:latin typeface="Lato Light"/>
              <a:ea typeface="Lato Light"/>
              <a:cs typeface="Lato Light"/>
              <a:sym typeface="Lato Light"/>
            </a:endParaRPr>
          </a:p>
        </p:txBody>
      </p:sp>
      <p:pic>
        <p:nvPicPr>
          <p:cNvPr id="497" name="Google Shape;497;p28"/>
          <p:cNvPicPr preferRelativeResize="0"/>
          <p:nvPr/>
        </p:nvPicPr>
        <p:blipFill rotWithShape="1">
          <a:blip r:embed="rId6">
            <a:alphaModFix/>
          </a:blip>
          <a:srcRect/>
          <a:stretch/>
        </p:blipFill>
        <p:spPr>
          <a:xfrm>
            <a:off x="7421116" y="399875"/>
            <a:ext cx="1343633" cy="63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16"/>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Coördinatie</a:t>
            </a:r>
            <a:endParaRPr sz="2000" b="0" i="0" u="none" strike="noStrike" cap="none">
              <a:solidFill>
                <a:srgbClr val="FFFFFF"/>
              </a:solidFill>
              <a:latin typeface="Roboto Slab Light"/>
              <a:ea typeface="Roboto Slab Light"/>
              <a:cs typeface="Roboto Slab Light"/>
              <a:sym typeface="Roboto Slab Light"/>
            </a:endParaRPr>
          </a:p>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        &amp;</a:t>
            </a:r>
            <a:endParaRPr sz="2000" b="0" i="0" u="none" strike="noStrike" cap="none">
              <a:solidFill>
                <a:srgbClr val="FFFFFF"/>
              </a:solidFill>
              <a:latin typeface="Roboto Slab Light"/>
              <a:ea typeface="Roboto Slab Light"/>
              <a:cs typeface="Roboto Slab Light"/>
              <a:sym typeface="Roboto Slab Light"/>
            </a:endParaRPr>
          </a:p>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   partners</a:t>
            </a:r>
            <a:endParaRPr sz="2000" b="0" i="0" u="none" strike="noStrike" cap="none">
              <a:solidFill>
                <a:srgbClr val="FFFFFF"/>
              </a:solidFill>
              <a:latin typeface="Roboto Slab Light"/>
              <a:ea typeface="Roboto Slab Light"/>
              <a:cs typeface="Roboto Slab Light"/>
              <a:sym typeface="Roboto Slab Light"/>
            </a:endParaRPr>
          </a:p>
        </p:txBody>
      </p:sp>
      <p:pic>
        <p:nvPicPr>
          <p:cNvPr id="397" name="Google Shape;397;p16"/>
          <p:cNvPicPr preferRelativeResize="0"/>
          <p:nvPr/>
        </p:nvPicPr>
        <p:blipFill rotWithShape="1">
          <a:blip r:embed="rId3">
            <a:alphaModFix/>
          </a:blip>
          <a:srcRect/>
          <a:stretch/>
        </p:blipFill>
        <p:spPr>
          <a:xfrm>
            <a:off x="5614400" y="1035425"/>
            <a:ext cx="1408575" cy="939050"/>
          </a:xfrm>
          <a:prstGeom prst="rect">
            <a:avLst/>
          </a:prstGeom>
          <a:noFill/>
          <a:ln>
            <a:noFill/>
          </a:ln>
        </p:spPr>
      </p:pic>
      <p:pic>
        <p:nvPicPr>
          <p:cNvPr id="398" name="Google Shape;398;p16"/>
          <p:cNvPicPr preferRelativeResize="0"/>
          <p:nvPr/>
        </p:nvPicPr>
        <p:blipFill rotWithShape="1">
          <a:blip r:embed="rId4">
            <a:alphaModFix/>
          </a:blip>
          <a:srcRect/>
          <a:stretch/>
        </p:blipFill>
        <p:spPr>
          <a:xfrm>
            <a:off x="3086525" y="1997275"/>
            <a:ext cx="1716800" cy="1144525"/>
          </a:xfrm>
          <a:prstGeom prst="rect">
            <a:avLst/>
          </a:prstGeom>
          <a:noFill/>
          <a:ln>
            <a:noFill/>
          </a:ln>
        </p:spPr>
      </p:pic>
      <p:pic>
        <p:nvPicPr>
          <p:cNvPr id="399" name="Google Shape;399;p16"/>
          <p:cNvPicPr preferRelativeResize="0"/>
          <p:nvPr/>
        </p:nvPicPr>
        <p:blipFill rotWithShape="1">
          <a:blip r:embed="rId5">
            <a:alphaModFix/>
          </a:blip>
          <a:srcRect/>
          <a:stretch/>
        </p:blipFill>
        <p:spPr>
          <a:xfrm>
            <a:off x="5671050" y="1969413"/>
            <a:ext cx="1807025" cy="1204675"/>
          </a:xfrm>
          <a:prstGeom prst="rect">
            <a:avLst/>
          </a:prstGeom>
          <a:noFill/>
          <a:ln>
            <a:noFill/>
          </a:ln>
        </p:spPr>
      </p:pic>
      <p:pic>
        <p:nvPicPr>
          <p:cNvPr id="400" name="Google Shape;400;p16"/>
          <p:cNvPicPr preferRelativeResize="0"/>
          <p:nvPr/>
        </p:nvPicPr>
        <p:blipFill rotWithShape="1">
          <a:blip r:embed="rId6">
            <a:alphaModFix/>
          </a:blip>
          <a:srcRect/>
          <a:stretch/>
        </p:blipFill>
        <p:spPr>
          <a:xfrm>
            <a:off x="2957100" y="1035425"/>
            <a:ext cx="2538833" cy="761650"/>
          </a:xfrm>
          <a:prstGeom prst="rect">
            <a:avLst/>
          </a:prstGeom>
          <a:noFill/>
          <a:ln>
            <a:noFill/>
          </a:ln>
        </p:spPr>
      </p:pic>
      <p:pic>
        <p:nvPicPr>
          <p:cNvPr id="401" name="Google Shape;401;p16"/>
          <p:cNvPicPr preferRelativeResize="0"/>
          <p:nvPr/>
        </p:nvPicPr>
        <p:blipFill rotWithShape="1">
          <a:blip r:embed="rId7">
            <a:alphaModFix/>
          </a:blip>
          <a:srcRect/>
          <a:stretch/>
        </p:blipFill>
        <p:spPr>
          <a:xfrm>
            <a:off x="7421116" y="399875"/>
            <a:ext cx="1343633" cy="63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DigCompEdu</a:t>
            </a:r>
            <a:endParaRPr sz="2000" b="0" i="0" u="none" strike="noStrike" cap="none">
              <a:solidFill>
                <a:srgbClr val="FFFFFF"/>
              </a:solidFill>
              <a:latin typeface="Roboto Slab Light"/>
              <a:ea typeface="Roboto Slab Light"/>
              <a:cs typeface="Roboto Slab Light"/>
              <a:sym typeface="Roboto Slab Light"/>
            </a:endParaRPr>
          </a:p>
        </p:txBody>
      </p:sp>
      <p:sp>
        <p:nvSpPr>
          <p:cNvPr id="407" name="Google Shape;407;p17"/>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3</a:t>
            </a:fld>
            <a:endParaRPr sz="1200" b="0" i="0" u="none" strike="noStrike" cap="none">
              <a:solidFill>
                <a:srgbClr val="A6BCC9"/>
              </a:solidFill>
              <a:latin typeface="Lato Light"/>
              <a:ea typeface="Lato Light"/>
              <a:cs typeface="Lato Light"/>
              <a:sym typeface="Lato Light"/>
            </a:endParaRPr>
          </a:p>
        </p:txBody>
      </p:sp>
      <p:pic>
        <p:nvPicPr>
          <p:cNvPr id="408" name="Google Shape;408;p17"/>
          <p:cNvPicPr preferRelativeResize="0"/>
          <p:nvPr/>
        </p:nvPicPr>
        <p:blipFill rotWithShape="1">
          <a:blip r:embed="rId3">
            <a:alphaModFix/>
          </a:blip>
          <a:srcRect/>
          <a:stretch/>
        </p:blipFill>
        <p:spPr>
          <a:xfrm>
            <a:off x="7421116" y="399875"/>
            <a:ext cx="1343633" cy="635550"/>
          </a:xfrm>
          <a:prstGeom prst="rect">
            <a:avLst/>
          </a:prstGeom>
          <a:noFill/>
          <a:ln>
            <a:noFill/>
          </a:ln>
        </p:spPr>
      </p:pic>
      <p:pic>
        <p:nvPicPr>
          <p:cNvPr id="409" name="Google Shape;409;p17"/>
          <p:cNvPicPr preferRelativeResize="0"/>
          <p:nvPr/>
        </p:nvPicPr>
        <p:blipFill>
          <a:blip r:embed="rId4">
            <a:alphaModFix/>
          </a:blip>
          <a:stretch>
            <a:fillRect/>
          </a:stretch>
        </p:blipFill>
        <p:spPr>
          <a:xfrm>
            <a:off x="2045125" y="952975"/>
            <a:ext cx="6553125" cy="342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8"/>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Onze focus</a:t>
            </a:r>
            <a:endParaRPr sz="2000" b="0" i="0" u="none" strike="noStrike" cap="none">
              <a:solidFill>
                <a:srgbClr val="FFFFFF"/>
              </a:solidFill>
              <a:latin typeface="Roboto Slab Light"/>
              <a:ea typeface="Roboto Slab Light"/>
              <a:cs typeface="Roboto Slab Light"/>
              <a:sym typeface="Roboto Slab Light"/>
            </a:endParaRPr>
          </a:p>
        </p:txBody>
      </p:sp>
      <p:sp>
        <p:nvSpPr>
          <p:cNvPr id="415" name="Google Shape;415;p18"/>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4</a:t>
            </a:fld>
            <a:endParaRPr sz="1200" b="0" i="0" u="none" strike="noStrike" cap="none">
              <a:solidFill>
                <a:srgbClr val="A6BCC9"/>
              </a:solidFill>
              <a:latin typeface="Lato Light"/>
              <a:ea typeface="Lato Light"/>
              <a:cs typeface="Lato Light"/>
              <a:sym typeface="Lato Light"/>
            </a:endParaRPr>
          </a:p>
        </p:txBody>
      </p:sp>
      <p:pic>
        <p:nvPicPr>
          <p:cNvPr id="416" name="Google Shape;416;p18"/>
          <p:cNvPicPr preferRelativeResize="0"/>
          <p:nvPr/>
        </p:nvPicPr>
        <p:blipFill rotWithShape="1">
          <a:blip r:embed="rId3">
            <a:alphaModFix/>
          </a:blip>
          <a:srcRect/>
          <a:stretch/>
        </p:blipFill>
        <p:spPr>
          <a:xfrm>
            <a:off x="7421116" y="399875"/>
            <a:ext cx="1343633" cy="635550"/>
          </a:xfrm>
          <a:prstGeom prst="rect">
            <a:avLst/>
          </a:prstGeom>
          <a:noFill/>
          <a:ln>
            <a:noFill/>
          </a:ln>
        </p:spPr>
      </p:pic>
      <p:pic>
        <p:nvPicPr>
          <p:cNvPr id="417" name="Google Shape;417;p18"/>
          <p:cNvPicPr preferRelativeResize="0"/>
          <p:nvPr/>
        </p:nvPicPr>
        <p:blipFill>
          <a:blip r:embed="rId4">
            <a:alphaModFix/>
          </a:blip>
          <a:stretch>
            <a:fillRect/>
          </a:stretch>
        </p:blipFill>
        <p:spPr>
          <a:xfrm>
            <a:off x="2113550" y="968900"/>
            <a:ext cx="6553124" cy="32056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9"/>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5</a:t>
            </a:fld>
            <a:endParaRPr sz="1200" b="0" i="0" u="none" strike="noStrike" cap="none">
              <a:solidFill>
                <a:srgbClr val="A6BCC9"/>
              </a:solidFill>
              <a:latin typeface="Lato Light"/>
              <a:ea typeface="Lato Light"/>
              <a:cs typeface="Lato Light"/>
              <a:sym typeface="Lato Light"/>
            </a:endParaRPr>
          </a:p>
        </p:txBody>
      </p:sp>
      <p:pic>
        <p:nvPicPr>
          <p:cNvPr id="423" name="Google Shape;423;p19"/>
          <p:cNvPicPr preferRelativeResize="0"/>
          <p:nvPr/>
        </p:nvPicPr>
        <p:blipFill rotWithShape="1">
          <a:blip r:embed="rId3">
            <a:alphaModFix/>
          </a:blip>
          <a:srcRect/>
          <a:stretch/>
        </p:blipFill>
        <p:spPr>
          <a:xfrm>
            <a:off x="278225" y="1032650"/>
            <a:ext cx="1743075" cy="1781175"/>
          </a:xfrm>
          <a:prstGeom prst="rect">
            <a:avLst/>
          </a:prstGeom>
          <a:noFill/>
          <a:ln>
            <a:noFill/>
          </a:ln>
        </p:spPr>
      </p:pic>
      <p:sp>
        <p:nvSpPr>
          <p:cNvPr id="424" name="Google Shape;424;p19"/>
          <p:cNvSpPr txBox="1"/>
          <p:nvPr/>
        </p:nvSpPr>
        <p:spPr>
          <a:xfrm>
            <a:off x="2718700" y="1376500"/>
            <a:ext cx="4952400" cy="286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rgbClr val="000000"/>
                </a:solidFill>
                <a:latin typeface="Lato"/>
                <a:ea typeface="Lato"/>
                <a:cs typeface="Lato"/>
                <a:sym typeface="Lato"/>
              </a:rPr>
              <a:t>Dit is een vragenlijst die bestaat uit een beperkt aantal vragen op vlak van het gebruik van tools en digitale leermiddelen.</a:t>
            </a:r>
            <a:endParaRPr sz="20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rgbClr val="000000"/>
                </a:solidFill>
                <a:latin typeface="Lato"/>
                <a:ea typeface="Lato"/>
                <a:cs typeface="Lato"/>
                <a:sym typeface="Lato"/>
              </a:rPr>
              <a:t>De vragenlijst peilt naar de reeds verworven competenties van de leraar en kan gebruikt worden in alle onderwijsniveaus.</a:t>
            </a:r>
            <a:endParaRPr sz="20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Lato"/>
              <a:ea typeface="Lato"/>
              <a:cs typeface="Lato"/>
              <a:sym typeface="Lato"/>
            </a:endParaRPr>
          </a:p>
        </p:txBody>
      </p:sp>
      <p:pic>
        <p:nvPicPr>
          <p:cNvPr id="425" name="Google Shape;425;p19"/>
          <p:cNvPicPr preferRelativeResize="0"/>
          <p:nvPr/>
        </p:nvPicPr>
        <p:blipFill rotWithShape="1">
          <a:blip r:embed="rId4">
            <a:alphaModFix/>
          </a:blip>
          <a:srcRect/>
          <a:stretch/>
        </p:blipFill>
        <p:spPr>
          <a:xfrm>
            <a:off x="7421116" y="399875"/>
            <a:ext cx="1343633" cy="63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0"/>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6</a:t>
            </a:fld>
            <a:endParaRPr sz="1200" b="0" i="0" u="none" strike="noStrike" cap="none">
              <a:solidFill>
                <a:srgbClr val="A6BCC9"/>
              </a:solidFill>
              <a:latin typeface="Lato Light"/>
              <a:ea typeface="Lato Light"/>
              <a:cs typeface="Lato Light"/>
              <a:sym typeface="Lato Light"/>
            </a:endParaRPr>
          </a:p>
        </p:txBody>
      </p:sp>
      <p:pic>
        <p:nvPicPr>
          <p:cNvPr id="431" name="Google Shape;431;p20"/>
          <p:cNvPicPr preferRelativeResize="0"/>
          <p:nvPr/>
        </p:nvPicPr>
        <p:blipFill rotWithShape="1">
          <a:blip r:embed="rId3">
            <a:alphaModFix/>
          </a:blip>
          <a:srcRect/>
          <a:stretch/>
        </p:blipFill>
        <p:spPr>
          <a:xfrm>
            <a:off x="269975" y="1063525"/>
            <a:ext cx="1628775" cy="1733550"/>
          </a:xfrm>
          <a:prstGeom prst="rect">
            <a:avLst/>
          </a:prstGeom>
          <a:noFill/>
          <a:ln>
            <a:noFill/>
          </a:ln>
        </p:spPr>
      </p:pic>
      <p:pic>
        <p:nvPicPr>
          <p:cNvPr id="432" name="Google Shape;432;p20"/>
          <p:cNvPicPr preferRelativeResize="0"/>
          <p:nvPr/>
        </p:nvPicPr>
        <p:blipFill rotWithShape="1">
          <a:blip r:embed="rId4">
            <a:alphaModFix/>
          </a:blip>
          <a:srcRect/>
          <a:stretch/>
        </p:blipFill>
        <p:spPr>
          <a:xfrm>
            <a:off x="7421116" y="399875"/>
            <a:ext cx="1343633" cy="635550"/>
          </a:xfrm>
          <a:prstGeom prst="rect">
            <a:avLst/>
          </a:prstGeom>
          <a:noFill/>
          <a:ln>
            <a:noFill/>
          </a:ln>
        </p:spPr>
      </p:pic>
      <p:pic>
        <p:nvPicPr>
          <p:cNvPr id="433" name="Google Shape;433;p20"/>
          <p:cNvPicPr preferRelativeResize="0"/>
          <p:nvPr/>
        </p:nvPicPr>
        <p:blipFill>
          <a:blip r:embed="rId5">
            <a:alphaModFix/>
          </a:blip>
          <a:stretch>
            <a:fillRect/>
          </a:stretch>
        </p:blipFill>
        <p:spPr>
          <a:xfrm>
            <a:off x="2108175" y="1063525"/>
            <a:ext cx="6385874" cy="271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2"/>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Lato"/>
                <a:ea typeface="Lato"/>
                <a:cs typeface="Lato"/>
                <a:sym typeface="Lato"/>
              </a:rPr>
              <a:t>De digital journey bestaat uit 1</a:t>
            </a:r>
            <a:r>
              <a:rPr lang="en" dirty="0">
                <a:solidFill>
                  <a:schemeClr val="dk1"/>
                </a:solidFill>
                <a:latin typeface="Lato"/>
                <a:ea typeface="Lato"/>
                <a:cs typeface="Lato"/>
                <a:sym typeface="Lato"/>
              </a:rPr>
              <a:t>9</a:t>
            </a:r>
            <a:r>
              <a:rPr lang="en" sz="2000" b="0" i="0" u="none" strike="noStrike" cap="none" dirty="0">
                <a:solidFill>
                  <a:schemeClr val="dk1"/>
                </a:solidFill>
                <a:latin typeface="Lato"/>
                <a:ea typeface="Lato"/>
                <a:cs typeface="Lato"/>
                <a:sym typeface="Lato"/>
              </a:rPr>
              <a:t> online modules voor leraren die nog weinig ICT inzetten in hun lessen en 1</a:t>
            </a:r>
            <a:r>
              <a:rPr lang="en" dirty="0">
                <a:solidFill>
                  <a:schemeClr val="dk1"/>
                </a:solidFill>
                <a:latin typeface="Lato"/>
                <a:ea typeface="Lato"/>
                <a:cs typeface="Lato"/>
                <a:sym typeface="Lato"/>
              </a:rPr>
              <a:t>9 </a:t>
            </a:r>
            <a:r>
              <a:rPr lang="en" sz="2000" b="0" i="0" u="none" strike="noStrike" cap="none" dirty="0">
                <a:solidFill>
                  <a:schemeClr val="dk1"/>
                </a:solidFill>
                <a:latin typeface="Lato"/>
                <a:ea typeface="Lato"/>
                <a:cs typeface="Lato"/>
                <a:sym typeface="Lato"/>
              </a:rPr>
              <a:t>modules voor reeds ervaren leraren. </a:t>
            </a:r>
            <a:endParaRPr sz="2000" b="0" i="0" u="none" strike="noStrike" cap="none" dirty="0">
              <a:solidFill>
                <a:schemeClr val="dk1"/>
              </a:solidFill>
              <a:latin typeface="Lato"/>
              <a:ea typeface="Lato"/>
              <a:cs typeface="Lato"/>
              <a:sym typeface="Lato"/>
            </a:endParaRPr>
          </a:p>
          <a:p>
            <a:pPr marL="0" marR="0" lvl="0" indent="0" algn="l" rtl="0">
              <a:lnSpc>
                <a:spcPct val="100000"/>
              </a:lnSpc>
              <a:spcBef>
                <a:spcPts val="1000"/>
              </a:spcBef>
              <a:spcAft>
                <a:spcPts val="0"/>
              </a:spcAft>
              <a:buClr>
                <a:schemeClr val="dk1"/>
              </a:buClr>
              <a:buSzPts val="1100"/>
              <a:buFont typeface="Arial"/>
              <a:buNone/>
            </a:pPr>
            <a:endParaRPr sz="2000" b="0" i="0" u="none" strike="noStrike" cap="none" dirty="0">
              <a:solidFill>
                <a:schemeClr val="dk1"/>
              </a:solidFill>
              <a:latin typeface="Lato"/>
              <a:ea typeface="Lato"/>
              <a:cs typeface="Lato"/>
              <a:sym typeface="Lato"/>
            </a:endParaRPr>
          </a:p>
          <a:p>
            <a:pPr marL="0" marR="0" lvl="0" indent="0" algn="l" rtl="0">
              <a:lnSpc>
                <a:spcPct val="100000"/>
              </a:lnSpc>
              <a:spcBef>
                <a:spcPts val="1000"/>
              </a:spcBef>
              <a:spcAft>
                <a:spcPts val="1000"/>
              </a:spcAft>
              <a:buClr>
                <a:srgbClr val="A6BCC9"/>
              </a:buClr>
              <a:buSzPts val="2000"/>
              <a:buFont typeface="Lato Light"/>
              <a:buNone/>
            </a:pPr>
            <a:endParaRPr sz="2000" b="0" i="0" u="none" strike="noStrike" cap="none" dirty="0">
              <a:solidFill>
                <a:schemeClr val="dk1"/>
              </a:solidFill>
              <a:latin typeface="Lato"/>
              <a:ea typeface="Lato"/>
              <a:cs typeface="Lato"/>
              <a:sym typeface="Lato"/>
            </a:endParaRPr>
          </a:p>
        </p:txBody>
      </p:sp>
      <p:sp>
        <p:nvSpPr>
          <p:cNvPr id="447" name="Google Shape;447;p22"/>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7</a:t>
            </a:fld>
            <a:endParaRPr sz="1200" b="0" i="0" u="none" strike="noStrike" cap="none">
              <a:solidFill>
                <a:srgbClr val="A6BCC9"/>
              </a:solidFill>
              <a:latin typeface="Lato Light"/>
              <a:ea typeface="Lato Light"/>
              <a:cs typeface="Lato Light"/>
              <a:sym typeface="Lato Light"/>
            </a:endParaRPr>
          </a:p>
        </p:txBody>
      </p:sp>
      <p:pic>
        <p:nvPicPr>
          <p:cNvPr id="448" name="Google Shape;448;p22"/>
          <p:cNvPicPr preferRelativeResize="0"/>
          <p:nvPr/>
        </p:nvPicPr>
        <p:blipFill rotWithShape="1">
          <a:blip r:embed="rId3">
            <a:alphaModFix/>
          </a:blip>
          <a:srcRect/>
          <a:stretch/>
        </p:blipFill>
        <p:spPr>
          <a:xfrm>
            <a:off x="314050" y="1033400"/>
            <a:ext cx="1609725" cy="1743075"/>
          </a:xfrm>
          <a:prstGeom prst="rect">
            <a:avLst/>
          </a:prstGeom>
          <a:noFill/>
          <a:ln>
            <a:noFill/>
          </a:ln>
        </p:spPr>
      </p:pic>
      <p:pic>
        <p:nvPicPr>
          <p:cNvPr id="449" name="Google Shape;449;p22"/>
          <p:cNvPicPr preferRelativeResize="0"/>
          <p:nvPr/>
        </p:nvPicPr>
        <p:blipFill rotWithShape="1">
          <a:blip r:embed="rId4">
            <a:alphaModFix/>
          </a:blip>
          <a:srcRect/>
          <a:stretch/>
        </p:blipFill>
        <p:spPr>
          <a:xfrm>
            <a:off x="7421116" y="399875"/>
            <a:ext cx="1343633" cy="635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3"/>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Onderwerpen deel 1</a:t>
            </a:r>
            <a:endParaRPr sz="2000" b="0" i="0" u="none" strike="noStrike" cap="none">
              <a:solidFill>
                <a:srgbClr val="FFFFFF"/>
              </a:solidFill>
              <a:latin typeface="Roboto Slab Light"/>
              <a:ea typeface="Roboto Slab Light"/>
              <a:cs typeface="Roboto Slab Light"/>
              <a:sym typeface="Roboto Slab Light"/>
            </a:endParaRPr>
          </a:p>
        </p:txBody>
      </p:sp>
      <p:sp>
        <p:nvSpPr>
          <p:cNvPr id="455" name="Google Shape;455;p23"/>
          <p:cNvSpPr txBox="1">
            <a:spLocks noGrp="1"/>
          </p:cNvSpPr>
          <p:nvPr>
            <p:ph type="body" idx="2"/>
          </p:nvPr>
        </p:nvSpPr>
        <p:spPr>
          <a:xfrm>
            <a:off x="2557050" y="985650"/>
            <a:ext cx="5848800" cy="35088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rgbClr val="000000"/>
              </a:buClr>
              <a:buSzPts val="2000"/>
              <a:buFont typeface="Arial"/>
              <a:buChar char="●"/>
            </a:pPr>
            <a:r>
              <a:rPr lang="en" sz="2000" i="0" u="none" strike="noStrike" cap="none" dirty="0">
                <a:solidFill>
                  <a:srgbClr val="000000"/>
                </a:solidFill>
                <a:latin typeface="Lato Light"/>
                <a:ea typeface="Lato Light"/>
                <a:cs typeface="Lato Light"/>
                <a:sym typeface="Lato Light"/>
              </a:rPr>
              <a:t>Online leren - weten wat werkt!</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15000"/>
              </a:lnSpc>
              <a:spcBef>
                <a:spcPts val="0"/>
              </a:spcBef>
              <a:spcAft>
                <a:spcPts val="0"/>
              </a:spcAft>
              <a:buClr>
                <a:srgbClr val="000000"/>
              </a:buClr>
              <a:buSzPts val="2000"/>
              <a:buFont typeface="Arial"/>
              <a:buChar char="●"/>
            </a:pPr>
            <a:r>
              <a:rPr lang="en" sz="2000" i="0" u="none" strike="noStrike" cap="none" dirty="0">
                <a:solidFill>
                  <a:srgbClr val="000000"/>
                </a:solidFill>
                <a:latin typeface="Lato Light"/>
                <a:ea typeface="Lato Light"/>
                <a:cs typeface="Lato Light"/>
                <a:sym typeface="Lato Light"/>
              </a:rPr>
              <a:t>Aan de slag met afbeeldingen</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15000"/>
              </a:lnSpc>
              <a:spcBef>
                <a:spcPts val="0"/>
              </a:spcBef>
              <a:spcAft>
                <a:spcPts val="0"/>
              </a:spcAft>
              <a:buClr>
                <a:srgbClr val="000000"/>
              </a:buClr>
              <a:buSzPts val="2000"/>
              <a:buFont typeface="Arial"/>
              <a:buChar char="●"/>
            </a:pPr>
            <a:r>
              <a:rPr lang="en" sz="2000" i="0" u="none" strike="noStrike" cap="none" dirty="0">
                <a:solidFill>
                  <a:srgbClr val="000000"/>
                </a:solidFill>
                <a:latin typeface="Lato Light"/>
                <a:ea typeface="Lato Light"/>
                <a:cs typeface="Lato Light"/>
                <a:sym typeface="Lato Light"/>
              </a:rPr>
              <a:t>Flipped Classroom</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15000"/>
              </a:lnSpc>
              <a:spcBef>
                <a:spcPts val="0"/>
              </a:spcBef>
              <a:spcAft>
                <a:spcPts val="0"/>
              </a:spcAft>
              <a:buClr>
                <a:srgbClr val="000000"/>
              </a:buClr>
              <a:buSzPts val="2000"/>
              <a:buFont typeface="Arial"/>
              <a:buChar char="●"/>
            </a:pPr>
            <a:r>
              <a:rPr lang="en" sz="2000" i="0" u="none" strike="noStrike" cap="none" dirty="0">
                <a:solidFill>
                  <a:srgbClr val="000000"/>
                </a:solidFill>
                <a:latin typeface="Lato Light"/>
                <a:ea typeface="Lato Light"/>
                <a:cs typeface="Lato Light"/>
                <a:sym typeface="Lato Light"/>
              </a:rPr>
              <a:t>Collaborative lesgeven en leren</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15000"/>
              </a:lnSpc>
              <a:spcBef>
                <a:spcPts val="0"/>
              </a:spcBef>
              <a:spcAft>
                <a:spcPts val="0"/>
              </a:spcAft>
              <a:buClr>
                <a:srgbClr val="000000"/>
              </a:buClr>
              <a:buSzPts val="2000"/>
              <a:buFont typeface="Arial"/>
              <a:buChar char="●"/>
            </a:pPr>
            <a:r>
              <a:rPr lang="nl-BE" sz="2000" i="0" u="none" strike="noStrike" cap="none" dirty="0">
                <a:solidFill>
                  <a:srgbClr val="000000"/>
                </a:solidFill>
                <a:latin typeface="Lato Light"/>
                <a:ea typeface="Lato Light"/>
                <a:cs typeface="Lato Light"/>
                <a:sym typeface="Lato Light"/>
              </a:rPr>
              <a:t>Feedback </a:t>
            </a:r>
            <a:r>
              <a:rPr lang="en" sz="2000" i="0" u="none" strike="noStrike" cap="none" dirty="0">
                <a:solidFill>
                  <a:srgbClr val="000000"/>
                </a:solidFill>
                <a:latin typeface="Lato Light"/>
                <a:ea typeface="Lato Light"/>
                <a:cs typeface="Lato Light"/>
                <a:sym typeface="Lato Light"/>
              </a:rPr>
              <a:t>krijgen van studenten</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15000"/>
              </a:lnSpc>
              <a:spcBef>
                <a:spcPts val="0"/>
              </a:spcBef>
              <a:spcAft>
                <a:spcPts val="0"/>
              </a:spcAft>
              <a:buClr>
                <a:srgbClr val="000000"/>
              </a:buClr>
              <a:buSzPts val="2000"/>
              <a:buFont typeface="Arial"/>
              <a:buChar char="●"/>
            </a:pPr>
            <a:r>
              <a:rPr lang="en" sz="2000" i="0" u="none" strike="noStrike" cap="none" dirty="0">
                <a:solidFill>
                  <a:srgbClr val="000000"/>
                </a:solidFill>
                <a:latin typeface="Lato Light"/>
                <a:ea typeface="Lato Light"/>
                <a:cs typeface="Lato Light"/>
                <a:sym typeface="Lato Light"/>
              </a:rPr>
              <a:t>Strategieën voor het ondersteunen van lezen</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15000"/>
              </a:lnSpc>
              <a:spcBef>
                <a:spcPts val="0"/>
              </a:spcBef>
              <a:spcAft>
                <a:spcPts val="0"/>
              </a:spcAft>
              <a:buClr>
                <a:srgbClr val="000000"/>
              </a:buClr>
              <a:buSzPts val="2000"/>
              <a:buFont typeface="Arial"/>
              <a:buChar char="●"/>
            </a:pPr>
            <a:r>
              <a:rPr lang="en" sz="2000" i="0" u="none" strike="noStrike" cap="none" dirty="0">
                <a:solidFill>
                  <a:srgbClr val="000000"/>
                </a:solidFill>
                <a:latin typeface="Lato Light"/>
                <a:ea typeface="Lato Light"/>
                <a:cs typeface="Lato Light"/>
                <a:sym typeface="Lato Light"/>
              </a:rPr>
              <a:t>Strategieën voor het ondersteunen van schrijven</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rPr>
              <a:t>Formati</a:t>
            </a:r>
            <a:r>
              <a:rPr lang="nl-BE" sz="2000" dirty="0" err="1">
                <a:solidFill>
                  <a:srgbClr val="000000"/>
                </a:solidFill>
              </a:rPr>
              <a:t>ef</a:t>
            </a:r>
            <a:r>
              <a:rPr lang="nl-BE" sz="2000" dirty="0">
                <a:solidFill>
                  <a:srgbClr val="000000"/>
                </a:solidFill>
              </a:rPr>
              <a:t> toetsen</a:t>
            </a:r>
            <a:r>
              <a:rPr lang="en" sz="2000" i="0" u="none" strike="noStrike" cap="none" dirty="0">
                <a:solidFill>
                  <a:srgbClr val="000000"/>
                </a:solidFill>
                <a:latin typeface="Lato Light"/>
                <a:ea typeface="Lato Light"/>
                <a:cs typeface="Lato Light"/>
                <a:sym typeface="Lato Light"/>
              </a:rPr>
              <a:t> </a:t>
            </a:r>
            <a:endParaRPr sz="2000" i="0" u="none" strike="noStrike" cap="none" dirty="0">
              <a:solidFill>
                <a:srgbClr val="000000"/>
              </a:solidFill>
              <a:latin typeface="Lato Light"/>
              <a:ea typeface="Lato Light"/>
              <a:cs typeface="Lato Light"/>
              <a:sym typeface="Lato Light"/>
            </a:endParaRPr>
          </a:p>
          <a:p>
            <a:pPr marL="0" marR="0" lvl="0" indent="0" algn="l" rtl="0">
              <a:lnSpc>
                <a:spcPct val="100000"/>
              </a:lnSpc>
              <a:spcBef>
                <a:spcPts val="600"/>
              </a:spcBef>
              <a:spcAft>
                <a:spcPts val="1000"/>
              </a:spcAft>
              <a:buClr>
                <a:srgbClr val="A6BCC9"/>
              </a:buClr>
              <a:buSzPts val="1800"/>
              <a:buFont typeface="Lato Light"/>
              <a:buNone/>
            </a:pPr>
            <a:endParaRPr sz="2000" i="0" u="none" strike="noStrike" cap="none" dirty="0">
              <a:solidFill>
                <a:srgbClr val="000000"/>
              </a:solidFill>
              <a:latin typeface="Lato Light"/>
              <a:ea typeface="Lato Light"/>
              <a:cs typeface="Lato Light"/>
              <a:sym typeface="Lato Light"/>
            </a:endParaRPr>
          </a:p>
        </p:txBody>
      </p:sp>
      <p:sp>
        <p:nvSpPr>
          <p:cNvPr id="456" name="Google Shape;456;p23"/>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8</a:t>
            </a:fld>
            <a:endParaRPr sz="1200" b="0" i="0" u="none" strike="noStrike" cap="none">
              <a:solidFill>
                <a:srgbClr val="A6BCC9"/>
              </a:solidFill>
              <a:latin typeface="Lato Light"/>
              <a:ea typeface="Lato Light"/>
              <a:cs typeface="Lato Light"/>
              <a:sym typeface="Lato Light"/>
            </a:endParaRPr>
          </a:p>
        </p:txBody>
      </p:sp>
      <p:pic>
        <p:nvPicPr>
          <p:cNvPr id="457" name="Google Shape;457;p23"/>
          <p:cNvPicPr preferRelativeResize="0"/>
          <p:nvPr/>
        </p:nvPicPr>
        <p:blipFill rotWithShape="1">
          <a:blip r:embed="rId3">
            <a:alphaModFix/>
          </a:blip>
          <a:srcRect/>
          <a:stretch/>
        </p:blipFill>
        <p:spPr>
          <a:xfrm>
            <a:off x="7421116" y="399875"/>
            <a:ext cx="1343633" cy="63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4"/>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Roboto Slab Light"/>
              <a:buNone/>
            </a:pPr>
            <a:r>
              <a:rPr lang="en" sz="2000" b="0" i="0" u="none" strike="noStrike" cap="none">
                <a:solidFill>
                  <a:srgbClr val="FFFFFF"/>
                </a:solidFill>
                <a:latin typeface="Roboto Slab Light"/>
                <a:ea typeface="Roboto Slab Light"/>
                <a:cs typeface="Roboto Slab Light"/>
                <a:sym typeface="Roboto Slab Light"/>
              </a:rPr>
              <a:t>Onderwerpen deel 2</a:t>
            </a:r>
            <a:endParaRPr sz="2000" b="0" i="0" u="none" strike="noStrike" cap="none">
              <a:solidFill>
                <a:srgbClr val="FFFFFF"/>
              </a:solidFill>
              <a:latin typeface="Roboto Slab Light"/>
              <a:ea typeface="Roboto Slab Light"/>
              <a:cs typeface="Roboto Slab Light"/>
              <a:sym typeface="Roboto Slab Light"/>
            </a:endParaRPr>
          </a:p>
        </p:txBody>
      </p:sp>
      <p:sp>
        <p:nvSpPr>
          <p:cNvPr id="463" name="Google Shape;463;p24"/>
          <p:cNvSpPr txBox="1">
            <a:spLocks noGrp="1"/>
          </p:cNvSpPr>
          <p:nvPr>
            <p:ph type="body" idx="2"/>
          </p:nvPr>
        </p:nvSpPr>
        <p:spPr>
          <a:xfrm>
            <a:off x="2557050" y="985650"/>
            <a:ext cx="5848800" cy="35088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Lato Light"/>
              <a:buChar char="●"/>
            </a:pPr>
            <a:r>
              <a:rPr lang="en" sz="2000" i="0" u="none" strike="noStrike" cap="none" dirty="0">
                <a:solidFill>
                  <a:schemeClr val="dk1"/>
                </a:solidFill>
                <a:latin typeface="Lato Light"/>
                <a:ea typeface="Lato Light"/>
                <a:cs typeface="Lato Light"/>
                <a:sym typeface="Lato Light"/>
              </a:rPr>
              <a:t>Social Media </a:t>
            </a:r>
            <a:r>
              <a:rPr lang="nl-BE" sz="2000" i="0" u="none" strike="noStrike" cap="none" dirty="0">
                <a:solidFill>
                  <a:schemeClr val="dk1"/>
                </a:solidFill>
                <a:latin typeface="Lato Light"/>
                <a:ea typeface="Lato Light"/>
                <a:cs typeface="Lato Light"/>
                <a:sym typeface="Lato Light"/>
              </a:rPr>
              <a:t>en </a:t>
            </a:r>
            <a:r>
              <a:rPr lang="nl-BE" sz="2000" i="0" u="none" strike="noStrike" cap="none" dirty="0" err="1">
                <a:solidFill>
                  <a:schemeClr val="dk1"/>
                </a:solidFill>
                <a:latin typeface="Lato Light"/>
                <a:ea typeface="Lato Light"/>
                <a:cs typeface="Lato Light"/>
                <a:sym typeface="Lato Light"/>
              </a:rPr>
              <a:t>social</a:t>
            </a:r>
            <a:r>
              <a:rPr lang="nl-BE" sz="2000" i="0" u="none" strike="noStrike" cap="none" dirty="0">
                <a:solidFill>
                  <a:schemeClr val="dk1"/>
                </a:solidFill>
                <a:latin typeface="Lato Light"/>
                <a:ea typeface="Lato Light"/>
                <a:cs typeface="Lato Light"/>
                <a:sym typeface="Lato Light"/>
              </a:rPr>
              <a:t> </a:t>
            </a:r>
            <a:r>
              <a:rPr lang="nl-BE" sz="2000" i="0" u="none" strike="noStrike" cap="none" dirty="0" err="1">
                <a:solidFill>
                  <a:schemeClr val="dk1"/>
                </a:solidFill>
                <a:latin typeface="Lato Light"/>
                <a:ea typeface="Lato Light"/>
                <a:cs typeface="Lato Light"/>
                <a:sym typeface="Lato Light"/>
              </a:rPr>
              <a:t>learning</a:t>
            </a:r>
            <a:endParaRPr lang="nl-BE" sz="2000" i="0" u="none" strike="noStrike" cap="none" dirty="0">
              <a:solidFill>
                <a:schemeClr val="dk1"/>
              </a:solidFill>
              <a:latin typeface="Lato Light"/>
              <a:ea typeface="Lato Light"/>
              <a:cs typeface="Lato Light"/>
              <a:sym typeface="Lato Light"/>
            </a:endParaRPr>
          </a:p>
          <a:p>
            <a:pPr marL="457200" marR="0" lvl="0" indent="-355600" algn="l" rtl="0">
              <a:lnSpc>
                <a:spcPct val="115000"/>
              </a:lnSpc>
              <a:spcBef>
                <a:spcPts val="0"/>
              </a:spcBef>
              <a:spcAft>
                <a:spcPts val="0"/>
              </a:spcAft>
              <a:buClr>
                <a:schemeClr val="dk1"/>
              </a:buClr>
              <a:buSzPts val="2000"/>
              <a:buFont typeface="Lato Light"/>
              <a:buChar char="●"/>
            </a:pPr>
            <a:r>
              <a:rPr lang="nl-BE" sz="2000" dirty="0">
                <a:solidFill>
                  <a:schemeClr val="dk1"/>
                </a:solidFill>
              </a:rPr>
              <a:t>I</a:t>
            </a:r>
            <a:r>
              <a:rPr lang="en" sz="2000" i="0" u="none" strike="noStrike" cap="none" dirty="0">
                <a:solidFill>
                  <a:schemeClr val="dk1"/>
                </a:solidFill>
                <a:latin typeface="Lato Light"/>
                <a:ea typeface="Lato Light"/>
                <a:cs typeface="Lato Light"/>
                <a:sym typeface="Lato Light"/>
              </a:rPr>
              <a:t>nclusief onderwijs</a:t>
            </a:r>
            <a:endParaRPr sz="2000" i="0" u="none" strike="noStrike" cap="none" dirty="0">
              <a:solidFill>
                <a:schemeClr val="dk1"/>
              </a:solidFill>
              <a:latin typeface="Lato Light"/>
              <a:ea typeface="Lato Light"/>
              <a:cs typeface="Lato Light"/>
              <a:sym typeface="Lato Light"/>
            </a:endParaRPr>
          </a:p>
          <a:p>
            <a:pPr marL="457200" marR="0" lvl="0" indent="-355600" algn="l" rtl="0">
              <a:lnSpc>
                <a:spcPct val="100000"/>
              </a:lnSpc>
              <a:spcBef>
                <a:spcPts val="0"/>
              </a:spcBef>
              <a:spcAft>
                <a:spcPts val="0"/>
              </a:spcAft>
              <a:buClr>
                <a:srgbClr val="000000"/>
              </a:buClr>
              <a:buSzPts val="2000"/>
              <a:buFont typeface="Lato Light"/>
              <a:buChar char="●"/>
            </a:pPr>
            <a:r>
              <a:rPr lang="en" sz="2000" i="0" u="none" strike="noStrike" cap="none" dirty="0">
                <a:solidFill>
                  <a:srgbClr val="000000"/>
                </a:solidFill>
                <a:latin typeface="Lato Light"/>
                <a:ea typeface="Lato Light"/>
                <a:cs typeface="Lato Light"/>
                <a:sym typeface="Lato Light"/>
              </a:rPr>
              <a:t>Geschikte beoordelingen ontwerpen</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00000"/>
              </a:lnSpc>
              <a:spcBef>
                <a:spcPts val="0"/>
              </a:spcBef>
              <a:spcAft>
                <a:spcPts val="0"/>
              </a:spcAft>
              <a:buClr>
                <a:srgbClr val="000000"/>
              </a:buClr>
              <a:buSzPts val="2000"/>
              <a:buFont typeface="Lato Light"/>
              <a:buChar char="●"/>
            </a:pPr>
            <a:r>
              <a:rPr lang="en" sz="2000" i="0" u="none" strike="noStrike" cap="none" dirty="0">
                <a:solidFill>
                  <a:srgbClr val="000000"/>
                </a:solidFill>
                <a:latin typeface="Lato Light"/>
                <a:ea typeface="Lato Light"/>
                <a:cs typeface="Lato Light"/>
                <a:sym typeface="Lato Light"/>
              </a:rPr>
              <a:t>Aan de slag met video</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00000"/>
              </a:lnSpc>
              <a:spcBef>
                <a:spcPts val="0"/>
              </a:spcBef>
              <a:spcAft>
                <a:spcPts val="0"/>
              </a:spcAft>
              <a:buClr>
                <a:srgbClr val="000000"/>
              </a:buClr>
              <a:buSzPts val="2000"/>
              <a:buFont typeface="Lato Light"/>
              <a:buChar char="●"/>
            </a:pPr>
            <a:r>
              <a:rPr lang="en" sz="2000" i="0" u="none" strike="noStrike" cap="none" dirty="0">
                <a:solidFill>
                  <a:srgbClr val="000000"/>
                </a:solidFill>
                <a:latin typeface="Lato Light"/>
                <a:ea typeface="Lato Light"/>
                <a:cs typeface="Lato Light"/>
                <a:sym typeface="Lato Light"/>
              </a:rPr>
              <a:t>Aan de slag met audio</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00000"/>
              </a:lnSpc>
              <a:spcBef>
                <a:spcPts val="0"/>
              </a:spcBef>
              <a:spcAft>
                <a:spcPts val="0"/>
              </a:spcAft>
              <a:buClr>
                <a:srgbClr val="000000"/>
              </a:buClr>
              <a:buSzPts val="2000"/>
              <a:buFont typeface="Lato Light"/>
              <a:buChar char="●"/>
            </a:pPr>
            <a:r>
              <a:rPr lang="en" sz="2000" i="0" u="none" strike="noStrike" cap="none" dirty="0">
                <a:solidFill>
                  <a:srgbClr val="000000"/>
                </a:solidFill>
                <a:latin typeface="Lato Light"/>
                <a:ea typeface="Lato Light"/>
                <a:cs typeface="Lato Light"/>
                <a:sym typeface="Lato Light"/>
              </a:rPr>
              <a:t>Gedreven worden in het gebruik van digitale hulpmiddelen</a:t>
            </a:r>
            <a:endParaRPr sz="2000" i="0" u="none" strike="noStrike" cap="none" dirty="0">
              <a:solidFill>
                <a:srgbClr val="000000"/>
              </a:solidFill>
              <a:latin typeface="Lato Light"/>
              <a:ea typeface="Lato Light"/>
              <a:cs typeface="Lato Light"/>
              <a:sym typeface="Lato Light"/>
            </a:endParaRPr>
          </a:p>
          <a:p>
            <a:pPr marL="457200" marR="0" lvl="0" indent="-355600" algn="l" rtl="0">
              <a:lnSpc>
                <a:spcPct val="100000"/>
              </a:lnSpc>
              <a:spcBef>
                <a:spcPts val="0"/>
              </a:spcBef>
              <a:spcAft>
                <a:spcPts val="0"/>
              </a:spcAft>
              <a:buClr>
                <a:srgbClr val="000000"/>
              </a:buClr>
              <a:buSzPts val="2000"/>
              <a:buFont typeface="Lato Light"/>
              <a:buChar char="●"/>
            </a:pPr>
            <a:r>
              <a:rPr lang="en" sz="2000" i="0" u="none" strike="noStrike" cap="none" dirty="0">
                <a:solidFill>
                  <a:srgbClr val="000000"/>
                </a:solidFill>
                <a:latin typeface="Lato Light"/>
                <a:ea typeface="Lato Light"/>
                <a:cs typeface="Lato Light"/>
                <a:sym typeface="Lato Light"/>
              </a:rPr>
              <a:t>Ontwerpen van </a:t>
            </a:r>
            <a:r>
              <a:rPr lang="nl-BE" sz="2000" i="0" u="none" strike="noStrike" cap="none" dirty="0">
                <a:solidFill>
                  <a:srgbClr val="000000"/>
                </a:solidFill>
                <a:latin typeface="Lato Light"/>
                <a:ea typeface="Lato Light"/>
                <a:cs typeface="Lato Light"/>
                <a:sym typeface="Lato Light"/>
              </a:rPr>
              <a:t>online en </a:t>
            </a:r>
            <a:r>
              <a:rPr lang="nl-BE" sz="2000" i="0" u="none" strike="noStrike" cap="none" dirty="0" err="1">
                <a:solidFill>
                  <a:srgbClr val="000000"/>
                </a:solidFill>
                <a:latin typeface="Lato Light"/>
                <a:ea typeface="Lato Light"/>
                <a:cs typeface="Lato Light"/>
                <a:sym typeface="Lato Light"/>
              </a:rPr>
              <a:t>blended</a:t>
            </a:r>
            <a:r>
              <a:rPr lang="nl-BE" sz="2000" i="0" u="none" strike="noStrike" cap="none" dirty="0">
                <a:solidFill>
                  <a:srgbClr val="000000"/>
                </a:solidFill>
                <a:latin typeface="Lato Light"/>
                <a:ea typeface="Lato Light"/>
                <a:cs typeface="Lato Light"/>
                <a:sym typeface="Lato Light"/>
              </a:rPr>
              <a:t> leren</a:t>
            </a:r>
          </a:p>
          <a:p>
            <a:pPr marL="457200" marR="0" lvl="0" indent="-355600" algn="l" rtl="0">
              <a:lnSpc>
                <a:spcPct val="100000"/>
              </a:lnSpc>
              <a:spcBef>
                <a:spcPts val="0"/>
              </a:spcBef>
              <a:spcAft>
                <a:spcPts val="0"/>
              </a:spcAft>
              <a:buClr>
                <a:srgbClr val="000000"/>
              </a:buClr>
              <a:buSzPts val="2000"/>
              <a:buFont typeface="Lato Light"/>
              <a:buChar char="●"/>
            </a:pPr>
            <a:r>
              <a:rPr lang="nl-BE" sz="2000" dirty="0">
                <a:solidFill>
                  <a:srgbClr val="000000"/>
                </a:solidFill>
              </a:rPr>
              <a:t>Differentiatie en personalisatie</a:t>
            </a:r>
            <a:endParaRPr sz="2000" i="0" u="none" strike="noStrike" cap="none" dirty="0">
              <a:solidFill>
                <a:srgbClr val="000000"/>
              </a:solidFill>
              <a:latin typeface="Lato Light"/>
              <a:ea typeface="Lato Light"/>
              <a:cs typeface="Lato Light"/>
              <a:sym typeface="Lato Light"/>
            </a:endParaRPr>
          </a:p>
          <a:p>
            <a:pPr marL="0" marR="0" lvl="0" indent="0" algn="l" rtl="0">
              <a:lnSpc>
                <a:spcPct val="100000"/>
              </a:lnSpc>
              <a:spcBef>
                <a:spcPts val="1000"/>
              </a:spcBef>
              <a:spcAft>
                <a:spcPts val="1000"/>
              </a:spcAft>
              <a:buClr>
                <a:srgbClr val="A6BCC9"/>
              </a:buClr>
              <a:buSzPts val="1800"/>
              <a:buFont typeface="Lato Light"/>
              <a:buNone/>
            </a:pPr>
            <a:endParaRPr sz="2000" i="0" u="none" strike="noStrike" cap="none" dirty="0">
              <a:solidFill>
                <a:srgbClr val="000000"/>
              </a:solidFill>
              <a:latin typeface="Lato Light"/>
              <a:ea typeface="Lato Light"/>
              <a:cs typeface="Lato Light"/>
              <a:sym typeface="Lato Light"/>
            </a:endParaRPr>
          </a:p>
        </p:txBody>
      </p:sp>
      <p:sp>
        <p:nvSpPr>
          <p:cNvPr id="464" name="Google Shape;464;p24"/>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A6BCC9"/>
                </a:solidFill>
                <a:latin typeface="Lato Light"/>
                <a:ea typeface="Lato Light"/>
                <a:cs typeface="Lato Light"/>
                <a:sym typeface="Lato Light"/>
              </a:rPr>
              <a:t>9</a:t>
            </a:fld>
            <a:endParaRPr sz="1200" b="0" i="0" u="none" strike="noStrike" cap="none">
              <a:solidFill>
                <a:srgbClr val="A6BCC9"/>
              </a:solidFill>
              <a:latin typeface="Lato Light"/>
              <a:ea typeface="Lato Light"/>
              <a:cs typeface="Lato Light"/>
              <a:sym typeface="Lato Light"/>
            </a:endParaRPr>
          </a:p>
        </p:txBody>
      </p:sp>
      <p:pic>
        <p:nvPicPr>
          <p:cNvPr id="465" name="Google Shape;465;p24"/>
          <p:cNvPicPr preferRelativeResize="0"/>
          <p:nvPr/>
        </p:nvPicPr>
        <p:blipFill rotWithShape="1">
          <a:blip r:embed="rId3">
            <a:alphaModFix/>
          </a:blip>
          <a:srcRect/>
          <a:stretch/>
        </p:blipFill>
        <p:spPr>
          <a:xfrm>
            <a:off x="7421116" y="399875"/>
            <a:ext cx="1343633" cy="635550"/>
          </a:xfrm>
          <a:prstGeom prst="rect">
            <a:avLst/>
          </a:prstGeom>
          <a:noFill/>
          <a:ln>
            <a:noFill/>
          </a:ln>
        </p:spPr>
      </p:pic>
    </p:spTree>
  </p:cSld>
  <p:clrMapOvr>
    <a:masterClrMapping/>
  </p:clrMapOvr>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569</Words>
  <Application>Microsoft Office PowerPoint</Application>
  <PresentationFormat>Diavoorstelling (16:9)</PresentationFormat>
  <Paragraphs>64</Paragraphs>
  <Slides>13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Lato</vt:lpstr>
      <vt:lpstr>Roboto Slab Light</vt:lpstr>
      <vt:lpstr>Lato Light</vt:lpstr>
      <vt:lpstr>Kent template</vt:lpstr>
      <vt:lpstr>The Future Teacher 3.0</vt:lpstr>
      <vt:lpstr>Coördinatie         &amp;    partners</vt:lpstr>
      <vt:lpstr>DigCompEdu</vt:lpstr>
      <vt:lpstr>Onze focus</vt:lpstr>
      <vt:lpstr>PowerPoint-presentatie</vt:lpstr>
      <vt:lpstr>PowerPoint-presentatie</vt:lpstr>
      <vt:lpstr>PowerPoint-presentatie</vt:lpstr>
      <vt:lpstr>Onderwerpen deel 1</vt:lpstr>
      <vt:lpstr>Onderwerpen deel 2</vt:lpstr>
      <vt:lpstr>Ontwerp Journey</vt:lpstr>
      <vt:lpstr>Delen en hergebruik</vt:lpstr>
      <vt:lpstr>Vanaf 1 september </vt:lpstr>
      <vt:lpstr>Meer weten?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Teacher 3.0</dc:title>
  <dc:creator>Stoops, Luc</dc:creator>
  <cp:lastModifiedBy>Stoops Luc</cp:lastModifiedBy>
  <cp:revision>7</cp:revision>
  <dcterms:modified xsi:type="dcterms:W3CDTF">2019-06-05T09:28:24Z</dcterms:modified>
</cp:coreProperties>
</file>