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5" r:id="rId5"/>
    <p:sldId id="268" r:id="rId6"/>
    <p:sldId id="269" r:id="rId7"/>
    <p:sldId id="270" r:id="rId8"/>
    <p:sldId id="271" r:id="rId9"/>
    <p:sldId id="272" r:id="rId10"/>
    <p:sldId id="273" r:id="rId11"/>
    <p:sldId id="274" r:id="rId12"/>
    <p:sldId id="275" r:id="rId13"/>
    <p:sldId id="278" r:id="rId14"/>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65B"/>
    <a:srgbClr val="543F5E"/>
    <a:srgbClr val="5DBE55"/>
    <a:srgbClr val="D26E25"/>
    <a:srgbClr val="247FB0"/>
    <a:srgbClr val="4FB543"/>
    <a:srgbClr val="D26E5B"/>
    <a:srgbClr val="1546FF"/>
    <a:srgbClr val="926DA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1F27F3-A1C0-4CD6-9A69-304AB2E6DF21}" v="1" dt="2020-06-16T17:45:12.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92337" autoAdjust="0"/>
  </p:normalViewPr>
  <p:slideViewPr>
    <p:cSldViewPr snapToGrid="0" showGuides="1">
      <p:cViewPr varScale="1">
        <p:scale>
          <a:sx n="79" d="100"/>
          <a:sy n="79" d="100"/>
        </p:scale>
        <p:origin x="989" y="72"/>
      </p:cViewPr>
      <p:guideLst>
        <p:guide orient="horz" pos="2160"/>
        <p:guide pos="2880"/>
        <p:guide pos="55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Becker katrien" userId="e6234a28-ac76-4c6d-8366-2f9849cbbabd" providerId="ADAL" clId="{04902643-DC86-4E11-9AED-B7ABD2D4CE27}"/>
    <pc:docChg chg="modSld">
      <pc:chgData name="De Becker katrien" userId="e6234a28-ac76-4c6d-8366-2f9849cbbabd" providerId="ADAL" clId="{04902643-DC86-4E11-9AED-B7ABD2D4CE27}" dt="2020-06-16T17:45:12.030" v="0"/>
      <pc:docMkLst>
        <pc:docMk/>
      </pc:docMkLst>
      <pc:sldChg chg="delSp modTransition modAnim">
        <pc:chgData name="De Becker katrien" userId="e6234a28-ac76-4c6d-8366-2f9849cbbabd" providerId="ADAL" clId="{04902643-DC86-4E11-9AED-B7ABD2D4CE27}" dt="2020-06-16T17:45:12.030" v="0"/>
        <pc:sldMkLst>
          <pc:docMk/>
          <pc:sldMk cId="0" sldId="265"/>
        </pc:sldMkLst>
        <pc:picChg chg="del">
          <ac:chgData name="De Becker katrien" userId="e6234a28-ac76-4c6d-8366-2f9849cbbabd" providerId="ADAL" clId="{04902643-DC86-4E11-9AED-B7ABD2D4CE27}" dt="2020-06-16T17:45:12.030" v="0"/>
          <ac:picMkLst>
            <pc:docMk/>
            <pc:sldMk cId="0" sldId="265"/>
            <ac:picMk id="5" creationId="{B29E00C5-295A-45A7-A037-A3E4AA48FDD7}"/>
          </ac:picMkLst>
        </pc:picChg>
      </pc:sldChg>
      <pc:sldChg chg="delSp modTransition modAnim">
        <pc:chgData name="De Becker katrien" userId="e6234a28-ac76-4c6d-8366-2f9849cbbabd" providerId="ADAL" clId="{04902643-DC86-4E11-9AED-B7ABD2D4CE27}" dt="2020-06-16T17:45:12.030" v="0"/>
        <pc:sldMkLst>
          <pc:docMk/>
          <pc:sldMk cId="0" sldId="268"/>
        </pc:sldMkLst>
        <pc:picChg chg="del">
          <ac:chgData name="De Becker katrien" userId="e6234a28-ac76-4c6d-8366-2f9849cbbabd" providerId="ADAL" clId="{04902643-DC86-4E11-9AED-B7ABD2D4CE27}" dt="2020-06-16T17:45:12.030" v="0"/>
          <ac:picMkLst>
            <pc:docMk/>
            <pc:sldMk cId="0" sldId="268"/>
            <ac:picMk id="2" creationId="{416F9EDE-3DAD-49DF-BA71-C47F2E89FA00}"/>
          </ac:picMkLst>
        </pc:picChg>
      </pc:sldChg>
      <pc:sldChg chg="delSp modTransition modAnim">
        <pc:chgData name="De Becker katrien" userId="e6234a28-ac76-4c6d-8366-2f9849cbbabd" providerId="ADAL" clId="{04902643-DC86-4E11-9AED-B7ABD2D4CE27}" dt="2020-06-16T17:45:12.030" v="0"/>
        <pc:sldMkLst>
          <pc:docMk/>
          <pc:sldMk cId="2443193216" sldId="269"/>
        </pc:sldMkLst>
        <pc:picChg chg="del">
          <ac:chgData name="De Becker katrien" userId="e6234a28-ac76-4c6d-8366-2f9849cbbabd" providerId="ADAL" clId="{04902643-DC86-4E11-9AED-B7ABD2D4CE27}" dt="2020-06-16T17:45:12.030" v="0"/>
          <ac:picMkLst>
            <pc:docMk/>
            <pc:sldMk cId="2443193216" sldId="269"/>
            <ac:picMk id="2" creationId="{6D76BE6F-A383-4897-B139-14853FF6CC21}"/>
          </ac:picMkLst>
        </pc:picChg>
      </pc:sldChg>
      <pc:sldChg chg="delSp modTransition modAnim">
        <pc:chgData name="De Becker katrien" userId="e6234a28-ac76-4c6d-8366-2f9849cbbabd" providerId="ADAL" clId="{04902643-DC86-4E11-9AED-B7ABD2D4CE27}" dt="2020-06-16T17:45:12.030" v="0"/>
        <pc:sldMkLst>
          <pc:docMk/>
          <pc:sldMk cId="1942920132" sldId="270"/>
        </pc:sldMkLst>
        <pc:picChg chg="del">
          <ac:chgData name="De Becker katrien" userId="e6234a28-ac76-4c6d-8366-2f9849cbbabd" providerId="ADAL" clId="{04902643-DC86-4E11-9AED-B7ABD2D4CE27}" dt="2020-06-16T17:45:12.030" v="0"/>
          <ac:picMkLst>
            <pc:docMk/>
            <pc:sldMk cId="1942920132" sldId="270"/>
            <ac:picMk id="2" creationId="{949C72CD-2E72-4612-A307-F75B8680E562}"/>
          </ac:picMkLst>
        </pc:picChg>
      </pc:sldChg>
      <pc:sldChg chg="delSp modTransition modAnim">
        <pc:chgData name="De Becker katrien" userId="e6234a28-ac76-4c6d-8366-2f9849cbbabd" providerId="ADAL" clId="{04902643-DC86-4E11-9AED-B7ABD2D4CE27}" dt="2020-06-16T17:45:12.030" v="0"/>
        <pc:sldMkLst>
          <pc:docMk/>
          <pc:sldMk cId="3472340301" sldId="271"/>
        </pc:sldMkLst>
        <pc:picChg chg="del">
          <ac:chgData name="De Becker katrien" userId="e6234a28-ac76-4c6d-8366-2f9849cbbabd" providerId="ADAL" clId="{04902643-DC86-4E11-9AED-B7ABD2D4CE27}" dt="2020-06-16T17:45:12.030" v="0"/>
          <ac:picMkLst>
            <pc:docMk/>
            <pc:sldMk cId="3472340301" sldId="271"/>
            <ac:picMk id="3" creationId="{D347BC15-136E-4404-AABD-73308A7FD3E2}"/>
          </ac:picMkLst>
        </pc:picChg>
      </pc:sldChg>
      <pc:sldChg chg="delSp modTransition modAnim">
        <pc:chgData name="De Becker katrien" userId="e6234a28-ac76-4c6d-8366-2f9849cbbabd" providerId="ADAL" clId="{04902643-DC86-4E11-9AED-B7ABD2D4CE27}" dt="2020-06-16T17:45:12.030" v="0"/>
        <pc:sldMkLst>
          <pc:docMk/>
          <pc:sldMk cId="4071485700" sldId="272"/>
        </pc:sldMkLst>
        <pc:picChg chg="del">
          <ac:chgData name="De Becker katrien" userId="e6234a28-ac76-4c6d-8366-2f9849cbbabd" providerId="ADAL" clId="{04902643-DC86-4E11-9AED-B7ABD2D4CE27}" dt="2020-06-16T17:45:12.030" v="0"/>
          <ac:picMkLst>
            <pc:docMk/>
            <pc:sldMk cId="4071485700" sldId="272"/>
            <ac:picMk id="4" creationId="{906C21E6-8966-49E0-9724-9BF71E4722FE}"/>
          </ac:picMkLst>
        </pc:picChg>
      </pc:sldChg>
      <pc:sldChg chg="delSp modTransition modAnim">
        <pc:chgData name="De Becker katrien" userId="e6234a28-ac76-4c6d-8366-2f9849cbbabd" providerId="ADAL" clId="{04902643-DC86-4E11-9AED-B7ABD2D4CE27}" dt="2020-06-16T17:45:12.030" v="0"/>
        <pc:sldMkLst>
          <pc:docMk/>
          <pc:sldMk cId="3221204334" sldId="273"/>
        </pc:sldMkLst>
        <pc:picChg chg="del">
          <ac:chgData name="De Becker katrien" userId="e6234a28-ac76-4c6d-8366-2f9849cbbabd" providerId="ADAL" clId="{04902643-DC86-4E11-9AED-B7ABD2D4CE27}" dt="2020-06-16T17:45:12.030" v="0"/>
          <ac:picMkLst>
            <pc:docMk/>
            <pc:sldMk cId="3221204334" sldId="273"/>
            <ac:picMk id="4" creationId="{C7F7A6F1-3421-442A-B601-79A094C1B56C}"/>
          </ac:picMkLst>
        </pc:picChg>
      </pc:sldChg>
      <pc:sldChg chg="delSp modTransition modAnim">
        <pc:chgData name="De Becker katrien" userId="e6234a28-ac76-4c6d-8366-2f9849cbbabd" providerId="ADAL" clId="{04902643-DC86-4E11-9AED-B7ABD2D4CE27}" dt="2020-06-16T17:45:12.030" v="0"/>
        <pc:sldMkLst>
          <pc:docMk/>
          <pc:sldMk cId="817625408" sldId="274"/>
        </pc:sldMkLst>
        <pc:picChg chg="del">
          <ac:chgData name="De Becker katrien" userId="e6234a28-ac76-4c6d-8366-2f9849cbbabd" providerId="ADAL" clId="{04902643-DC86-4E11-9AED-B7ABD2D4CE27}" dt="2020-06-16T17:45:12.030" v="0"/>
          <ac:picMkLst>
            <pc:docMk/>
            <pc:sldMk cId="817625408" sldId="274"/>
            <ac:picMk id="2" creationId="{06697C1A-459D-4E1B-81DA-DE90B701A556}"/>
          </ac:picMkLst>
        </pc:picChg>
      </pc:sldChg>
      <pc:sldChg chg="delSp modTransition modAnim">
        <pc:chgData name="De Becker katrien" userId="e6234a28-ac76-4c6d-8366-2f9849cbbabd" providerId="ADAL" clId="{04902643-DC86-4E11-9AED-B7ABD2D4CE27}" dt="2020-06-16T17:45:12.030" v="0"/>
        <pc:sldMkLst>
          <pc:docMk/>
          <pc:sldMk cId="2851986470" sldId="275"/>
        </pc:sldMkLst>
        <pc:picChg chg="del">
          <ac:chgData name="De Becker katrien" userId="e6234a28-ac76-4c6d-8366-2f9849cbbabd" providerId="ADAL" clId="{04902643-DC86-4E11-9AED-B7ABD2D4CE27}" dt="2020-06-16T17:45:12.030" v="0"/>
          <ac:picMkLst>
            <pc:docMk/>
            <pc:sldMk cId="2851986470" sldId="275"/>
            <ac:picMk id="4" creationId="{26570090-BFB3-4D8E-A735-475E5ECA3F90}"/>
          </ac:picMkLst>
        </pc:picChg>
      </pc:sldChg>
      <pc:sldChg chg="delSp modTransition modAnim">
        <pc:chgData name="De Becker katrien" userId="e6234a28-ac76-4c6d-8366-2f9849cbbabd" providerId="ADAL" clId="{04902643-DC86-4E11-9AED-B7ABD2D4CE27}" dt="2020-06-16T17:45:12.030" v="0"/>
        <pc:sldMkLst>
          <pc:docMk/>
          <pc:sldMk cId="2367121429" sldId="278"/>
        </pc:sldMkLst>
        <pc:picChg chg="del">
          <ac:chgData name="De Becker katrien" userId="e6234a28-ac76-4c6d-8366-2f9849cbbabd" providerId="ADAL" clId="{04902643-DC86-4E11-9AED-B7ABD2D4CE27}" dt="2020-06-16T17:45:12.030" v="0"/>
          <ac:picMkLst>
            <pc:docMk/>
            <pc:sldMk cId="2367121429" sldId="278"/>
            <ac:picMk id="4" creationId="{8C7F71FE-9563-4815-93C6-519C47E2CBE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37DD8-B20A-47A6-AA94-FD478FAA3C28}" type="datetimeFigureOut">
              <a:rPr lang="nl-BE" smtClean="0"/>
              <a:pPr/>
              <a:t>16/06/2020</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Welkom op deze toelichting over de verruiming van de mogelijkheden tot vaste benoeming.</a:t>
            </a:r>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a:t>Als we dan beide maatregelen samenbrengen op één tijdslijn krijgen we volgend overzicht:</a:t>
            </a:r>
          </a:p>
          <a:p>
            <a:pPr marL="228600" indent="-228600">
              <a:buAutoNum type="arabicPeriod"/>
            </a:pPr>
            <a:r>
              <a:rPr lang="nl-BE" dirty="0"/>
              <a:t>Je bekijkt op 15 oktober 2020 welke vacante betrekkingen je hebt o.b.v.</a:t>
            </a:r>
          </a:p>
          <a:p>
            <a:pPr marL="685800" lvl="1" indent="-228600">
              <a:buFont typeface="+mj-lt"/>
              <a:buAutoNum type="alphaLcPeriod"/>
            </a:pPr>
            <a:r>
              <a:rPr lang="nl-BE" dirty="0"/>
              <a:t>de gewone regeling (pensioneringen ed.)</a:t>
            </a:r>
          </a:p>
          <a:p>
            <a:pPr marL="685800" lvl="1" indent="-228600">
              <a:buFont typeface="+mj-lt"/>
              <a:buAutoNum type="alphaLcPeriod"/>
            </a:pPr>
            <a:r>
              <a:rPr lang="nl-BE" dirty="0"/>
              <a:t>en o.b.v. bepaalde verlofstelsels die voor een volledig schooljaar worden opgenomen</a:t>
            </a:r>
          </a:p>
          <a:p>
            <a:pPr marL="228600" lvl="0" indent="-228600">
              <a:buFont typeface="+mj-lt"/>
              <a:buAutoNum type="arabicPeriod"/>
            </a:pPr>
            <a:r>
              <a:rPr lang="nl-BE" dirty="0"/>
              <a:t>Je maakt dit uiterlijk op 15 november 2020 bekend</a:t>
            </a:r>
          </a:p>
          <a:p>
            <a:pPr marL="228600" lvl="0" indent="-228600">
              <a:buFont typeface="+mj-lt"/>
              <a:buAutoNum type="arabicPeriod"/>
            </a:pPr>
            <a:r>
              <a:rPr lang="nl-BE" dirty="0"/>
              <a:t>Op 15 november 2020 bekijk je welke betrekkingen werden ingericht in uren-leraar die overgedragen of herverdeeld werden </a:t>
            </a:r>
          </a:p>
          <a:p>
            <a:pPr marL="228600" lvl="0" indent="-228600">
              <a:buFont typeface="+mj-lt"/>
              <a:buAutoNum type="arabicPeriod"/>
            </a:pPr>
            <a:r>
              <a:rPr lang="nl-BE" dirty="0"/>
              <a:t>Deze betrekkingen maak je bekend uiterlijk op 30 november 2020</a:t>
            </a:r>
          </a:p>
          <a:p>
            <a:pPr marL="228600" lvl="0" indent="-228600">
              <a:buFont typeface="+mj-lt"/>
              <a:buAutoNum type="arabicPeriod"/>
            </a:pPr>
            <a:r>
              <a:rPr lang="nl-BE" dirty="0"/>
              <a:t>Op 1 januari </a:t>
            </a:r>
            <a:r>
              <a:rPr lang="nl-BE"/>
              <a:t>2021 benoem je </a:t>
            </a:r>
            <a:r>
              <a:rPr lang="nl-BE" dirty="0"/>
              <a:t>de personeelsleden die hiervoor in aanmerking komen.</a:t>
            </a:r>
          </a:p>
          <a:p>
            <a:pPr marL="228600" lvl="0" indent="-228600">
              <a:buFont typeface="+mj-lt"/>
              <a:buAutoNum type="arabicPeriod"/>
            </a:pPr>
            <a:endParaRPr lang="nl-BE" dirty="0"/>
          </a:p>
          <a:p>
            <a:pPr marL="0" lvl="0" indent="0">
              <a:buFont typeface="+mj-lt"/>
              <a:buNone/>
            </a:pPr>
            <a:r>
              <a:rPr lang="nl-BE" dirty="0"/>
              <a:t>Op deze manier slagen we er in om meer personeelsleden sneller job- en inkomenszekerheid te bieden. En dragen we bij tot het aantrekkelijker maken van het lerarenberoep.</a:t>
            </a:r>
          </a:p>
          <a:p>
            <a:pPr marL="685800" lvl="1" indent="-228600">
              <a:buFont typeface="+mj-lt"/>
              <a:buAutoNum type="alphaLcPeriod"/>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10</a:t>
            </a:fld>
            <a:endParaRPr lang="nl-BE"/>
          </a:p>
        </p:txBody>
      </p:sp>
    </p:spTree>
    <p:extLst>
      <p:ext uri="{BB962C8B-B14F-4D97-AF65-F5344CB8AC3E}">
        <p14:creationId xmlns:p14="http://schemas.microsoft.com/office/powerpoint/2010/main" val="233470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De Vlaamse Regering wil meer leerkrachten werven door onder meer een her- en opwaardering van de job van leerkracht. Daarvoor worden verschillende paden bewandeld.</a:t>
            </a:r>
          </a:p>
          <a:p>
            <a:r>
              <a:rPr lang="nl-NL" dirty="0"/>
              <a:t>In de lerarenopleiding wordt de lat hoger gelegd door een toelatingsproef met verplichte remediëring ten aanzien van de vastgestelde tekorten én door een verhoging van de kwaliteitsvereisten.</a:t>
            </a:r>
          </a:p>
          <a:p>
            <a:r>
              <a:rPr lang="nl-NL" dirty="0"/>
              <a:t>Tegenover het hoger leggen van de lat, staat een betere aanvangsbegeleiding voor beginnende leerkrachten. Dat werd in september 2018 ingevoerd n.a.v. CAO XI. Tenslotte wil het beleid jonge leerkrachten meer en sneller zekerheid bieden door een mogelijke vaste benoeming.</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We breiden de mogelijkheden voor een vaste benoeming uit op verschillende manieren. Enerzijds doen </a:t>
            </a:r>
            <a:r>
              <a:rPr lang="nl-BE"/>
              <a:t>we dat door </a:t>
            </a:r>
            <a:r>
              <a:rPr lang="nl-BE" dirty="0"/>
              <a:t>een vaste benoeming opnieuw mogelijk te maken in bepaalde verlofstelsels die voor een volledig schooljaar worden opgenomen; anderzijds door het mogelijk te maken dat een vaste benoeming wordt uitgesproken in uren die overgedragen of herverdeeld worden. Mogelijks komen er nog andere maatregelen bij. Als dat zo is, bericht ik  daar later over.</a:t>
            </a:r>
          </a:p>
          <a:p>
            <a:endParaRPr lang="nl-BE" dirty="0"/>
          </a:p>
          <a:p>
            <a:endParaRPr lang="nl-BE" dirty="0"/>
          </a:p>
          <a:p>
            <a:endParaRPr lang="nl-BE" dirty="0"/>
          </a:p>
          <a:p>
            <a:endParaRPr lang="nl-BE" dirty="0"/>
          </a:p>
          <a:p>
            <a:endParaRPr lang="nl-NL" sz="1200" b="0" i="0" u="none" strike="noStrike" kern="1200" baseline="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a:t>
            </a:fld>
            <a:endParaRPr lang="nl-BE"/>
          </a:p>
        </p:txBody>
      </p:sp>
    </p:spTree>
    <p:extLst>
      <p:ext uri="{BB962C8B-B14F-4D97-AF65-F5344CB8AC3E}">
        <p14:creationId xmlns:p14="http://schemas.microsoft.com/office/powerpoint/2010/main" val="181985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Een eerste maatregel kennen we al uit schooljaar 2018-2019, nl. de </a:t>
            </a:r>
            <a:r>
              <a:rPr lang="nl-BE" dirty="0" err="1"/>
              <a:t>vacantverklaring</a:t>
            </a:r>
            <a:r>
              <a:rPr lang="nl-BE" dirty="0"/>
              <a:t> van en vaste benoeming in betrekkingen waarvan de </a:t>
            </a:r>
            <a:r>
              <a:rPr lang="nl-BE" dirty="0" err="1"/>
              <a:t>vastbenoemde</a:t>
            </a:r>
            <a:r>
              <a:rPr lang="nl-BE" dirty="0"/>
              <a:t> titularis een bepaald verlofstelsel opneemt voor een volledig schooljaar. D</a:t>
            </a:r>
            <a:r>
              <a:rPr lang="nl-NL" sz="1200" b="0" i="0" u="none" strike="noStrike" kern="1200" baseline="0" dirty="0">
                <a:solidFill>
                  <a:schemeClr val="tx1"/>
                </a:solidFill>
                <a:latin typeface="+mn-lt"/>
                <a:ea typeface="+mn-ea"/>
                <a:cs typeface="+mn-cs"/>
              </a:rPr>
              <a:t>e betrekking waarvoor een personeelslid afwezig is omwille van een of meer van de opgesomde verlofstelsels beschouwen we daarvoor als een vacante betrekking. </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a:t>
            </a:fld>
            <a:endParaRPr lang="nl-BE"/>
          </a:p>
        </p:txBody>
      </p:sp>
    </p:spTree>
    <p:extLst>
      <p:ext uri="{BB962C8B-B14F-4D97-AF65-F5344CB8AC3E}">
        <p14:creationId xmlns:p14="http://schemas.microsoft.com/office/powerpoint/2010/main" val="91242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Deze maatregel geldt enkel voor wervingsambten van het bestuurs- en onderwijzend personeel, dus enkel voor leerkrachten. Als schoolbestuur moet je het totale volume van deze betrekkingen vacant verklaren. Het gaat opnieuw om een eenmalige maatregel met het oog op een vaste benoeming op 1 januari 2021.</a:t>
            </a:r>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a:t>
            </a:fld>
            <a:endParaRPr lang="nl-BE"/>
          </a:p>
        </p:txBody>
      </p:sp>
    </p:spTree>
    <p:extLst>
      <p:ext uri="{BB962C8B-B14F-4D97-AF65-F5344CB8AC3E}">
        <p14:creationId xmlns:p14="http://schemas.microsoft.com/office/powerpoint/2010/main" val="3884026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a:t>Welke procedure volg je daarvoor?</a:t>
            </a:r>
          </a:p>
          <a:p>
            <a:r>
              <a:rPr lang="nl-BE" dirty="0"/>
              <a:t>Je bekijkt op 15 oktober 2020 welke betrekkingen in aanmerking komen voor </a:t>
            </a:r>
            <a:r>
              <a:rPr lang="nl-BE" dirty="0" err="1"/>
              <a:t>vacantverklaring</a:t>
            </a:r>
            <a:r>
              <a:rPr lang="nl-BE" dirty="0"/>
              <a:t> en verklaart vóór 15 november 2020 al deze betrekkingen ook effectief vacant (bekendmaking).</a:t>
            </a:r>
          </a:p>
          <a:p>
            <a:r>
              <a:rPr lang="nl-BE" dirty="0"/>
              <a:t>De vaste benoeming volgt dan op 1 januari 2021.</a:t>
            </a:r>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1208647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0" i="0" u="none" strike="noStrike" kern="1200" baseline="0" dirty="0">
                <a:solidFill>
                  <a:schemeClr val="tx1"/>
                </a:solidFill>
                <a:latin typeface="+mn-lt"/>
                <a:ea typeface="+mn-ea"/>
                <a:cs typeface="+mn-cs"/>
              </a:rPr>
              <a:t>Een tweede maatregel herkennen we ook uit het verleden en geldt alleen voor het gewoon secundair onderwijs. Een school voor gewoon secundair onderwijs kan jaarlijks een aantal uren-leraar niet inrichten en deze naar het volgend schooljaar overdragen om ze dan aan te wenden. Ze kan ook uren-leraar overdragen naar een andere school van hetzelfde schoolbestuur of naar een school van een ander schoolbestuur, die deze dan kan aanwenden tijdens dat schooljaar. Daarnaast kan een schoolbestuur ook uren-leraar herverdelen over haar scholen. In deze overgedragen of herverdeelde uren-leraar is normaal gezien geen vaste benoeming mogelijk. </a:t>
            </a:r>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7</a:t>
            </a:fld>
            <a:endParaRPr lang="nl-BE"/>
          </a:p>
        </p:txBody>
      </p:sp>
    </p:spTree>
    <p:extLst>
      <p:ext uri="{BB962C8B-B14F-4D97-AF65-F5344CB8AC3E}">
        <p14:creationId xmlns:p14="http://schemas.microsoft.com/office/powerpoint/2010/main" val="3179583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Dat wordt nu wel mogelijk.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Het is evident dat dit enkel geldt voor leerkrachten.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Ook deze maatregel is eenmalig, met het oog op vaste benoeming op 1 januari 2021.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Om dit te kunnen doen, moet je tijdens het schooljaar waarin je de overgedragen of herverdeelde uren-leraar aanwendt – in dit geval het schooljaar 2020-2021 – deze betrekkingen ook vacant verklaren met het oog op vaste benoeming op 1 januari 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Het gaat dus over: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NL" sz="1200" b="0" i="0" u="none" strike="noStrike" kern="1200" baseline="0" dirty="0">
                <a:solidFill>
                  <a:schemeClr val="tx1"/>
                </a:solidFill>
                <a:latin typeface="+mn-lt"/>
                <a:ea typeface="+mn-ea"/>
                <a:cs typeface="+mn-cs"/>
              </a:rPr>
              <a:t>alle betrekkingen in de buffer die vanuit het schooljaar 2019-2020 werd overgedragen naar schooljaar 2020-2021. Je meldde dat aan AGODI vóór 1 november 2019;</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NL" sz="1200" b="0" i="0" u="none" strike="noStrike" kern="1200" baseline="0" dirty="0">
                <a:solidFill>
                  <a:schemeClr val="tx1"/>
                </a:solidFill>
                <a:latin typeface="+mn-lt"/>
                <a:ea typeface="+mn-ea"/>
                <a:cs typeface="+mn-cs"/>
              </a:rPr>
              <a:t>alle betrekkingen in uren-leraar die je ontvangt vanuit een andere school of via herverdeling door het schoolbestuur in het schooljaar 2020-2021. Deze uren worden aan AGODI gemeld vóór 1 november  2020,</a:t>
            </a:r>
            <a:endParaRPr lang="nl-BE" dirty="0"/>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8</a:t>
            </a:fld>
            <a:endParaRPr lang="nl-BE"/>
          </a:p>
        </p:txBody>
      </p:sp>
    </p:spTree>
    <p:extLst>
      <p:ext uri="{BB962C8B-B14F-4D97-AF65-F5344CB8AC3E}">
        <p14:creationId xmlns:p14="http://schemas.microsoft.com/office/powerpoint/2010/main" val="314057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Welke procedure volg je daarvoor?</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Omdat de overdracht of herverdeling van deze uren-leraar tot uiterlijk 1 november van het schooljaar mogelijk is, moet je voor deze overgedragen of herverdeelde uren-leraar een aparte </a:t>
            </a:r>
            <a:r>
              <a:rPr lang="nl-NL" sz="1200" b="0" i="0" u="none" strike="noStrike" kern="1200" baseline="0" dirty="0" err="1">
                <a:solidFill>
                  <a:schemeClr val="tx1"/>
                </a:solidFill>
                <a:latin typeface="+mn-lt"/>
                <a:ea typeface="+mn-ea"/>
                <a:cs typeface="+mn-cs"/>
              </a:rPr>
              <a:t>vacantverklaring</a:t>
            </a:r>
            <a:r>
              <a:rPr lang="nl-NL" sz="1200" b="0" i="0" u="none" strike="noStrike" kern="1200" baseline="0" dirty="0">
                <a:solidFill>
                  <a:schemeClr val="tx1"/>
                </a:solidFill>
                <a:latin typeface="+mn-lt"/>
                <a:ea typeface="+mn-ea"/>
                <a:cs typeface="+mn-cs"/>
              </a:rPr>
              <a:t> opmaken. Daarvoor gelden specifieke data. De gebruikelijke jaarlijkse </a:t>
            </a:r>
            <a:r>
              <a:rPr lang="nl-NL" sz="1200" b="0" i="0" u="none" strike="noStrike" kern="1200" baseline="0" dirty="0" err="1">
                <a:solidFill>
                  <a:schemeClr val="tx1"/>
                </a:solidFill>
                <a:latin typeface="+mn-lt"/>
                <a:ea typeface="+mn-ea"/>
                <a:cs typeface="+mn-cs"/>
              </a:rPr>
              <a:t>vacantverklaring</a:t>
            </a:r>
            <a:r>
              <a:rPr lang="nl-NL" sz="1200" b="0" i="0" u="none" strike="noStrike" kern="1200" baseline="0" dirty="0">
                <a:solidFill>
                  <a:schemeClr val="tx1"/>
                </a:solidFill>
                <a:latin typeface="+mn-lt"/>
                <a:ea typeface="+mn-ea"/>
                <a:cs typeface="+mn-cs"/>
              </a:rPr>
              <a:t> gebeurt immers voor 15 november op basis van de betrekkingen die op 15 oktober vacant zijn.  Dat spoort dus niet met de deadline voor de mededeling voor overdracht en herverdeling van uren-leraar. </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Concreet bekijk je op 15 november 2020 welke betrekkingen zijn ingericht in overgedragen of herverdeelde uren-leraar. Dat zijn de betrekkingen die je vacant verklaart. Uiterlijk op 30 november 2020 maak je de </a:t>
            </a:r>
            <a:r>
              <a:rPr lang="nl-NL" sz="1200" b="0" i="0" u="none" strike="noStrike" kern="1200" baseline="0" dirty="0" err="1">
                <a:solidFill>
                  <a:schemeClr val="tx1"/>
                </a:solidFill>
                <a:latin typeface="+mn-lt"/>
                <a:ea typeface="+mn-ea"/>
                <a:cs typeface="+mn-cs"/>
              </a:rPr>
              <a:t>vacantverklaring</a:t>
            </a:r>
            <a:r>
              <a:rPr lang="nl-NL" sz="1200" b="0" i="0" u="none" strike="noStrike" kern="1200" baseline="0" dirty="0">
                <a:solidFill>
                  <a:schemeClr val="tx1"/>
                </a:solidFill>
                <a:latin typeface="+mn-lt"/>
                <a:ea typeface="+mn-ea"/>
                <a:cs typeface="+mn-cs"/>
              </a:rPr>
              <a:t> bekend, samen met de wijze waarop de kandidaturen moeten worden ingediend. </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9</a:t>
            </a:fld>
            <a:endParaRPr lang="nl-BE"/>
          </a:p>
        </p:txBody>
      </p:sp>
    </p:spTree>
    <p:extLst>
      <p:ext uri="{BB962C8B-B14F-4D97-AF65-F5344CB8AC3E}">
        <p14:creationId xmlns:p14="http://schemas.microsoft.com/office/powerpoint/2010/main" val="3967408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0.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8"/>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dirty="0"/>
              <a:t> </a:t>
            </a:r>
            <a:r>
              <a:rPr lang="nl-BE" b="1" dirty="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1" i="0">
                <a:latin typeface="Calibri"/>
                <a:cs typeface="Calibri"/>
              </a:defRPr>
            </a:lvl1pPr>
          </a:lstStyle>
          <a:p>
            <a:r>
              <a:rPr lang="nl-NL"/>
              <a:t>Titelstijl van model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a:t> </a:t>
            </a:r>
            <a:r>
              <a:rPr lang="nl-BE" b="1"/>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272729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505" y="5959574"/>
            <a:ext cx="2159997" cy="719998"/>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15465B"/>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0" i="0">
                <a:solidFill>
                  <a:schemeClr val="bg1"/>
                </a:solidFill>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Calibri"/>
                <a:cs typeface="Calibri"/>
              </a:defRPr>
            </a:lvl1pPr>
            <a:lvl5pP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9" y="676527"/>
            <a:ext cx="2159994" cy="719998"/>
          </a:xfrm>
          <a:prstGeom prst="rect">
            <a:avLst/>
          </a:prstGeom>
        </p:spPr>
      </p:pic>
    </p:spTree>
    <p:extLst>
      <p:ext uri="{BB962C8B-B14F-4D97-AF65-F5344CB8AC3E}">
        <p14:creationId xmlns:p14="http://schemas.microsoft.com/office/powerpoint/2010/main" val="40187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15465B"/>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Calibri"/>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24780" y="671000"/>
            <a:ext cx="2159997" cy="719998"/>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505" y="5959574"/>
            <a:ext cx="2159997" cy="719998"/>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dirty="0"/>
              <a:t> </a:t>
            </a:r>
            <a:r>
              <a:rPr lang="nl-BE" b="1" dirty="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8"/>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a:t> </a:t>
            </a:r>
            <a:r>
              <a:rPr lang="nl-BE" b="1"/>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
        <p:nvSpPr>
          <p:cNvPr id="10" name="Rechthoek 9"/>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16/06/2020</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b="1">
                <a:latin typeface="Calibri"/>
                <a:cs typeface="Calibri"/>
              </a:defRPr>
            </a:lvl1pPr>
          </a:lstStyle>
          <a:p>
            <a:r>
              <a:rPr lang="nl-NL"/>
              <a:t>Titelstijl van model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Calibri"/>
                <a:cs typeface="Calibri"/>
              </a:defRPr>
            </a:lvl1pPr>
            <a:lvl2pPr>
              <a:lnSpc>
                <a:spcPct val="90000"/>
              </a:lnSpc>
              <a:buSzPct val="75000"/>
              <a:buFontTx/>
              <a:buBlip>
                <a:blip r:embed="rId3"/>
              </a:buBlip>
              <a:defRPr sz="2200">
                <a:solidFill>
                  <a:schemeClr val="bg1">
                    <a:lumMod val="50000"/>
                  </a:schemeClr>
                </a:solidFill>
                <a:latin typeface="Calibri"/>
                <a:cs typeface="Calibri"/>
              </a:defRPr>
            </a:lvl2pPr>
            <a:lvl3pPr>
              <a:lnSpc>
                <a:spcPct val="90000"/>
              </a:lnSpc>
              <a:buSzPct val="85000"/>
              <a:defRPr>
                <a:latin typeface="Calibri"/>
                <a:cs typeface="Calibri"/>
              </a:defRPr>
            </a:lvl3pPr>
            <a:lvl4pPr>
              <a:lnSpc>
                <a:spcPct val="90000"/>
              </a:lnSpc>
              <a:defRPr>
                <a:latin typeface="Calibri"/>
                <a:cs typeface="Calibri"/>
              </a:defRPr>
            </a:lvl4pPr>
            <a:lvl5pPr>
              <a:lnSpc>
                <a:spcPct val="90000"/>
              </a:lnSpc>
              <a:defRPr>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2" name="Afbeelding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178513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16/06/2020</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756" r:id="rId2"/>
    <p:sldLayoutId id="2147483677" r:id="rId3"/>
    <p:sldLayoutId id="2147483676" r:id="rId4"/>
    <p:sldLayoutId id="2147483683" r:id="rId5"/>
    <p:sldLayoutId id="2147483684" r:id="rId6"/>
    <p:sldLayoutId id="2147483687" r:id="rId7"/>
    <p:sldLayoutId id="2147483688" r:id="rId8"/>
    <p:sldLayoutId id="2147483689" r:id="rId9"/>
    <p:sldLayoutId id="2147483691" r:id="rId10"/>
    <p:sldLayoutId id="2147483674" r:id="rId11"/>
    <p:sldLayoutId id="2147483652" r:id="rId12"/>
    <p:sldLayoutId id="2147483682" r:id="rId13"/>
    <p:sldLayoutId id="2147483743" r:id="rId14"/>
  </p:sldLayoutIdLst>
  <p:txStyles>
    <p:titleStyle>
      <a:lvl1pPr algn="l" defTabSz="914400" rtl="0" eaLnBrk="1" latinLnBrk="0" hangingPunct="1">
        <a:lnSpc>
          <a:spcPts val="3800"/>
        </a:lnSpc>
        <a:spcBef>
          <a:spcPct val="0"/>
        </a:spcBef>
        <a:buNone/>
        <a:defRPr sz="3700" kern="1200">
          <a:solidFill>
            <a:schemeClr val="tx1"/>
          </a:solidFill>
          <a:latin typeface="FlandersArtSans-Bold" panose="00000800000000000000" pitchFamily="2" charset="0"/>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39240" y="2520000"/>
            <a:ext cx="6106842" cy="1579711"/>
          </a:xfrm>
        </p:spPr>
        <p:txBody>
          <a:bodyPr/>
          <a:lstStyle/>
          <a:p>
            <a:r>
              <a:rPr lang="nl-BE" sz="5000" b="1" dirty="0"/>
              <a:t>Meer benoemingsmogelijk-heden</a:t>
            </a:r>
          </a:p>
        </p:txBody>
      </p:sp>
      <p:sp>
        <p:nvSpPr>
          <p:cNvPr id="3" name="Ondertitel 2"/>
          <p:cNvSpPr>
            <a:spLocks noGrp="1"/>
          </p:cNvSpPr>
          <p:nvPr>
            <p:ph type="subTitle" idx="1"/>
          </p:nvPr>
        </p:nvSpPr>
        <p:spPr/>
        <p:txBody>
          <a:bodyPr/>
          <a:lstStyle/>
          <a:p>
            <a:endParaRPr lang="nl-BE"/>
          </a:p>
        </p:txBody>
      </p:sp>
      <p:sp>
        <p:nvSpPr>
          <p:cNvPr id="4" name="Tijdelijke aanduiding voor inhoud 3"/>
          <p:cNvSpPr>
            <a:spLocks noGrp="1"/>
          </p:cNvSpPr>
          <p:nvPr>
            <p:ph idx="12"/>
          </p:nvPr>
        </p:nvSpPr>
        <p:spPr/>
        <p:txBody>
          <a:bodyPr/>
          <a:lstStyle/>
          <a:p>
            <a:endParaRPr lang="nl-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Tijdslijn 2020</a:t>
            </a:r>
          </a:p>
        </p:txBody>
      </p:sp>
      <p:pic>
        <p:nvPicPr>
          <p:cNvPr id="19" name="Afbeelding 18">
            <a:extLst>
              <a:ext uri="{FF2B5EF4-FFF2-40B4-BE49-F238E27FC236}">
                <a16:creationId xmlns:a16="http://schemas.microsoft.com/office/drawing/2014/main" id="{8FBD9CA3-4318-4167-A350-A66516F08A9E}"/>
              </a:ext>
            </a:extLst>
          </p:cNvPr>
          <p:cNvPicPr>
            <a:picLocks noChangeAspect="1"/>
          </p:cNvPicPr>
          <p:nvPr/>
        </p:nvPicPr>
        <p:blipFill rotWithShape="1">
          <a:blip r:embed="rId3"/>
          <a:srcRect r="11165"/>
          <a:stretch/>
        </p:blipFill>
        <p:spPr>
          <a:xfrm>
            <a:off x="945318" y="1713591"/>
            <a:ext cx="7901502" cy="3430817"/>
          </a:xfrm>
          <a:prstGeom prst="rect">
            <a:avLst/>
          </a:prstGeom>
        </p:spPr>
      </p:pic>
    </p:spTree>
    <p:extLst>
      <p:ext uri="{BB962C8B-B14F-4D97-AF65-F5344CB8AC3E}">
        <p14:creationId xmlns:p14="http://schemas.microsoft.com/office/powerpoint/2010/main" val="236712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leerkrachten aantrekken</a:t>
            </a:r>
          </a:p>
        </p:txBody>
      </p:sp>
      <p:sp>
        <p:nvSpPr>
          <p:cNvPr id="10" name="Tijdelijke aanduiding voor inhoud 9"/>
          <p:cNvSpPr>
            <a:spLocks noGrp="1"/>
          </p:cNvSpPr>
          <p:nvPr>
            <p:ph sz="half" idx="1"/>
          </p:nvPr>
        </p:nvSpPr>
        <p:spPr/>
        <p:txBody>
          <a:bodyPr/>
          <a:lstStyle/>
          <a:p>
            <a:r>
              <a:rPr lang="nl-BE" dirty="0"/>
              <a:t>Door her- en opwaardering leerkrachtenberoep</a:t>
            </a:r>
          </a:p>
          <a:p>
            <a:r>
              <a:rPr lang="nl-BE" dirty="0"/>
              <a:t>Verschillende maatregelen</a:t>
            </a:r>
          </a:p>
          <a:p>
            <a:pPr lvl="1"/>
            <a:r>
              <a:rPr lang="nl-BE" dirty="0"/>
              <a:t>Toelatingsproef lerarenopleiding</a:t>
            </a:r>
          </a:p>
          <a:p>
            <a:pPr lvl="1"/>
            <a:r>
              <a:rPr lang="nl-BE" dirty="0"/>
              <a:t>Meer en betere aanvangsbegeleiding (sinds 1-9-2018)</a:t>
            </a:r>
          </a:p>
          <a:p>
            <a:pPr lvl="1"/>
            <a:r>
              <a:rPr lang="nl-BE" dirty="0"/>
              <a:t>Meer kansen op vaste benoeming</a:t>
            </a:r>
          </a:p>
          <a:p>
            <a:pPr lvl="1"/>
            <a:endParaRPr lang="nl-B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Vaste benoeming</a:t>
            </a:r>
          </a:p>
          <a:p>
            <a:pPr lvl="1"/>
            <a:r>
              <a:rPr lang="nl-BE" dirty="0"/>
              <a:t>In dienstonderbrekingen volledig schooljaar</a:t>
            </a:r>
          </a:p>
          <a:p>
            <a:pPr lvl="1"/>
            <a:r>
              <a:rPr lang="nl-BE" dirty="0"/>
              <a:t>In overgedragen of herverdeelde uren-leraar (enkel SO) </a:t>
            </a:r>
          </a:p>
          <a:p>
            <a:pPr lvl="1"/>
            <a:endParaRPr lang="nl-BE" dirty="0"/>
          </a:p>
        </p:txBody>
      </p:sp>
    </p:spTree>
    <p:extLst>
      <p:ext uri="{BB962C8B-B14F-4D97-AF65-F5344CB8AC3E}">
        <p14:creationId xmlns:p14="http://schemas.microsoft.com/office/powerpoint/2010/main" val="2443193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In dienstonderbrekingen volledig schooljaar</a:t>
            </a:r>
          </a:p>
          <a:p>
            <a:pPr lvl="1" fontAlgn="base"/>
            <a:r>
              <a:rPr lang="nl-BE" dirty="0"/>
              <a:t>Verlof wegens bijzondere opdracht</a:t>
            </a:r>
            <a:r>
              <a:rPr lang="en-US" dirty="0"/>
              <a:t>​</a:t>
            </a:r>
          </a:p>
          <a:p>
            <a:pPr lvl="1" fontAlgn="base"/>
            <a:r>
              <a:rPr lang="nl-BE" dirty="0"/>
              <a:t>Verlof wegens opdracht</a:t>
            </a:r>
            <a:r>
              <a:rPr lang="en-US" dirty="0"/>
              <a:t>​</a:t>
            </a:r>
          </a:p>
          <a:p>
            <a:pPr lvl="1" fontAlgn="base"/>
            <a:r>
              <a:rPr lang="nl-BE" dirty="0"/>
              <a:t>Verlof voor vakbondsopdracht</a:t>
            </a:r>
            <a:r>
              <a:rPr lang="en-US" dirty="0"/>
              <a:t>​</a:t>
            </a:r>
          </a:p>
          <a:p>
            <a:pPr lvl="1" fontAlgn="base"/>
            <a:r>
              <a:rPr lang="nl-BE" dirty="0"/>
              <a:t>Verlof ministerieel kabinet</a:t>
            </a:r>
            <a:r>
              <a:rPr lang="en-US" dirty="0"/>
              <a:t>​</a:t>
            </a:r>
          </a:p>
          <a:p>
            <a:pPr lvl="1" fontAlgn="base"/>
            <a:r>
              <a:rPr lang="nl-BE" dirty="0"/>
              <a:t>Verlof erkende politieke groep</a:t>
            </a:r>
            <a:r>
              <a:rPr lang="en-US" dirty="0"/>
              <a:t>​</a:t>
            </a:r>
          </a:p>
          <a:p>
            <a:pPr lvl="1" fontAlgn="base"/>
            <a:r>
              <a:rPr lang="nl-BE" dirty="0"/>
              <a:t>Politiek verlof</a:t>
            </a:r>
            <a:r>
              <a:rPr lang="en-US" dirty="0"/>
              <a:t>​</a:t>
            </a:r>
          </a:p>
          <a:p>
            <a:pPr lvl="1" fontAlgn="base"/>
            <a:r>
              <a:rPr lang="nl-BE" dirty="0"/>
              <a:t>Verlof ter beschikking gesteld van de koning</a:t>
            </a:r>
            <a:r>
              <a:rPr lang="en-US" dirty="0"/>
              <a:t>​</a:t>
            </a:r>
          </a:p>
          <a:p>
            <a:pPr lvl="1" fontAlgn="base"/>
            <a:r>
              <a:rPr lang="nl-BE" dirty="0"/>
              <a:t>AVP / VVP</a:t>
            </a:r>
            <a:r>
              <a:rPr lang="en-US" dirty="0"/>
              <a:t>​</a:t>
            </a:r>
          </a:p>
          <a:p>
            <a:pPr lvl="1"/>
            <a:endParaRPr lang="nl-BE" dirty="0"/>
          </a:p>
        </p:txBody>
      </p:sp>
    </p:spTree>
    <p:extLst>
      <p:ext uri="{BB962C8B-B14F-4D97-AF65-F5344CB8AC3E}">
        <p14:creationId xmlns:p14="http://schemas.microsoft.com/office/powerpoint/2010/main" val="194292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In dienstonderbrekingen volledig schooljaar</a:t>
            </a:r>
          </a:p>
          <a:p>
            <a:pPr lvl="1" fontAlgn="base"/>
            <a:r>
              <a:rPr lang="nl-BE" dirty="0"/>
              <a:t>Enkel voor leerkrachten</a:t>
            </a:r>
          </a:p>
          <a:p>
            <a:pPr lvl="1" fontAlgn="base"/>
            <a:r>
              <a:rPr lang="nl-BE" dirty="0"/>
              <a:t>100% van de betrekkingen</a:t>
            </a:r>
          </a:p>
          <a:p>
            <a:pPr lvl="1" fontAlgn="base"/>
            <a:r>
              <a:rPr lang="nl-BE" dirty="0"/>
              <a:t>Eenmalig benoemen op 1 januari 2021</a:t>
            </a:r>
          </a:p>
          <a:p>
            <a:pPr lvl="1"/>
            <a:endParaRPr lang="nl-BE" dirty="0"/>
          </a:p>
        </p:txBody>
      </p:sp>
    </p:spTree>
    <p:extLst>
      <p:ext uri="{BB962C8B-B14F-4D97-AF65-F5344CB8AC3E}">
        <p14:creationId xmlns:p14="http://schemas.microsoft.com/office/powerpoint/2010/main" val="347234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In dienstonderbrekingen volledig schooljaar</a:t>
            </a:r>
          </a:p>
          <a:p>
            <a:pPr lvl="1"/>
            <a:r>
              <a:rPr lang="nl-BE" dirty="0"/>
              <a:t>Vacante betrekkingen op 15 oktober 2020</a:t>
            </a:r>
          </a:p>
          <a:p>
            <a:pPr lvl="1"/>
            <a:r>
              <a:rPr lang="nl-BE" dirty="0" err="1"/>
              <a:t>Vacantverklaring</a:t>
            </a:r>
            <a:r>
              <a:rPr lang="nl-BE" dirty="0"/>
              <a:t> vóór 15 november 2020</a:t>
            </a:r>
            <a:endParaRPr lang="en-US" dirty="0"/>
          </a:p>
          <a:p>
            <a:pPr lvl="1"/>
            <a:endParaRPr lang="nl-BE" dirty="0"/>
          </a:p>
        </p:txBody>
      </p:sp>
      <p:pic>
        <p:nvPicPr>
          <p:cNvPr id="2" name="Afbeelding 1">
            <a:extLst>
              <a:ext uri="{FF2B5EF4-FFF2-40B4-BE49-F238E27FC236}">
                <a16:creationId xmlns:a16="http://schemas.microsoft.com/office/drawing/2014/main" id="{3F0D826E-24FD-4120-9115-62415B345EED}"/>
              </a:ext>
            </a:extLst>
          </p:cNvPr>
          <p:cNvPicPr>
            <a:picLocks noChangeAspect="1"/>
          </p:cNvPicPr>
          <p:nvPr/>
        </p:nvPicPr>
        <p:blipFill>
          <a:blip r:embed="rId3"/>
          <a:stretch>
            <a:fillRect/>
          </a:stretch>
        </p:blipFill>
        <p:spPr>
          <a:xfrm>
            <a:off x="1689564" y="2472597"/>
            <a:ext cx="5764872" cy="2875332"/>
          </a:xfrm>
          <a:prstGeom prst="rect">
            <a:avLst/>
          </a:prstGeom>
        </p:spPr>
      </p:pic>
    </p:spTree>
    <p:extLst>
      <p:ext uri="{BB962C8B-B14F-4D97-AF65-F5344CB8AC3E}">
        <p14:creationId xmlns:p14="http://schemas.microsoft.com/office/powerpoint/2010/main" val="407148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In overgedragen of herverdeelde uren-leraar </a:t>
            </a:r>
          </a:p>
          <a:p>
            <a:pPr lvl="1"/>
            <a:r>
              <a:rPr lang="nl-BE" dirty="0"/>
              <a:t>Uren-leraar die overgedragen worden naar het volgende schooljaar (buffer)</a:t>
            </a:r>
          </a:p>
          <a:p>
            <a:pPr lvl="1"/>
            <a:r>
              <a:rPr lang="nl-BE" dirty="0"/>
              <a:t>Uren-leraar die</a:t>
            </a:r>
          </a:p>
          <a:p>
            <a:pPr lvl="2"/>
            <a:r>
              <a:rPr lang="nl-BE" dirty="0"/>
              <a:t>een school ontvangt na herverdeling door schoolbestuur</a:t>
            </a:r>
          </a:p>
          <a:p>
            <a:pPr lvl="2"/>
            <a:r>
              <a:rPr lang="nl-BE" dirty="0"/>
              <a:t>een school ontvangt na overdracht vanuit een andere school van de scholengemeenschap</a:t>
            </a:r>
          </a:p>
          <a:p>
            <a:r>
              <a:rPr lang="nl-BE" dirty="0"/>
              <a:t>Enkel in het gewoon secundair onderwijs</a:t>
            </a:r>
          </a:p>
          <a:p>
            <a:pPr lvl="1"/>
            <a:endParaRPr lang="nl-BE" dirty="0"/>
          </a:p>
        </p:txBody>
      </p:sp>
      <p:pic>
        <p:nvPicPr>
          <p:cNvPr id="3" name="Afbeelding 2" descr="Afbeelding met tekening, tafel&#10;&#10;Automatisch gegenereerde beschrijving">
            <a:extLst>
              <a:ext uri="{FF2B5EF4-FFF2-40B4-BE49-F238E27FC236}">
                <a16:creationId xmlns:a16="http://schemas.microsoft.com/office/drawing/2014/main" id="{BEFE552C-E61E-4C5F-9477-14DFF8FB1F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63" r="23295"/>
          <a:stretch/>
        </p:blipFill>
        <p:spPr>
          <a:xfrm>
            <a:off x="776380" y="3912123"/>
            <a:ext cx="519620" cy="998463"/>
          </a:xfrm>
          <a:prstGeom prst="rect">
            <a:avLst/>
          </a:prstGeom>
        </p:spPr>
      </p:pic>
    </p:spTree>
    <p:extLst>
      <p:ext uri="{BB962C8B-B14F-4D97-AF65-F5344CB8AC3E}">
        <p14:creationId xmlns:p14="http://schemas.microsoft.com/office/powerpoint/2010/main" val="322120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In overgedragen of herverdeelde uren-leraar </a:t>
            </a:r>
          </a:p>
          <a:p>
            <a:pPr lvl="1" fontAlgn="base"/>
            <a:r>
              <a:rPr lang="nl-BE" dirty="0"/>
              <a:t>Enkel voor leerkrachten</a:t>
            </a:r>
          </a:p>
          <a:p>
            <a:pPr lvl="1" fontAlgn="base"/>
            <a:r>
              <a:rPr lang="nl-BE" dirty="0"/>
              <a:t>Eenmalig benoemen op 1 januari 2021</a:t>
            </a:r>
          </a:p>
          <a:p>
            <a:pPr lvl="1" fontAlgn="base"/>
            <a:r>
              <a:rPr lang="nl-BE" u="sng" dirty="0"/>
              <a:t>Alle</a:t>
            </a:r>
            <a:r>
              <a:rPr lang="nl-BE" dirty="0"/>
              <a:t> betrekkingen in schooljaar 2020-2021</a:t>
            </a:r>
          </a:p>
          <a:p>
            <a:pPr lvl="2" fontAlgn="base"/>
            <a:r>
              <a:rPr lang="nl-BE" dirty="0"/>
              <a:t>Buffer gemeld voor 1 november 2019</a:t>
            </a:r>
          </a:p>
          <a:p>
            <a:pPr lvl="2" fontAlgn="base"/>
            <a:r>
              <a:rPr lang="nl-BE" dirty="0"/>
              <a:t>Overdracht en herverdeling gemeld voor 1 november 2020</a:t>
            </a:r>
            <a:endParaRPr lang="en-US" dirty="0"/>
          </a:p>
        </p:txBody>
      </p:sp>
    </p:spTree>
    <p:extLst>
      <p:ext uri="{BB962C8B-B14F-4D97-AF65-F5344CB8AC3E}">
        <p14:creationId xmlns:p14="http://schemas.microsoft.com/office/powerpoint/2010/main" val="81762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b="1" dirty="0"/>
              <a:t>Meer benoemingsmogelijkheden</a:t>
            </a:r>
          </a:p>
        </p:txBody>
      </p:sp>
      <p:sp>
        <p:nvSpPr>
          <p:cNvPr id="10" name="Tijdelijke aanduiding voor inhoud 9"/>
          <p:cNvSpPr>
            <a:spLocks noGrp="1"/>
          </p:cNvSpPr>
          <p:nvPr>
            <p:ph sz="half" idx="1"/>
          </p:nvPr>
        </p:nvSpPr>
        <p:spPr/>
        <p:txBody>
          <a:bodyPr/>
          <a:lstStyle/>
          <a:p>
            <a:r>
              <a:rPr lang="nl-BE" dirty="0"/>
              <a:t>In overgedragen of herverdeelde uren-leraar </a:t>
            </a:r>
          </a:p>
          <a:p>
            <a:pPr lvl="1"/>
            <a:r>
              <a:rPr lang="nl-BE" dirty="0"/>
              <a:t>Deadline melden overdracht en herverdeling aan AGODI: 1 november; daarom latere datum voor </a:t>
            </a:r>
            <a:r>
              <a:rPr lang="nl-BE" dirty="0" err="1"/>
              <a:t>vacantverklaring</a:t>
            </a:r>
            <a:endParaRPr lang="nl-BE" dirty="0"/>
          </a:p>
          <a:p>
            <a:pPr lvl="2"/>
            <a:r>
              <a:rPr lang="nl-BE" dirty="0"/>
              <a:t>Vacante betrekkingen op 15 november 2020</a:t>
            </a:r>
          </a:p>
          <a:p>
            <a:pPr lvl="2"/>
            <a:r>
              <a:rPr lang="nl-BE" dirty="0" err="1"/>
              <a:t>Vacantverklaring</a:t>
            </a:r>
            <a:r>
              <a:rPr lang="nl-BE" dirty="0"/>
              <a:t> vóór 30 november 2020</a:t>
            </a:r>
            <a:endParaRPr lang="en-US" dirty="0"/>
          </a:p>
        </p:txBody>
      </p:sp>
      <p:pic>
        <p:nvPicPr>
          <p:cNvPr id="2" name="Afbeelding 1">
            <a:extLst>
              <a:ext uri="{FF2B5EF4-FFF2-40B4-BE49-F238E27FC236}">
                <a16:creationId xmlns:a16="http://schemas.microsoft.com/office/drawing/2014/main" id="{A7CF8A90-6024-4A6C-A125-BF4CE116E1E7}"/>
              </a:ext>
            </a:extLst>
          </p:cNvPr>
          <p:cNvPicPr>
            <a:picLocks noChangeAspect="1"/>
          </p:cNvPicPr>
          <p:nvPr/>
        </p:nvPicPr>
        <p:blipFill>
          <a:blip r:embed="rId3"/>
          <a:stretch>
            <a:fillRect/>
          </a:stretch>
        </p:blipFill>
        <p:spPr>
          <a:xfrm>
            <a:off x="1689564" y="3170429"/>
            <a:ext cx="5764872" cy="2875332"/>
          </a:xfrm>
          <a:prstGeom prst="rect">
            <a:avLst/>
          </a:prstGeom>
        </p:spPr>
      </p:pic>
    </p:spTree>
    <p:extLst>
      <p:ext uri="{BB962C8B-B14F-4D97-AF65-F5344CB8AC3E}">
        <p14:creationId xmlns:p14="http://schemas.microsoft.com/office/powerpoint/2010/main" val="2851986470"/>
      </p:ext>
    </p:extLst>
  </p:cSld>
  <p:clrMapOvr>
    <a:masterClrMapping/>
  </p:clrMapOvr>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9C4ABB6FD54A498ED45800096EF91B" ma:contentTypeVersion="11" ma:contentTypeDescription="Een nieuw document maken." ma:contentTypeScope="" ma:versionID="e63805284a4924dbb8ae912c4eb2720b">
  <xsd:schema xmlns:xsd="http://www.w3.org/2001/XMLSchema" xmlns:xs="http://www.w3.org/2001/XMLSchema" xmlns:p="http://schemas.microsoft.com/office/2006/metadata/properties" xmlns:ns2="8b5c9e9e-f960-49d8-9172-e09f8b3ac6fc" targetNamespace="http://schemas.microsoft.com/office/2006/metadata/properties" ma:root="true" ma:fieldsID="878c3701a6fdf5310600a80671e55087" ns2:_="">
    <xsd:import namespace="8b5c9e9e-f960-49d8-9172-e09f8b3ac6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5c9e9e-f960-49d8-9172-e09f8b3ac6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04E23F-7754-4AA0-A17A-C96A5770B1FC}">
  <ds:schemaRefs>
    <ds:schemaRef ds:uri="http://schemas.microsoft.com/sharepoint/v3/contenttype/forms"/>
  </ds:schemaRefs>
</ds:datastoreItem>
</file>

<file path=customXml/itemProps2.xml><?xml version="1.0" encoding="utf-8"?>
<ds:datastoreItem xmlns:ds="http://schemas.openxmlformats.org/officeDocument/2006/customXml" ds:itemID="{B71A0804-DC63-4BCB-86A2-74C0F3A3DA84}"/>
</file>

<file path=customXml/itemProps3.xml><?xml version="1.0" encoding="utf-8"?>
<ds:datastoreItem xmlns:ds="http://schemas.openxmlformats.org/officeDocument/2006/customXml" ds:itemID="{3386FE68-2B25-4D2C-9251-974866D9B4A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19f37915-c9dc-4296-8b23-c96dc0eba287"/>
    <ds:schemaRef ds:uri="http://purl.org/dc/terms/"/>
    <ds:schemaRef ds:uri="http://schemas.openxmlformats.org/package/2006/metadata/core-properties"/>
    <ds:schemaRef ds:uri="b1f0423d-dc62-44c1-8375-4e5058b6cc6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Powerpoint_BELEIDSDOMEIN_Calibri</Template>
  <TotalTime>839</TotalTime>
  <Words>1096</Words>
  <Application>Microsoft Office PowerPoint</Application>
  <PresentationFormat>Diavoorstelling (4:3)</PresentationFormat>
  <Paragraphs>98</Paragraphs>
  <Slides>10</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Calibri</vt:lpstr>
      <vt:lpstr>FlandersArtSans-Bold</vt:lpstr>
      <vt:lpstr>FlandersArtSans-Regular</vt:lpstr>
      <vt:lpstr>FlandersArtSerif-Regular</vt:lpstr>
      <vt:lpstr>Aangepast ontwerp</vt:lpstr>
      <vt:lpstr>Meer benoemingsmogelijk-heden</vt:lpstr>
      <vt:lpstr>Meer leerkrachten aantrekken</vt:lpstr>
      <vt:lpstr>Meer benoemingsmogelijkheden</vt:lpstr>
      <vt:lpstr>Meer benoemingsmogelijkheden</vt:lpstr>
      <vt:lpstr>Meer benoemingsmogelijkheden</vt:lpstr>
      <vt:lpstr>Meer benoemingsmogelijkheden</vt:lpstr>
      <vt:lpstr>Meer benoemingsmogelijkheden</vt:lpstr>
      <vt:lpstr>Meer benoemingsmogelijkheden</vt:lpstr>
      <vt:lpstr>Meer benoemingsmogelijkheden</vt:lpstr>
      <vt:lpstr>Meer benoemingsmogelijkheden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komt de titel</dc:title>
  <dc:creator>Yahiaoui Yasmina</dc:creator>
  <cp:lastModifiedBy>De Becker katrien</cp:lastModifiedBy>
  <cp:revision>6</cp:revision>
  <dcterms:created xsi:type="dcterms:W3CDTF">2016-12-08T14:07:04Z</dcterms:created>
  <dcterms:modified xsi:type="dcterms:W3CDTF">2020-06-16T17:45:14Z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0x010100689C4ABB6FD54A498ED45800096EF91B</vt:lpwstr>
  </property>
</Properties>
</file>