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customXml/itemProps1.xml" ContentType="application/vnd.openxmlformats-officedocument.customXmlPropertie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15.xml" ContentType="application/vnd.openxmlformats-officedocument.presentationml.slide+xml"/>
  <Override PartName="/customXml/itemProps2.xml" ContentType="application/vnd.openxmlformats-officedocument.customXmlProperties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customXml/itemProps3.xml" ContentType="application/vnd.openxmlformats-officedocument.customXmlProperties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commentAuthors.xml" ContentType="application/vnd.openxmlformats-officedocument.presentationml.commentAuthors+xml"/>
  <Override PartName="/ppt/slideLayouts/slideLayout3.xml" ContentType="application/vnd.openxmlformats-officedocument.presentationml.slideLayout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r:id="rId4"/>
  </p:sldMasterIdLst>
  <p:notesMasterIdLst>
    <p:notesMasterId r:id="rId26"/>
  </p:notesMasterIdLst>
  <p:handoutMasterIdLst>
    <p:handoutMasterId r:id="rId27"/>
  </p:handoutMasterIdLst>
  <p:sldIdLst>
    <p:sldId id="339" r:id="rId5"/>
    <p:sldId id="340" r:id="rId6"/>
    <p:sldId id="353" r:id="rId7"/>
    <p:sldId id="299" r:id="rId8"/>
    <p:sldId id="341" r:id="rId9"/>
    <p:sldId id="344" r:id="rId10"/>
    <p:sldId id="351" r:id="rId11"/>
    <p:sldId id="298" r:id="rId12"/>
    <p:sldId id="360" r:id="rId13"/>
    <p:sldId id="319" r:id="rId14"/>
    <p:sldId id="354" r:id="rId15"/>
    <p:sldId id="359" r:id="rId16"/>
    <p:sldId id="356" r:id="rId17"/>
    <p:sldId id="358" r:id="rId18"/>
    <p:sldId id="280" r:id="rId19"/>
    <p:sldId id="301" r:id="rId20"/>
    <p:sldId id="349" r:id="rId21"/>
    <p:sldId id="302" r:id="rId22"/>
    <p:sldId id="357" r:id="rId23"/>
    <p:sldId id="352" r:id="rId24"/>
    <p:sldId id="345" r:id="rId25"/>
  </p:sldIdLst>
  <p:sldSz cx="17338675" cy="9753600"/>
  <p:notesSz cx="6858000" cy="9144000"/>
  <p:defaultTextStyle>
    <a:defPPr>
      <a:defRPr lang="en-US"/>
    </a:defPPr>
    <a:lvl1pPr marL="0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1pPr>
    <a:lvl2pPr marL="650184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2pPr>
    <a:lvl3pPr marL="1300368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3pPr>
    <a:lvl4pPr marL="1950552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4pPr>
    <a:lvl5pPr marL="2600736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5pPr>
    <a:lvl6pPr marL="3250921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6pPr>
    <a:lvl7pPr marL="3901105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7pPr>
    <a:lvl8pPr marL="4551289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8pPr>
    <a:lvl9pPr marL="5201473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="" xmlns:mv="urn:schemas-microsoft-com:mac:vml" xmlns:mc="http://schemas.openxmlformats.org/markup-compatibility/2006">
        <p15:guide id="1" orient="horz" pos="3072" userDrawn="1">
          <p15:clr>
            <a:srgbClr val="A4A3A4"/>
          </p15:clr>
        </p15:guide>
        <p15:guide id="2" pos="546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1" name="Paul Leys" initials="PL" lastIdx="1" clrIdx="0">
    <p:extLst/>
  </p:cmAuthor>
  <p:cmAuthor id="2" name="Maya Caen" initials="MC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3" frameSlides="1"/>
  <p:showPr showNarration="1">
    <p:present/>
    <p:sldAll/>
    <p:penClr>
      <a:prstClr val="red"/>
    </p:penClr>
    <p:extLst>
      <p:ext uri="{EC167BDD-8182-4AB7-AECC-EB403E3ABB37}">
        <p14:laserClr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"/>
      </p:ext>
    </p:extLst>
  </p:showPr>
  <p:clrMru>
    <a:srgbClr val="1E64C8"/>
    <a:srgbClr val="FFD200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  <p:ext uri="{FD5EFAAD-0ECE-453E-9831-46B23BE46B34}">
      <p15:chartTrackingRefBased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="" xmlns:mv="urn:schemas-microsoft-com:mac:vml" xmlns:mc="http://schemas.openxmlformats.org/markup-compatibility/2006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6784" autoAdjust="0"/>
    <p:restoredTop sz="86014" autoAdjust="0"/>
  </p:normalViewPr>
  <p:slideViewPr>
    <p:cSldViewPr snapToGrid="0" showGuides="1">
      <p:cViewPr>
        <p:scale>
          <a:sx n="75" d="100"/>
          <a:sy n="75" d="100"/>
        </p:scale>
        <p:origin x="-88" y="728"/>
      </p:cViewPr>
      <p:guideLst>
        <p:guide orient="horz" pos="3072"/>
        <p:guide pos="54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3C6AFF-3A76-8E4A-AEF7-EB7E25E0398F}" type="datetimeFigureOut">
              <a:rPr lang="nl-NL" smtClean="0"/>
              <a:pPr/>
              <a:t>10-03-2020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227211-D63A-094E-9AC0-1324D39DEF60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614728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80C0C-85DF-417F-8238-DB0D15743621}" type="datetimeFigureOut">
              <a:rPr lang="en-GB" smtClean="0"/>
              <a:pPr/>
              <a:t>10-03-2020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9A0A48-EDB1-4AFE-B1B7-10CE2A416496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6201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640857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37489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96018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Gent heeft</a:t>
            </a:r>
            <a:r>
              <a:rPr lang="nl-NL" baseline="0" dirty="0"/>
              <a:t> een rijke en belangrijke achtergrond in de economische geschiedenis van Europa.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92243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0223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nl-BE" dirty="0">
                <a:latin typeface="Arial" panose="020B0604020202020204" pitchFamily="34" charset="0"/>
              </a:rPr>
              <a:t>Professor </a:t>
            </a:r>
            <a:r>
              <a:rPr lang="en-US" altLang="nl-BE" dirty="0" err="1">
                <a:latin typeface="Arial" panose="020B0604020202020204" pitchFamily="34" charset="0"/>
              </a:rPr>
              <a:t>Rik</a:t>
            </a:r>
            <a:r>
              <a:rPr lang="en-US" altLang="nl-BE" dirty="0">
                <a:latin typeface="Arial" panose="020B0604020202020204" pitchFamily="34" charset="0"/>
              </a:rPr>
              <a:t> Van de</a:t>
            </a:r>
            <a:r>
              <a:rPr lang="en-US" altLang="nl-BE" baseline="0" dirty="0">
                <a:latin typeface="Arial" panose="020B0604020202020204" pitchFamily="34" charset="0"/>
              </a:rPr>
              <a:t> </a:t>
            </a:r>
            <a:r>
              <a:rPr lang="en-US" altLang="nl-BE" baseline="0" dirty="0" err="1">
                <a:latin typeface="Arial" panose="020B0604020202020204" pitchFamily="34" charset="0"/>
              </a:rPr>
              <a:t>Walle</a:t>
            </a:r>
            <a:r>
              <a:rPr lang="en-US" altLang="nl-BE" baseline="0" dirty="0">
                <a:latin typeface="Arial" panose="020B0604020202020204" pitchFamily="34" charset="0"/>
              </a:rPr>
              <a:t> is </a:t>
            </a:r>
            <a:r>
              <a:rPr lang="en-US" altLang="nl-BE" dirty="0">
                <a:latin typeface="Arial" panose="020B0604020202020204" pitchFamily="34" charset="0"/>
              </a:rPr>
              <a:t>de 83e rector van </a:t>
            </a:r>
            <a:r>
              <a:rPr lang="en-US" altLang="nl-BE" dirty="0" err="1">
                <a:latin typeface="Arial" panose="020B0604020202020204" pitchFamily="34" charset="0"/>
              </a:rPr>
              <a:t>onze</a:t>
            </a:r>
            <a:r>
              <a:rPr lang="en-US" altLang="nl-BE" dirty="0">
                <a:latin typeface="Arial" panose="020B0604020202020204" pitchFamily="34" charset="0"/>
              </a:rPr>
              <a:t> </a:t>
            </a:r>
            <a:r>
              <a:rPr lang="en-US" altLang="nl-BE" dirty="0" err="1">
                <a:latin typeface="Arial" panose="020B0604020202020204" pitchFamily="34" charset="0"/>
              </a:rPr>
              <a:t>universiteit</a:t>
            </a:r>
            <a:r>
              <a:rPr lang="en-US" altLang="nl-BE" dirty="0">
                <a:latin typeface="Arial" panose="020B0604020202020204" pitchFamily="34" charset="0"/>
              </a:rPr>
              <a:t>. </a:t>
            </a:r>
            <a:r>
              <a:rPr lang="en-US" altLang="nl-BE" dirty="0" err="1">
                <a:latin typeface="Arial" panose="020B0604020202020204" pitchFamily="34" charset="0"/>
              </a:rPr>
              <a:t>Hij</a:t>
            </a:r>
            <a:r>
              <a:rPr lang="en-US" altLang="nl-BE" dirty="0">
                <a:latin typeface="Arial" panose="020B0604020202020204" pitchFamily="34" charset="0"/>
              </a:rPr>
              <a:t> </a:t>
            </a:r>
            <a:r>
              <a:rPr lang="en-US" altLang="nl-BE" dirty="0" err="1">
                <a:latin typeface="Arial" panose="020B0604020202020204" pitchFamily="34" charset="0"/>
              </a:rPr>
              <a:t>werd</a:t>
            </a:r>
            <a:r>
              <a:rPr lang="en-US" altLang="nl-BE" dirty="0">
                <a:latin typeface="Arial" panose="020B0604020202020204" pitchFamily="34" charset="0"/>
              </a:rPr>
              <a:t> </a:t>
            </a:r>
            <a:r>
              <a:rPr lang="en-US" altLang="nl-BE" dirty="0" err="1">
                <a:latin typeface="Arial" panose="020B0604020202020204" pitchFamily="34" charset="0"/>
              </a:rPr>
              <a:t>aangesteld</a:t>
            </a:r>
            <a:r>
              <a:rPr lang="en-US" altLang="nl-BE" dirty="0">
                <a:latin typeface="Arial" panose="020B0604020202020204" pitchFamily="34" charset="0"/>
              </a:rPr>
              <a:t> </a:t>
            </a:r>
            <a:r>
              <a:rPr lang="en-US" altLang="nl-BE" dirty="0" err="1">
                <a:latin typeface="Arial" panose="020B0604020202020204" pitchFamily="34" charset="0"/>
              </a:rPr>
              <a:t>aan</a:t>
            </a:r>
            <a:r>
              <a:rPr lang="en-US" altLang="nl-BE" dirty="0">
                <a:latin typeface="Arial" panose="020B0604020202020204" pitchFamily="34" charset="0"/>
              </a:rPr>
              <a:t> het begin</a:t>
            </a:r>
            <a:r>
              <a:rPr lang="en-US" altLang="nl-BE" baseline="0" dirty="0">
                <a:latin typeface="Arial" panose="020B0604020202020204" pitchFamily="34" charset="0"/>
              </a:rPr>
              <a:t> van het </a:t>
            </a:r>
            <a:r>
              <a:rPr lang="en-US" altLang="nl-BE" baseline="0" dirty="0" err="1">
                <a:latin typeface="Arial" panose="020B0604020202020204" pitchFamily="34" charset="0"/>
              </a:rPr>
              <a:t>academiejaar</a:t>
            </a:r>
            <a:r>
              <a:rPr lang="en-US" altLang="nl-BE" baseline="0" dirty="0">
                <a:latin typeface="Arial" panose="020B0604020202020204" pitchFamily="34" charset="0"/>
              </a:rPr>
              <a:t> 2017-2018.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578821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43746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Cijfers:</a:t>
            </a:r>
            <a:r>
              <a:rPr lang="nl-NL" baseline="0" dirty="0"/>
              <a:t> december 2017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237829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Cijfers: oktober</a:t>
            </a:r>
            <a:r>
              <a:rPr lang="nl-NL" baseline="0" dirty="0"/>
              <a:t> 2017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450406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94052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Corpora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4147F-ED97-47AF-A1B3-C82A179CF7F3}" type="datetime1">
              <a:rPr lang="nl-NL" smtClean="0"/>
              <a:pPr/>
              <a:t>10-03-2020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pPr/>
              <a:t>‹nr.›</a:t>
            </a:fld>
            <a:endParaRPr lang="en-GB"/>
          </a:p>
        </p:txBody>
      </p:sp>
      <p:pic>
        <p:nvPicPr>
          <p:cNvPr id="9" name="Logo Larg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109518" y="2275285"/>
            <a:ext cx="5462027" cy="417272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91436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14400" y="0"/>
            <a:ext cx="16424275" cy="7898400"/>
          </a:xfrm>
          <a:prstGeom prst="rect">
            <a:avLst/>
          </a:prstGeom>
          <a:solidFill>
            <a:srgbClr val="1E64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291074" y="2286000"/>
            <a:ext cx="15183366" cy="4436316"/>
          </a:xfrm>
        </p:spPr>
        <p:txBody>
          <a:bodyPr anchor="b">
            <a:noAutofit/>
          </a:bodyPr>
          <a:lstStyle>
            <a:lvl1pPr algn="l">
              <a:lnSpc>
                <a:spcPts val="11000"/>
              </a:lnSpc>
              <a:defRPr sz="10000" u="sng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nl-NL" noProof="0"/>
              <a:t>Klik om de stijl te bewerken</a:t>
            </a:r>
            <a:endParaRPr lang="nl-BE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283414" y="6874716"/>
            <a:ext cx="15191026" cy="583200"/>
          </a:xfrm>
        </p:spPr>
        <p:txBody>
          <a:bodyPr>
            <a:normAutofit/>
          </a:bodyPr>
          <a:lstStyle>
            <a:lvl1pPr marL="0" indent="0" algn="l">
              <a:lnSpc>
                <a:spcPts val="3600"/>
              </a:lnSpc>
              <a:buNone/>
              <a:defRPr sz="3000" baseline="0">
                <a:solidFill>
                  <a:srgbClr val="FFD200"/>
                </a:solidFill>
              </a:defRPr>
            </a:lvl1pPr>
            <a:lvl2pPr marL="650184" indent="0" algn="ctr">
              <a:buNone/>
              <a:defRPr sz="2844"/>
            </a:lvl2pPr>
            <a:lvl3pPr marL="1300368" indent="0" algn="ctr">
              <a:buNone/>
              <a:defRPr sz="2560"/>
            </a:lvl3pPr>
            <a:lvl4pPr marL="1950552" indent="0" algn="ctr">
              <a:buNone/>
              <a:defRPr sz="2275"/>
            </a:lvl4pPr>
            <a:lvl5pPr marL="2600736" indent="0" algn="ctr">
              <a:buNone/>
              <a:defRPr sz="2275"/>
            </a:lvl5pPr>
            <a:lvl6pPr marL="3250921" indent="0" algn="ctr">
              <a:buNone/>
              <a:defRPr sz="2275"/>
            </a:lvl6pPr>
            <a:lvl7pPr marL="3901105" indent="0" algn="ctr">
              <a:buNone/>
              <a:defRPr sz="2275"/>
            </a:lvl7pPr>
            <a:lvl8pPr marL="4551289" indent="0" algn="ctr">
              <a:buNone/>
              <a:defRPr sz="2275"/>
            </a:lvl8pPr>
            <a:lvl9pPr marL="5201473" indent="0" algn="ctr">
              <a:buNone/>
              <a:defRPr sz="2275"/>
            </a:lvl9pPr>
          </a:lstStyle>
          <a:p>
            <a:r>
              <a:rPr lang="nl-BE" noProof="0" dirty="0"/>
              <a:t>Klik om de ondertitel / presentator / datum [</a:t>
            </a:r>
            <a:r>
              <a:rPr lang="nl-BE" noProof="0" dirty="0" err="1"/>
              <a:t>dd</a:t>
            </a:r>
            <a:r>
              <a:rPr lang="nl-BE" noProof="0" dirty="0"/>
              <a:t>-mm-</a:t>
            </a:r>
            <a:r>
              <a:rPr lang="nl-BE" noProof="0" dirty="0" err="1"/>
              <a:t>yyyy</a:t>
            </a:r>
            <a:r>
              <a:rPr lang="nl-BE" noProof="0" dirty="0"/>
              <a:t>] te maken</a:t>
            </a:r>
          </a:p>
        </p:txBody>
      </p:sp>
      <p:sp>
        <p:nvSpPr>
          <p:cNvPr id="8" name="Titles positoning box" hidden="1"/>
          <p:cNvSpPr/>
          <p:nvPr userDrawn="1"/>
        </p:nvSpPr>
        <p:spPr>
          <a:xfrm>
            <a:off x="1371600" y="6408000"/>
            <a:ext cx="15012000" cy="576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1291074" y="270000"/>
            <a:ext cx="15183366" cy="540000"/>
          </a:xfrm>
        </p:spPr>
        <p:txBody>
          <a:bodyPr anchor="b" anchorCtr="0">
            <a:normAutofit/>
          </a:bodyPr>
          <a:lstStyle>
            <a:lvl1pPr marL="0" indent="0">
              <a:lnSpc>
                <a:spcPts val="1700"/>
              </a:lnSpc>
              <a:buNone/>
              <a:defRPr sz="1400" b="1" i="0" u="sng" cap="all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1pPr>
            <a:lvl2pPr marL="0" indent="0">
              <a:lnSpc>
                <a:spcPts val="1700"/>
              </a:lnSpc>
              <a:buNone/>
              <a:defRPr sz="1400" cap="all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2pPr>
          </a:lstStyle>
          <a:p>
            <a:pPr lvl="0"/>
            <a:r>
              <a:rPr lang="nl-BE" noProof="0" dirty="0"/>
              <a:t>Klik om de organisatie stijlen te bewerken</a:t>
            </a:r>
          </a:p>
          <a:p>
            <a:pPr lvl="1"/>
            <a:r>
              <a:rPr lang="nl-BE" noProof="0" dirty="0"/>
              <a:t>tweede niveau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3200400" y="8366400"/>
            <a:ext cx="2286000" cy="928800"/>
          </a:xfr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Partnerlogo 1</a:t>
            </a:r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713200" y="8366400"/>
            <a:ext cx="2286000" cy="928800"/>
          </a:xfr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Partnerlogo 2</a:t>
            </a:r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8229600" y="8366400"/>
            <a:ext cx="2322000" cy="928800"/>
          </a:xfr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Partnerlogo 3</a:t>
            </a:r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10746000" y="8366400"/>
            <a:ext cx="2322000" cy="928800"/>
          </a:xfr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Partnerlogo 4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41814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14400" y="0"/>
            <a:ext cx="16424275" cy="7898400"/>
          </a:xfrm>
          <a:prstGeom prst="rect">
            <a:avLst/>
          </a:prstGeom>
          <a:solidFill>
            <a:srgbClr val="1E6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291074" y="3246120"/>
            <a:ext cx="15183366" cy="4436316"/>
          </a:xfrm>
        </p:spPr>
        <p:txBody>
          <a:bodyPr anchor="b">
            <a:noAutofit/>
          </a:bodyPr>
          <a:lstStyle>
            <a:lvl1pPr algn="l">
              <a:lnSpc>
                <a:spcPts val="11000"/>
              </a:lnSpc>
              <a:defRPr sz="10000" u="sng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nl-BE" noProof="0" dirty="0"/>
              <a:t>klik om een hoofdstuktitel te maken.</a:t>
            </a:r>
          </a:p>
        </p:txBody>
      </p:sp>
      <p:sp>
        <p:nvSpPr>
          <p:cNvPr id="8" name="Titles positoning box" hidden="1"/>
          <p:cNvSpPr/>
          <p:nvPr userDrawn="1"/>
        </p:nvSpPr>
        <p:spPr>
          <a:xfrm>
            <a:off x="1371600" y="7344000"/>
            <a:ext cx="15012000" cy="576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90520" y="8948703"/>
            <a:ext cx="9218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rgbClr val="1E64C8"/>
                </a:solidFill>
              </a:defRPr>
            </a:lvl1pPr>
          </a:lstStyle>
          <a:p>
            <a:fld id="{7AE184E0-0BD4-4705-A12B-9B71DDE63301}" type="slidenum">
              <a:rPr lang="nl-BE" noProof="0" smtClean="0"/>
              <a:pPr/>
              <a:t>‹nr.›</a:t>
            </a:fld>
            <a:endParaRPr lang="nl-BE" noProof="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94732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de stijl te bewerken</a:t>
            </a:r>
            <a:endParaRPr lang="nl-BE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5825" y="1194364"/>
            <a:ext cx="15699575" cy="6696000"/>
          </a:xfrm>
        </p:spPr>
        <p:txBody>
          <a:bodyPr/>
          <a:lstStyle>
            <a:lvl1pPr defTabSz="457200"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 defTabSz="457200">
              <a:lnSpc>
                <a:spcPct val="120000"/>
              </a:lnSpc>
              <a:defRPr/>
            </a:lvl3pPr>
            <a:lvl4pPr marL="2328863" indent="-550863" defTabSz="1912938">
              <a:lnSpc>
                <a:spcPct val="120000"/>
              </a:lnSpc>
              <a:tabLst/>
              <a:defRPr/>
            </a:lvl4pPr>
            <a:lvl5pPr marL="2962275" indent="-442913" defTabSz="457200">
              <a:lnSpc>
                <a:spcPct val="120000"/>
              </a:lnSpc>
              <a:buFont typeface="Arial" panose="020B0604020202020204" pitchFamily="34" charset="0"/>
              <a:buChar char="̶"/>
              <a:defRPr/>
            </a:lvl5pPr>
          </a:lstStyle>
          <a:p>
            <a:pPr lvl="0"/>
            <a:r>
              <a:rPr lang="nl-BE" noProof="0" dirty="0"/>
              <a:t>Click </a:t>
            </a:r>
            <a:r>
              <a:rPr lang="nl-BE" noProof="0" dirty="0" err="1"/>
              <a:t>to</a:t>
            </a:r>
            <a:r>
              <a:rPr lang="nl-BE" noProof="0" dirty="0"/>
              <a:t> </a:t>
            </a:r>
            <a:r>
              <a:rPr lang="nl-BE" noProof="0" dirty="0" err="1"/>
              <a:t>edit</a:t>
            </a:r>
            <a:r>
              <a:rPr lang="nl-BE" noProof="0" dirty="0"/>
              <a:t> Master </a:t>
            </a:r>
            <a:r>
              <a:rPr lang="nl-BE" noProof="0" dirty="0" err="1"/>
              <a:t>text</a:t>
            </a:r>
            <a:r>
              <a:rPr lang="nl-BE" noProof="0" dirty="0"/>
              <a:t> </a:t>
            </a:r>
            <a:r>
              <a:rPr lang="nl-BE" noProof="0" dirty="0" err="1"/>
              <a:t>styles</a:t>
            </a:r>
            <a:endParaRPr lang="nl-BE" noProof="0" dirty="0"/>
          </a:p>
          <a:p>
            <a:pPr lvl="1"/>
            <a:r>
              <a:rPr lang="nl-BE" noProof="0" dirty="0"/>
              <a:t>Second level</a:t>
            </a:r>
          </a:p>
          <a:p>
            <a:pPr lvl="2"/>
            <a:r>
              <a:rPr lang="nl-BE" noProof="0" dirty="0" err="1"/>
              <a:t>Third</a:t>
            </a:r>
            <a:r>
              <a:rPr lang="nl-BE" noProof="0" dirty="0"/>
              <a:t> level</a:t>
            </a:r>
          </a:p>
          <a:p>
            <a:pPr lvl="3"/>
            <a:r>
              <a:rPr lang="nl-BE" noProof="0" dirty="0" err="1"/>
              <a:t>Fourth</a:t>
            </a:r>
            <a:r>
              <a:rPr lang="nl-BE" noProof="0" dirty="0"/>
              <a:t> level</a:t>
            </a:r>
          </a:p>
          <a:p>
            <a:pPr lvl="4"/>
            <a:r>
              <a:rPr lang="nl-BE" noProof="0" dirty="0" err="1"/>
              <a:t>Fifth</a:t>
            </a:r>
            <a:r>
              <a:rPr lang="nl-BE" noProof="0" dirty="0"/>
              <a:t>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70885-0B31-4E06-AE71-7E16801F2838}" type="datetime1">
              <a:rPr lang="nl-BE" noProof="0" smtClean="0"/>
              <a:pPr/>
              <a:t>10-03-2020</a:t>
            </a:fld>
            <a:endParaRPr lang="nl-BE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pPr/>
              <a:t>‹nr.›</a:t>
            </a:fld>
            <a:endParaRPr lang="nl-BE" noProof="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81577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, 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de stijl te bewerken</a:t>
            </a:r>
            <a:endParaRPr lang="nl-BE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0F60-8C93-4C37-B51A-4DDAE36F7E9B}" type="datetime1">
              <a:rPr lang="nl-BE" noProof="0" smtClean="0"/>
              <a:pPr/>
              <a:t>10-03-2020</a:t>
            </a:fld>
            <a:endParaRPr lang="nl-BE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10104438" y="1371918"/>
            <a:ext cx="6300000" cy="6498000"/>
          </a:xfrm>
        </p:spPr>
        <p:txBody>
          <a:bodyPr/>
          <a:lstStyle>
            <a:lvl1pPr marL="85725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Photo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90520" y="8948703"/>
            <a:ext cx="9218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rgbClr val="1E64C8"/>
                </a:solidFill>
              </a:defRPr>
            </a:lvl1pPr>
          </a:lstStyle>
          <a:p>
            <a:fld id="{7AE184E0-0BD4-4705-A12B-9B71DDE63301}" type="slidenum">
              <a:rPr lang="nl-BE" noProof="0" smtClean="0"/>
              <a:pPr/>
              <a:t>‹nr.›</a:t>
            </a:fld>
            <a:endParaRPr lang="nl-BE" noProof="0" dirty="0"/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5825" y="1194364"/>
            <a:ext cx="8442000" cy="6696000"/>
          </a:xfrm>
        </p:spPr>
        <p:txBody>
          <a:bodyPr/>
          <a:lstStyle>
            <a:lvl1pPr defTabSz="457200"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 defTabSz="457200">
              <a:lnSpc>
                <a:spcPct val="120000"/>
              </a:lnSpc>
              <a:defRPr/>
            </a:lvl3pPr>
            <a:lvl4pPr defTabSz="457200">
              <a:lnSpc>
                <a:spcPct val="120000"/>
              </a:lnSpc>
              <a:defRPr/>
            </a:lvl4pPr>
            <a:lvl5pPr defTabSz="457200">
              <a:lnSpc>
                <a:spcPct val="120000"/>
              </a:lnSpc>
              <a:defRPr/>
            </a:lvl5pPr>
          </a:lstStyle>
          <a:p>
            <a:pPr lvl="0"/>
            <a:r>
              <a:rPr lang="nl-BE" noProof="0" dirty="0"/>
              <a:t>Click </a:t>
            </a:r>
            <a:r>
              <a:rPr lang="nl-BE" noProof="0" dirty="0" err="1"/>
              <a:t>to</a:t>
            </a:r>
            <a:r>
              <a:rPr lang="nl-BE" noProof="0" dirty="0"/>
              <a:t> </a:t>
            </a:r>
            <a:r>
              <a:rPr lang="nl-BE" noProof="0" dirty="0" err="1"/>
              <a:t>edit</a:t>
            </a:r>
            <a:r>
              <a:rPr lang="nl-BE" noProof="0" dirty="0"/>
              <a:t> Master </a:t>
            </a:r>
            <a:r>
              <a:rPr lang="nl-BE" noProof="0" dirty="0" err="1"/>
              <a:t>text</a:t>
            </a:r>
            <a:r>
              <a:rPr lang="nl-BE" noProof="0" dirty="0"/>
              <a:t> </a:t>
            </a:r>
            <a:r>
              <a:rPr lang="nl-BE" noProof="0" dirty="0" err="1"/>
              <a:t>styles</a:t>
            </a:r>
            <a:endParaRPr lang="nl-BE" noProof="0" dirty="0"/>
          </a:p>
          <a:p>
            <a:pPr lvl="1"/>
            <a:r>
              <a:rPr lang="nl-BE" noProof="0" dirty="0"/>
              <a:t>Second level</a:t>
            </a:r>
          </a:p>
          <a:p>
            <a:pPr lvl="2"/>
            <a:r>
              <a:rPr lang="nl-BE" noProof="0" dirty="0" err="1"/>
              <a:t>Third</a:t>
            </a:r>
            <a:r>
              <a:rPr lang="nl-BE" noProof="0" dirty="0"/>
              <a:t> level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14887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de stijl te bewerken</a:t>
            </a:r>
            <a:endParaRPr lang="nl-BE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594B6-17DF-4759-A7A5-128AFEA77F2C}" type="datetime1">
              <a:rPr lang="nl-BE" noProof="0" smtClean="0"/>
              <a:pPr/>
              <a:t>10-03-2020</a:t>
            </a:fld>
            <a:endParaRPr lang="nl-BE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pPr/>
              <a:t>‹nr.›</a:t>
            </a:fld>
            <a:endParaRPr lang="nl-BE" noProof="0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952038" y="1371600"/>
            <a:ext cx="15480000" cy="6501600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Photo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4516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Photo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81384-1200-4D40-BEF0-3A17A1F906F4}" type="datetime1">
              <a:rPr lang="nl-NL" noProof="0" smtClean="0"/>
              <a:pPr/>
              <a:t>10-03-2020</a:t>
            </a:fld>
            <a:endParaRPr lang="nl-NL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7" name="Covering Background"/>
          <p:cNvSpPr/>
          <p:nvPr userDrawn="1"/>
        </p:nvSpPr>
        <p:spPr>
          <a:xfrm>
            <a:off x="-1" y="0"/>
            <a:ext cx="17337600" cy="9753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-1" y="0"/>
            <a:ext cx="17337600" cy="9753600"/>
          </a:xfrm>
        </p:spPr>
        <p:txBody>
          <a:bodyPr/>
          <a:lstStyle>
            <a:lvl1pPr marL="85725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Photo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49418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14400" y="0"/>
            <a:ext cx="16424275" cy="7898400"/>
          </a:xfrm>
          <a:prstGeom prst="rect">
            <a:avLst/>
          </a:prstGeom>
          <a:solidFill>
            <a:srgbClr val="1E64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noProof="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9215999" y="3095999"/>
            <a:ext cx="7257600" cy="1717969"/>
          </a:xfrm>
        </p:spPr>
        <p:txBody>
          <a:bodyPr>
            <a:normAutofit/>
          </a:bodyPr>
          <a:lstStyle>
            <a:lvl1pPr marL="0" indent="0">
              <a:lnSpc>
                <a:spcPts val="3500"/>
              </a:lnSpc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namen van </a:t>
            </a:r>
            <a:r>
              <a:rPr lang="nl-NL" dirty="0" err="1"/>
              <a:t>social</a:t>
            </a:r>
            <a:r>
              <a:rPr lang="nl-NL" dirty="0"/>
              <a:t> media in te typen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291074" y="1743240"/>
            <a:ext cx="7419544" cy="5769600"/>
          </a:xfrm>
        </p:spPr>
        <p:txBody>
          <a:bodyPr anchor="t" anchorCtr="0">
            <a:noAutofit/>
          </a:bodyPr>
          <a:lstStyle>
            <a:lvl1pPr algn="l">
              <a:lnSpc>
                <a:spcPts val="3500"/>
              </a:lnSpc>
              <a:defRPr sz="2500" u="none" cap="none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+mn-lt"/>
              </a:defRPr>
            </a:lvl1pPr>
          </a:lstStyle>
          <a:p>
            <a:r>
              <a:rPr lang="nl-BE" noProof="0" dirty="0"/>
              <a:t>Klik om de gegevens van de presentator in </a:t>
            </a:r>
            <a:r>
              <a:rPr lang="nl-BE" noProof="0"/>
              <a:t>te typen</a:t>
            </a:r>
            <a:endParaRPr lang="nl-BE" noProof="0" dirty="0"/>
          </a:p>
        </p:txBody>
      </p:sp>
      <p:sp>
        <p:nvSpPr>
          <p:cNvPr id="8" name="Titles positoning box" hidden="1"/>
          <p:cNvSpPr/>
          <p:nvPr userDrawn="1"/>
        </p:nvSpPr>
        <p:spPr>
          <a:xfrm>
            <a:off x="1371600" y="1828800"/>
            <a:ext cx="15012000" cy="599976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8710619" y="3175459"/>
            <a:ext cx="280417" cy="335281"/>
          </a:xfrm>
          <a:prstGeom prst="rect">
            <a:avLst/>
          </a:prstGeom>
        </p:spPr>
      </p:pic>
      <p:pic>
        <p:nvPicPr>
          <p:cNvPr id="9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8710618" y="3592583"/>
            <a:ext cx="280417" cy="356617"/>
          </a:xfrm>
          <a:prstGeom prst="rect">
            <a:avLst/>
          </a:prstGeom>
        </p:spPr>
      </p:pic>
      <p:pic>
        <p:nvPicPr>
          <p:cNvPr id="10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8710619" y="4117291"/>
            <a:ext cx="280417" cy="280417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0378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Blue textbox over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914400" y="0"/>
            <a:ext cx="16424275" cy="7920000"/>
          </a:xfrm>
        </p:spPr>
        <p:txBody>
          <a:bodyPr/>
          <a:lstStyle>
            <a:lvl1pPr marL="85725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/>
              <a:t>Picture</a:t>
            </a:r>
            <a:endParaRPr lang="nl-BE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81384-1200-4D40-BEF0-3A17A1F906F4}" type="datetime1">
              <a:rPr lang="nl-NL" noProof="0" smtClean="0"/>
              <a:pPr/>
              <a:t>10-03-2020</a:t>
            </a:fld>
            <a:endParaRPr lang="nl-NL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="" xmlns:mv="urn:schemas-microsoft-com:mac:vml" xmlns:mc="http://schemas.openxmlformats.org/markup-compatibility/2006" id="{0301F6D1-3E66-4198-8305-F0FF1745CC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400" y="2691979"/>
            <a:ext cx="6764400" cy="5230800"/>
          </a:xfrm>
          <a:solidFill>
            <a:srgbClr val="1E64C8"/>
          </a:solidFill>
        </p:spPr>
        <p:txBody>
          <a:bodyPr anchor="b" anchorCtr="0">
            <a:noAutofit/>
          </a:bodyPr>
          <a:lstStyle>
            <a:lvl1pPr marL="85725" indent="0">
              <a:buNone/>
              <a:defRPr sz="10000" u="sng" cap="all" baseline="0">
                <a:solidFill>
                  <a:schemeClr val="bg1"/>
                </a:solidFill>
              </a:defRPr>
            </a:lvl1pPr>
            <a:lvl2pPr marL="984250" indent="-625475"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80228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0118" y="136025"/>
            <a:ext cx="15705282" cy="86369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nl-BE" noProof="0" dirty="0"/>
              <a:t>Klik om de stijl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5825" y="1194364"/>
            <a:ext cx="15699575" cy="669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noProof="0" dirty="0"/>
              <a:t>Click </a:t>
            </a:r>
            <a:r>
              <a:rPr lang="nl-BE" noProof="0" dirty="0" err="1"/>
              <a:t>to</a:t>
            </a:r>
            <a:r>
              <a:rPr lang="nl-BE" noProof="0" dirty="0"/>
              <a:t> </a:t>
            </a:r>
            <a:r>
              <a:rPr lang="nl-BE" noProof="0" dirty="0" err="1"/>
              <a:t>edit</a:t>
            </a:r>
            <a:r>
              <a:rPr lang="nl-BE" noProof="0" dirty="0"/>
              <a:t> Master </a:t>
            </a:r>
            <a:r>
              <a:rPr lang="nl-BE" noProof="0" dirty="0" err="1"/>
              <a:t>text</a:t>
            </a:r>
            <a:r>
              <a:rPr lang="nl-BE" noProof="0" dirty="0"/>
              <a:t> </a:t>
            </a:r>
            <a:r>
              <a:rPr lang="nl-BE" noProof="0" dirty="0" err="1"/>
              <a:t>styles</a:t>
            </a:r>
            <a:endParaRPr lang="nl-BE" noProof="0" dirty="0"/>
          </a:p>
          <a:p>
            <a:pPr lvl="1"/>
            <a:r>
              <a:rPr lang="nl-BE" noProof="0" dirty="0"/>
              <a:t>Second level</a:t>
            </a:r>
          </a:p>
          <a:p>
            <a:pPr lvl="2"/>
            <a:r>
              <a:rPr lang="nl-BE" noProof="0" dirty="0" err="1"/>
              <a:t>Third</a:t>
            </a:r>
            <a:r>
              <a:rPr lang="nl-BE" noProof="0" dirty="0"/>
              <a:t>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72394" y="8948703"/>
            <a:ext cx="2297926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70D1A-A3AB-4E9F-892E-C45B5A80FDBF}" type="datetime1">
              <a:rPr lang="nl-BE" noProof="0" smtClean="0"/>
              <a:pPr/>
              <a:t>10-03-2020</a:t>
            </a:fld>
            <a:endParaRPr lang="nl-BE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10236" y="8994423"/>
            <a:ext cx="8353564" cy="437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90520" y="8948703"/>
            <a:ext cx="9218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rgbClr val="1E64C8"/>
                </a:solidFill>
              </a:defRPr>
            </a:lvl1pPr>
          </a:lstStyle>
          <a:p>
            <a:fld id="{7AE184E0-0BD4-4705-A12B-9B71DDE63301}" type="slidenum">
              <a:rPr lang="nl-BE" noProof="0" smtClean="0"/>
              <a:pPr/>
              <a:t>‹nr.›</a:t>
            </a:fld>
            <a:endParaRPr lang="nl-BE" noProof="0" dirty="0"/>
          </a:p>
        </p:txBody>
      </p:sp>
      <p:sp>
        <p:nvSpPr>
          <p:cNvPr id="7" name="Title positioning box" hidden="1"/>
          <p:cNvSpPr/>
          <p:nvPr userDrawn="1"/>
        </p:nvSpPr>
        <p:spPr>
          <a:xfrm>
            <a:off x="927265" y="367200"/>
            <a:ext cx="15480000" cy="4636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 positoning box" hidden="1"/>
          <p:cNvSpPr/>
          <p:nvPr userDrawn="1"/>
        </p:nvSpPr>
        <p:spPr>
          <a:xfrm>
            <a:off x="927265" y="1584000"/>
            <a:ext cx="8229600" cy="6300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Logo positioning box" hidden="1"/>
          <p:cNvSpPr/>
          <p:nvPr userDrawn="1"/>
        </p:nvSpPr>
        <p:spPr>
          <a:xfrm flipV="1">
            <a:off x="928800" y="7878842"/>
            <a:ext cx="15478465" cy="141635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83617" y="7906160"/>
            <a:ext cx="2308379" cy="1847440"/>
          </a:xfrm>
          <a:prstGeom prst="rect">
            <a:avLst/>
          </a:prstGeom>
        </p:spPr>
      </p:pic>
      <p:sp>
        <p:nvSpPr>
          <p:cNvPr id="12" name="Text positoning box" hidden="1"/>
          <p:cNvSpPr/>
          <p:nvPr userDrawn="1"/>
        </p:nvSpPr>
        <p:spPr>
          <a:xfrm>
            <a:off x="9172105" y="1584000"/>
            <a:ext cx="914400" cy="6300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 positoning box" hidden="1"/>
          <p:cNvSpPr/>
          <p:nvPr userDrawn="1"/>
        </p:nvSpPr>
        <p:spPr>
          <a:xfrm>
            <a:off x="10099369" y="1356360"/>
            <a:ext cx="6307895" cy="65276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70589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</p:sldLayoutIdLst>
  <p:hf hdr="0" ftr="0" dt="0"/>
  <p:txStyles>
    <p:titleStyle>
      <a:lvl1pPr algn="l" defTabSz="1300368" rtl="0" eaLnBrk="1" latinLnBrk="0" hangingPunct="1">
        <a:lnSpc>
          <a:spcPct val="90000"/>
        </a:lnSpc>
        <a:spcBef>
          <a:spcPct val="0"/>
        </a:spcBef>
        <a:buNone/>
        <a:defRPr sz="5400" u="sng" kern="1200" cap="all" baseline="0">
          <a:solidFill>
            <a:srgbClr val="1E64C8"/>
          </a:solidFill>
          <a:uFill>
            <a:solidFill>
              <a:srgbClr val="1E64C8"/>
            </a:solidFill>
          </a:uFill>
          <a:latin typeface="+mj-lt"/>
          <a:ea typeface="+mj-ea"/>
          <a:cs typeface="+mj-cs"/>
        </a:defRPr>
      </a:lvl1pPr>
    </p:titleStyle>
    <p:bodyStyle>
      <a:lvl1pPr marL="536575" indent="-450850" algn="l" defTabSz="1300368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̶"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169988" indent="-450850" algn="l" defTabSz="4572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̶"/>
        <a:tabLst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1755775" indent="-450000" algn="l" defTabSz="1300368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‒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1450" indent="-550863" algn="l" defTabSz="1300368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325" indent="-1158875" algn="l" defTabSz="1300368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None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6013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197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381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565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184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368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552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736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0921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105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289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473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afbeelding 6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-2" t="22085" r="14" b="26717"/>
          <a:stretch/>
        </p:blipFill>
        <p:spPr>
          <a:xfrm>
            <a:off x="914401" y="2778"/>
            <a:ext cx="16422130" cy="7920000"/>
          </a:xfrm>
        </p:spPr>
      </p:pic>
      <p:sp>
        <p:nvSpPr>
          <p:cNvPr id="5" name="Tijdelijke aanduiding voor tekst 4"/>
          <p:cNvSpPr>
            <a:spLocks noGrp="1"/>
          </p:cNvSpPr>
          <p:nvPr>
            <p:ph type="body" sz="quarter" idx="13"/>
          </p:nvPr>
        </p:nvSpPr>
        <p:spPr>
          <a:xfrm>
            <a:off x="914399" y="6420090"/>
            <a:ext cx="16424275" cy="1693211"/>
          </a:xfrm>
        </p:spPr>
        <p:txBody>
          <a:bodyPr/>
          <a:lstStyle/>
          <a:p>
            <a:pPr marL="358775">
              <a:lnSpc>
                <a:spcPct val="100000"/>
              </a:lnSpc>
            </a:pPr>
            <a:r>
              <a:rPr lang="nl-BE" dirty="0" smtClean="0">
                <a:solidFill>
                  <a:srgbClr val="FFD200"/>
                </a:solidFill>
              </a:rPr>
              <a:t>CLIL-leraren </a:t>
            </a:r>
          </a:p>
          <a:p>
            <a:pPr marL="358775">
              <a:lnSpc>
                <a:spcPct val="100000"/>
              </a:lnSpc>
            </a:pPr>
            <a:r>
              <a:rPr lang="nl-BE" dirty="0" smtClean="0">
                <a:solidFill>
                  <a:srgbClr val="FFD200"/>
                </a:solidFill>
              </a:rPr>
              <a:t>aan de Edumaster </a:t>
            </a:r>
          </a:p>
          <a:p>
            <a:pPr marL="358775">
              <a:lnSpc>
                <a:spcPct val="100000"/>
              </a:lnSpc>
            </a:pPr>
            <a:endParaRPr lang="nl-BE" sz="4000" dirty="0" smtClean="0"/>
          </a:p>
          <a:p>
            <a:pPr marL="358775" algn="r">
              <a:lnSpc>
                <a:spcPct val="100000"/>
              </a:lnSpc>
            </a:pPr>
            <a:endParaRPr lang="nl-BE" sz="4000" dirty="0" smtClean="0"/>
          </a:p>
          <a:p>
            <a:pPr marL="358775">
              <a:lnSpc>
                <a:spcPct val="100000"/>
              </a:lnSpc>
            </a:pPr>
            <a:r>
              <a:rPr lang="nl-BE" sz="4000" dirty="0" smtClean="0"/>
              <a:t>V.Sanctobin &amp; U.Vogl</a:t>
            </a:r>
          </a:p>
          <a:p>
            <a:pPr marL="358775"/>
            <a:endParaRPr lang="nl-BE" sz="2000" dirty="0" smtClean="0"/>
          </a:p>
        </p:txBody>
      </p:sp>
      <p:sp>
        <p:nvSpPr>
          <p:cNvPr id="8" name="Tekstvak 7"/>
          <p:cNvSpPr txBox="1"/>
          <p:nvPr/>
        </p:nvSpPr>
        <p:spPr>
          <a:xfrm>
            <a:off x="12467969" y="7679570"/>
            <a:ext cx="4868562" cy="243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nl-BE" sz="900" dirty="0" smtClean="0">
                <a:solidFill>
                  <a:schemeClr val="bg1"/>
                </a:solidFill>
              </a:rPr>
              <a:t>© UGent</a:t>
            </a:r>
            <a:r>
              <a:rPr lang="nl-BE" sz="900" dirty="0">
                <a:solidFill>
                  <a:schemeClr val="bg1"/>
                </a:solidFill>
              </a:rPr>
              <a:t>, </a:t>
            </a:r>
            <a:r>
              <a:rPr lang="nl-BE" sz="900" dirty="0" smtClean="0">
                <a:solidFill>
                  <a:schemeClr val="bg1"/>
                </a:solidFill>
              </a:rPr>
              <a:t>Jonas </a:t>
            </a:r>
            <a:r>
              <a:rPr lang="nl-BE" sz="900" dirty="0" err="1">
                <a:solidFill>
                  <a:schemeClr val="bg1"/>
                </a:solidFill>
              </a:rPr>
              <a:t>Vandecasteele</a:t>
            </a:r>
            <a:r>
              <a:rPr lang="nl-BE" sz="900" dirty="0">
                <a:solidFill>
                  <a:schemeClr val="bg1"/>
                </a:solidFill>
              </a:rPr>
              <a:t> en Yentl </a:t>
            </a:r>
            <a:r>
              <a:rPr lang="nl-BE" sz="900" dirty="0" err="1" smtClean="0">
                <a:solidFill>
                  <a:schemeClr val="bg1"/>
                </a:solidFill>
              </a:rPr>
              <a:t>Vandendriessche</a:t>
            </a:r>
            <a:endParaRPr lang="nl-BE" sz="900" dirty="0">
              <a:solidFill>
                <a:schemeClr val="bg1"/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3356798" y="176071"/>
            <a:ext cx="3649553" cy="1368664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5443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Model</a:t>
            </a:r>
            <a:endParaRPr lang="nl-BE" dirty="0"/>
          </a:p>
        </p:txBody>
      </p:sp>
      <p:pic>
        <p:nvPicPr>
          <p:cNvPr id="6" name="Tijdelijke aanduiding voor inhoud 5" descr="Van den Akker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-30903" r="-30903"/>
          <a:stretch>
            <a:fillRect/>
          </a:stretch>
        </p:blipFill>
        <p:spPr>
          <a:xfrm>
            <a:off x="836613" y="1193800"/>
            <a:ext cx="15698787" cy="6696075"/>
          </a:xfrm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pPr/>
              <a:t>10</a:t>
            </a:fld>
            <a:endParaRPr lang="nl-BE" noProof="0" dirty="0"/>
          </a:p>
        </p:txBody>
      </p:sp>
      <p:sp>
        <p:nvSpPr>
          <p:cNvPr id="8" name="Tekstvak 7"/>
          <p:cNvSpPr txBox="1"/>
          <p:nvPr/>
        </p:nvSpPr>
        <p:spPr>
          <a:xfrm>
            <a:off x="7738061" y="8873067"/>
            <a:ext cx="2336657" cy="5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NL" sz="2500" dirty="0" smtClean="0"/>
              <a:t>Van den Akker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9520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/>
          <p:nvPr/>
        </p:nvSpPr>
        <p:spPr>
          <a:xfrm>
            <a:off x="935165" y="1559045"/>
            <a:ext cx="14877753" cy="1136549"/>
          </a:xfrm>
          <a:prstGeom prst="rect">
            <a:avLst/>
          </a:prstGeom>
          <a:solidFill>
            <a:srgbClr val="1E64C8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/>
          <p:cNvSpPr/>
          <p:nvPr/>
        </p:nvSpPr>
        <p:spPr>
          <a:xfrm>
            <a:off x="935165" y="3046867"/>
            <a:ext cx="4708478" cy="746898"/>
          </a:xfrm>
          <a:prstGeom prst="rect">
            <a:avLst/>
          </a:prstGeom>
          <a:solidFill>
            <a:srgbClr val="FFD2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" name="Rechthoek 14"/>
          <p:cNvSpPr/>
          <p:nvPr/>
        </p:nvSpPr>
        <p:spPr>
          <a:xfrm>
            <a:off x="6012132" y="3046867"/>
            <a:ext cx="4708478" cy="746898"/>
          </a:xfrm>
          <a:prstGeom prst="rect">
            <a:avLst/>
          </a:prstGeom>
          <a:solidFill>
            <a:srgbClr val="FFD2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" name="Rechthoek 15"/>
          <p:cNvSpPr/>
          <p:nvPr/>
        </p:nvSpPr>
        <p:spPr>
          <a:xfrm>
            <a:off x="11104440" y="3046867"/>
            <a:ext cx="4708478" cy="746898"/>
          </a:xfrm>
          <a:prstGeom prst="rect">
            <a:avLst/>
          </a:prstGeom>
          <a:solidFill>
            <a:srgbClr val="FFD2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Rechthoek 10"/>
          <p:cNvSpPr/>
          <p:nvPr/>
        </p:nvSpPr>
        <p:spPr>
          <a:xfrm>
            <a:off x="8563513" y="4139424"/>
            <a:ext cx="7249406" cy="301674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Stage</a:t>
            </a:r>
            <a:endParaRPr lang="nl-BE" sz="3600" dirty="0"/>
          </a:p>
        </p:txBody>
      </p:sp>
      <p:sp>
        <p:nvSpPr>
          <p:cNvPr id="10" name="Rechthoek 9"/>
          <p:cNvSpPr/>
          <p:nvPr/>
        </p:nvSpPr>
        <p:spPr>
          <a:xfrm>
            <a:off x="935165" y="4139424"/>
            <a:ext cx="7219666" cy="301674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Microteaching</a:t>
            </a:r>
            <a:endParaRPr lang="nl-BE" sz="3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275152" y="1758572"/>
            <a:ext cx="6411135" cy="948335"/>
          </a:xfrm>
        </p:spPr>
        <p:txBody>
          <a:bodyPr>
            <a:normAutofit fontScale="85000" lnSpcReduction="10000"/>
          </a:bodyPr>
          <a:lstStyle/>
          <a:p>
            <a:pPr marL="85725" indent="0" algn="ctr">
              <a:buNone/>
            </a:pPr>
            <a:r>
              <a:rPr lang="nl-BE" sz="4000" b="1" dirty="0" smtClean="0">
                <a:solidFill>
                  <a:schemeClr val="bg1"/>
                </a:solidFill>
              </a:rPr>
              <a:t>Theorie en praktijk van CLIL</a:t>
            </a:r>
            <a:endParaRPr lang="nl-BE" sz="4000" b="1" dirty="0">
              <a:solidFill>
                <a:schemeClr val="bg1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pPr/>
              <a:t>11</a:t>
            </a:fld>
            <a:endParaRPr lang="nl-BE" noProof="0" dirty="0"/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1086863" y="3099125"/>
            <a:ext cx="4683579" cy="9483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36575" indent="-450850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̶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69988" indent="-450850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̶"/>
              <a:tabLst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55775" indent="-450000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28863" indent="-550863" algn="l" defTabSz="1912938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–"/>
              <a:tabLst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62275" indent="-442913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̶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6013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197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381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565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Font typeface="Arial" panose="020B0604020202020204" pitchFamily="34" charset="0"/>
              <a:buNone/>
            </a:pPr>
            <a:r>
              <a:rPr lang="nl-BE" sz="3200" dirty="0" smtClean="0"/>
              <a:t>Taalvaardigheid Engels</a:t>
            </a:r>
            <a:endParaRPr lang="nl-BE" sz="3200" dirty="0"/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6138931" y="3099126"/>
            <a:ext cx="4683579" cy="9483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36575" indent="-450850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̶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69988" indent="-450850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̶"/>
              <a:tabLst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55775" indent="-450000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28863" indent="-550863" algn="l" defTabSz="1912938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–"/>
              <a:tabLst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62275" indent="-442913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̶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6013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197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381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565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None/>
            </a:pPr>
            <a:r>
              <a:rPr lang="nl-BE" sz="3200" dirty="0"/>
              <a:t>Taalvaardigheid Frans</a:t>
            </a:r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10986162" y="3099124"/>
            <a:ext cx="4683579" cy="9483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36575" indent="-450850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̶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69988" indent="-450850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̶"/>
              <a:tabLst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55775" indent="-450000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28863" indent="-550863" algn="l" defTabSz="1912938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–"/>
              <a:tabLst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62275" indent="-442913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̶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6013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197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381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565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None/>
            </a:pPr>
            <a:r>
              <a:rPr lang="nl-BE" sz="3200" dirty="0"/>
              <a:t>Taalvaardigheid Duits</a:t>
            </a:r>
          </a:p>
        </p:txBody>
      </p:sp>
      <p:sp>
        <p:nvSpPr>
          <p:cNvPr id="8" name="Tijdelijke aanduiding voor inhoud 2"/>
          <p:cNvSpPr txBox="1">
            <a:spLocks/>
          </p:cNvSpPr>
          <p:nvPr/>
        </p:nvSpPr>
        <p:spPr>
          <a:xfrm>
            <a:off x="944418" y="4504414"/>
            <a:ext cx="7140177" cy="3074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36575" indent="-450850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̶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69988" indent="-450850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̶"/>
              <a:tabLst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55775" indent="-450000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28863" indent="-550863" algn="l" defTabSz="1912938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–"/>
              <a:tabLst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62275" indent="-442913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̶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6013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197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381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565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Font typeface="Arial" panose="020B0604020202020204" pitchFamily="34" charset="0"/>
              <a:buNone/>
            </a:pPr>
            <a:endParaRPr lang="nl-BE" sz="2400" dirty="0"/>
          </a:p>
        </p:txBody>
      </p:sp>
      <p:sp>
        <p:nvSpPr>
          <p:cNvPr id="9" name="Tijdelijke aanduiding voor inhoud 2"/>
          <p:cNvSpPr txBox="1">
            <a:spLocks/>
          </p:cNvSpPr>
          <p:nvPr/>
        </p:nvSpPr>
        <p:spPr>
          <a:xfrm>
            <a:off x="8483998" y="4504414"/>
            <a:ext cx="7414267" cy="31589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36575" indent="-450850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̶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69988" indent="-450850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̶"/>
              <a:tabLst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55775" indent="-450000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28863" indent="-550863" algn="l" defTabSz="1912938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–"/>
              <a:tabLst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62275" indent="-442913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̶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6013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197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381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565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Font typeface="Arial" panose="020B0604020202020204" pitchFamily="34" charset="0"/>
              <a:buNone/>
            </a:pPr>
            <a:endParaRPr lang="nl-BE" sz="2400" dirty="0"/>
          </a:p>
        </p:txBody>
      </p:sp>
      <p:sp>
        <p:nvSpPr>
          <p:cNvPr id="18" name="Titel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Organisatiestructuur</a:t>
            </a:r>
            <a:endParaRPr lang="nl-BE" dirty="0"/>
          </a:p>
        </p:txBody>
      </p:sp>
      <p:sp>
        <p:nvSpPr>
          <p:cNvPr id="2" name="Tekstvak 1"/>
          <p:cNvSpPr txBox="1"/>
          <p:nvPr/>
        </p:nvSpPr>
        <p:spPr>
          <a:xfrm>
            <a:off x="3030882" y="7789333"/>
            <a:ext cx="8632366" cy="5411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NL" sz="2500" dirty="0" smtClean="0"/>
              <a:t>Optioneel: </a:t>
            </a:r>
            <a:r>
              <a:rPr lang="nl-NL" sz="2500" dirty="0" smtClean="0">
                <a:solidFill>
                  <a:srgbClr val="FFD200"/>
                </a:solidFill>
              </a:rPr>
              <a:t>Nederlands</a:t>
            </a:r>
            <a:r>
              <a:rPr lang="nl-NL" sz="2500" dirty="0" smtClean="0"/>
              <a:t> </a:t>
            </a:r>
            <a:r>
              <a:rPr lang="nl-NL" sz="2000" dirty="0" smtClean="0"/>
              <a:t>(&gt; onderwijzen in het </a:t>
            </a:r>
            <a:r>
              <a:rPr lang="nl-NL" sz="2000" dirty="0" err="1" smtClean="0"/>
              <a:t>franstalig</a:t>
            </a:r>
            <a:r>
              <a:rPr lang="nl-NL" sz="2000" dirty="0" smtClean="0"/>
              <a:t> landsgedeelte)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0139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Cursus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pPr/>
              <a:t>12</a:t>
            </a:fld>
            <a:endParaRPr lang="nl-BE" noProof="0" dirty="0"/>
          </a:p>
        </p:txBody>
      </p:sp>
      <p:sp>
        <p:nvSpPr>
          <p:cNvPr id="5" name="Rechthoek 4"/>
          <p:cNvSpPr/>
          <p:nvPr/>
        </p:nvSpPr>
        <p:spPr>
          <a:xfrm>
            <a:off x="930869" y="5928533"/>
            <a:ext cx="6886444" cy="55919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dirty="0" smtClean="0">
                <a:solidFill>
                  <a:schemeClr val="tx1"/>
                </a:solidFill>
              </a:rPr>
              <a:t>Vakgebieden </a:t>
            </a:r>
            <a:r>
              <a:rPr lang="nl-BE" b="1" dirty="0" smtClean="0">
                <a:solidFill>
                  <a:schemeClr val="tx1"/>
                </a:solidFill>
              </a:rPr>
              <a:t>per taal</a:t>
            </a:r>
            <a:endParaRPr lang="nl-BE" b="1" dirty="0">
              <a:solidFill>
                <a:schemeClr val="tx1"/>
              </a:solidFill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930869" y="6770461"/>
            <a:ext cx="6886443" cy="55919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dirty="0" smtClean="0">
                <a:solidFill>
                  <a:schemeClr val="tx1"/>
                </a:solidFill>
              </a:rPr>
              <a:t>Taalvaardigheid op C1-niveau</a:t>
            </a:r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930868" y="2657638"/>
            <a:ext cx="6886444" cy="55919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Rechthoek 7"/>
          <p:cNvSpPr/>
          <p:nvPr/>
        </p:nvSpPr>
        <p:spPr>
          <a:xfrm>
            <a:off x="930869" y="3499566"/>
            <a:ext cx="6886443" cy="55919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Rechthoek 8"/>
          <p:cNvSpPr/>
          <p:nvPr/>
        </p:nvSpPr>
        <p:spPr>
          <a:xfrm>
            <a:off x="905750" y="1381662"/>
            <a:ext cx="6911562" cy="914400"/>
          </a:xfrm>
          <a:prstGeom prst="rect">
            <a:avLst/>
          </a:prstGeom>
          <a:solidFill>
            <a:schemeClr val="tx2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Tijdelijke aanduiding voor inhoud 4"/>
          <p:cNvSpPr txBox="1">
            <a:spLocks/>
          </p:cNvSpPr>
          <p:nvPr/>
        </p:nvSpPr>
        <p:spPr>
          <a:xfrm>
            <a:off x="905749" y="1506035"/>
            <a:ext cx="8349031" cy="8163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36575" indent="-450850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̶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69988" indent="-450850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̶"/>
              <a:tabLst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55775" indent="-450000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28863" indent="-550863" algn="l" defTabSz="1912938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–"/>
              <a:tabLst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62275" indent="-442913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̶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6013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197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381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565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>
              <a:buFont typeface="Arial" panose="020B0604020202020204" pitchFamily="34" charset="0"/>
              <a:buNone/>
            </a:pPr>
            <a:r>
              <a:rPr lang="nl-BE" sz="3200" dirty="0" smtClean="0">
                <a:solidFill>
                  <a:schemeClr val="bg1"/>
                </a:solidFill>
              </a:rPr>
              <a:t>CLIL I (3 studiepunten – Semester I)</a:t>
            </a:r>
          </a:p>
          <a:p>
            <a:pPr marL="85725" indent="0">
              <a:buFont typeface="Arial" panose="020B0604020202020204" pitchFamily="34" charset="0"/>
              <a:buNone/>
            </a:pPr>
            <a:endParaRPr lang="nl-BE" sz="2300" dirty="0"/>
          </a:p>
        </p:txBody>
      </p:sp>
      <p:sp>
        <p:nvSpPr>
          <p:cNvPr id="11" name="Rechthoek 10"/>
          <p:cNvSpPr/>
          <p:nvPr/>
        </p:nvSpPr>
        <p:spPr>
          <a:xfrm>
            <a:off x="930868" y="4652556"/>
            <a:ext cx="6886444" cy="914400"/>
          </a:xfrm>
          <a:prstGeom prst="rect">
            <a:avLst/>
          </a:prstGeom>
          <a:solidFill>
            <a:schemeClr val="tx2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Tijdelijke aanduiding voor inhoud 4"/>
          <p:cNvSpPr txBox="1">
            <a:spLocks/>
          </p:cNvSpPr>
          <p:nvPr/>
        </p:nvSpPr>
        <p:spPr>
          <a:xfrm>
            <a:off x="930868" y="4761197"/>
            <a:ext cx="8349031" cy="8163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36575" indent="-450850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̶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69988" indent="-450850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̶"/>
              <a:tabLst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55775" indent="-450000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28863" indent="-550863" algn="l" defTabSz="1912938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–"/>
              <a:tabLst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62275" indent="-442913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̶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6013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197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381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565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>
              <a:buNone/>
            </a:pPr>
            <a:r>
              <a:rPr lang="nl-BE" sz="3200" dirty="0" smtClean="0">
                <a:solidFill>
                  <a:schemeClr val="bg1"/>
                </a:solidFill>
              </a:rPr>
              <a:t>CLIL II (3 studiepunten – Semester II)</a:t>
            </a:r>
            <a:endParaRPr lang="nl-BE" sz="3200" dirty="0">
              <a:solidFill>
                <a:schemeClr val="bg1"/>
              </a:solidFill>
            </a:endParaRPr>
          </a:p>
        </p:txBody>
      </p:sp>
      <p:sp>
        <p:nvSpPr>
          <p:cNvPr id="13" name="Tijdelijke aanduiding voor inhoud 4"/>
          <p:cNvSpPr txBox="1">
            <a:spLocks/>
          </p:cNvSpPr>
          <p:nvPr/>
        </p:nvSpPr>
        <p:spPr>
          <a:xfrm>
            <a:off x="1069525" y="2657639"/>
            <a:ext cx="6938855" cy="176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36575" indent="-450850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̶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69988" indent="-450850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̶"/>
              <a:tabLst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55775" indent="-450000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28863" indent="-550863" algn="l" defTabSz="1912938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–"/>
              <a:tabLst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62275" indent="-442913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̶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6013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197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381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565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>
              <a:buFont typeface="Arial" panose="020B0604020202020204" pitchFamily="34" charset="0"/>
              <a:buNone/>
            </a:pPr>
            <a:r>
              <a:rPr lang="nl-BE" sz="2400" dirty="0" smtClean="0"/>
              <a:t>Alle vakgebieden</a:t>
            </a:r>
            <a:endParaRPr lang="nl-BE" sz="2400" dirty="0"/>
          </a:p>
          <a:p>
            <a:pPr marL="85725" indent="0">
              <a:buFont typeface="Arial" panose="020B0604020202020204" pitchFamily="34" charset="0"/>
              <a:buNone/>
            </a:pPr>
            <a:endParaRPr lang="nl-BE" sz="2400" dirty="0"/>
          </a:p>
          <a:p>
            <a:pPr marL="85725" indent="0">
              <a:buFont typeface="Arial" panose="020B0604020202020204" pitchFamily="34" charset="0"/>
              <a:buNone/>
            </a:pPr>
            <a:r>
              <a:rPr lang="nl-BE" sz="2300" dirty="0" smtClean="0"/>
              <a:t>Theorie en praktijk</a:t>
            </a:r>
            <a:endParaRPr lang="nl-BE" sz="2300" dirty="0"/>
          </a:p>
        </p:txBody>
      </p:sp>
      <p:sp>
        <p:nvSpPr>
          <p:cNvPr id="14" name="Tijdelijke aanduiding voor inhoud 4"/>
          <p:cNvSpPr txBox="1">
            <a:spLocks/>
          </p:cNvSpPr>
          <p:nvPr/>
        </p:nvSpPr>
        <p:spPr>
          <a:xfrm>
            <a:off x="1121937" y="5928533"/>
            <a:ext cx="6944751" cy="1996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36575" indent="-450850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̶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69988" indent="-450850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̶"/>
              <a:tabLst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55775" indent="-450000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28863" indent="-550863" algn="l" defTabSz="1912938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–"/>
              <a:tabLst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62275" indent="-442913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̶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6013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197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381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565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>
              <a:buFont typeface="Arial" panose="020B0604020202020204" pitchFamily="34" charset="0"/>
              <a:buNone/>
            </a:pPr>
            <a:r>
              <a:rPr lang="nl-BE" sz="2400" dirty="0"/>
              <a:t>	</a:t>
            </a:r>
          </a:p>
          <a:p>
            <a:pPr marL="85725" indent="0">
              <a:buFont typeface="Arial" panose="020B0604020202020204" pitchFamily="34" charset="0"/>
              <a:buNone/>
            </a:pPr>
            <a:endParaRPr lang="nl-BE" sz="24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8682759" y="-45903"/>
            <a:ext cx="12667253" cy="8444835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8263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hthoek 43"/>
          <p:cNvSpPr/>
          <p:nvPr/>
        </p:nvSpPr>
        <p:spPr>
          <a:xfrm>
            <a:off x="8215442" y="5059402"/>
            <a:ext cx="7763621" cy="675585"/>
          </a:xfrm>
          <a:prstGeom prst="rect">
            <a:avLst/>
          </a:prstGeom>
          <a:solidFill>
            <a:schemeClr val="bg2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1" name="Rechthoek 40"/>
          <p:cNvSpPr/>
          <p:nvPr/>
        </p:nvSpPr>
        <p:spPr>
          <a:xfrm>
            <a:off x="8215442" y="3110670"/>
            <a:ext cx="7763621" cy="675585"/>
          </a:xfrm>
          <a:prstGeom prst="rect">
            <a:avLst/>
          </a:prstGeom>
          <a:solidFill>
            <a:schemeClr val="bg2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2" name="Rechthoek 41"/>
          <p:cNvSpPr/>
          <p:nvPr/>
        </p:nvSpPr>
        <p:spPr>
          <a:xfrm>
            <a:off x="8215442" y="3771957"/>
            <a:ext cx="7763621" cy="645225"/>
          </a:xfrm>
          <a:prstGeom prst="rect">
            <a:avLst/>
          </a:prstGeom>
          <a:solidFill>
            <a:schemeClr val="bg2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3" name="Rechthoek 42"/>
          <p:cNvSpPr/>
          <p:nvPr/>
        </p:nvSpPr>
        <p:spPr>
          <a:xfrm>
            <a:off x="8215442" y="4409959"/>
            <a:ext cx="7763621" cy="645225"/>
          </a:xfrm>
          <a:prstGeom prst="rect">
            <a:avLst/>
          </a:prstGeom>
          <a:solidFill>
            <a:schemeClr val="bg2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5" name="Rechthoek 44"/>
          <p:cNvSpPr/>
          <p:nvPr/>
        </p:nvSpPr>
        <p:spPr>
          <a:xfrm>
            <a:off x="8215442" y="5724770"/>
            <a:ext cx="7763621" cy="675585"/>
          </a:xfrm>
          <a:prstGeom prst="rect">
            <a:avLst/>
          </a:prstGeom>
          <a:solidFill>
            <a:schemeClr val="bg2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6" name="Rechthoek 45"/>
          <p:cNvSpPr/>
          <p:nvPr/>
        </p:nvSpPr>
        <p:spPr>
          <a:xfrm>
            <a:off x="8215442" y="2451977"/>
            <a:ext cx="7763621" cy="675585"/>
          </a:xfrm>
          <a:prstGeom prst="rect">
            <a:avLst/>
          </a:prstGeom>
          <a:solidFill>
            <a:schemeClr val="bg2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6" name="Rechthoek 35"/>
          <p:cNvSpPr/>
          <p:nvPr/>
        </p:nvSpPr>
        <p:spPr>
          <a:xfrm>
            <a:off x="916169" y="3110670"/>
            <a:ext cx="7818134" cy="675585"/>
          </a:xfrm>
          <a:prstGeom prst="rect">
            <a:avLst/>
          </a:prstGeom>
          <a:solidFill>
            <a:schemeClr val="bg2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7" name="Rechthoek 36"/>
          <p:cNvSpPr/>
          <p:nvPr/>
        </p:nvSpPr>
        <p:spPr>
          <a:xfrm>
            <a:off x="916169" y="3771957"/>
            <a:ext cx="7818134" cy="675585"/>
          </a:xfrm>
          <a:prstGeom prst="rect">
            <a:avLst/>
          </a:prstGeom>
          <a:solidFill>
            <a:schemeClr val="bg2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8" name="Rechthoek 37"/>
          <p:cNvSpPr/>
          <p:nvPr/>
        </p:nvSpPr>
        <p:spPr>
          <a:xfrm>
            <a:off x="916169" y="4409959"/>
            <a:ext cx="7818134" cy="675585"/>
          </a:xfrm>
          <a:prstGeom prst="rect">
            <a:avLst/>
          </a:prstGeom>
          <a:solidFill>
            <a:schemeClr val="bg2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9" name="Rechthoek 38"/>
          <p:cNvSpPr/>
          <p:nvPr/>
        </p:nvSpPr>
        <p:spPr>
          <a:xfrm>
            <a:off x="916169" y="5059402"/>
            <a:ext cx="7818134" cy="675585"/>
          </a:xfrm>
          <a:prstGeom prst="rect">
            <a:avLst/>
          </a:prstGeom>
          <a:solidFill>
            <a:schemeClr val="bg2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0" name="Rechthoek 39"/>
          <p:cNvSpPr/>
          <p:nvPr/>
        </p:nvSpPr>
        <p:spPr>
          <a:xfrm>
            <a:off x="916169" y="5724770"/>
            <a:ext cx="7818134" cy="675585"/>
          </a:xfrm>
          <a:prstGeom prst="rect">
            <a:avLst/>
          </a:prstGeom>
          <a:solidFill>
            <a:schemeClr val="bg2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STUDENTENAANTALLEN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pPr/>
              <a:t>13</a:t>
            </a:fld>
            <a:endParaRPr lang="nl-BE" noProof="0" dirty="0"/>
          </a:p>
        </p:txBody>
      </p:sp>
      <p:sp>
        <p:nvSpPr>
          <p:cNvPr id="13" name="Rechthoek 12"/>
          <p:cNvSpPr/>
          <p:nvPr/>
        </p:nvSpPr>
        <p:spPr>
          <a:xfrm>
            <a:off x="916169" y="2451977"/>
            <a:ext cx="7818134" cy="675585"/>
          </a:xfrm>
          <a:prstGeom prst="rect">
            <a:avLst/>
          </a:prstGeom>
          <a:solidFill>
            <a:schemeClr val="bg2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Tijdelijke aanduiding voor inhoud 4"/>
          <p:cNvSpPr>
            <a:spLocks noGrp="1"/>
          </p:cNvSpPr>
          <p:nvPr>
            <p:ph idx="1"/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25842701"/>
              </p:ext>
            </p:extLst>
          </p:nvPr>
        </p:nvSpPr>
        <p:spPr>
          <a:xfrm>
            <a:off x="8335407" y="2489555"/>
            <a:ext cx="8203308" cy="497155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85725" indent="0">
              <a:buNone/>
            </a:pPr>
            <a:endParaRPr lang="nl-BE" sz="1800" dirty="0" smtClean="0"/>
          </a:p>
          <a:p>
            <a:pPr marL="85725" indent="0">
              <a:buNone/>
            </a:pPr>
            <a:r>
              <a:rPr lang="nl-BE" sz="1800" dirty="0" smtClean="0"/>
              <a:t>Wetenschappen</a:t>
            </a:r>
            <a:r>
              <a:rPr lang="nl-BE" sz="1800" dirty="0"/>
              <a:t>									</a:t>
            </a:r>
            <a:r>
              <a:rPr lang="nl-BE" sz="1800" dirty="0" smtClean="0">
                <a:cs typeface="Arial"/>
              </a:rPr>
              <a:t>1</a:t>
            </a:r>
            <a:endParaRPr lang="nl-BE" sz="1800" dirty="0"/>
          </a:p>
          <a:p>
            <a:pPr marL="85725" indent="0">
              <a:buNone/>
            </a:pPr>
            <a:endParaRPr lang="nl-BE" sz="1800" dirty="0"/>
          </a:p>
          <a:p>
            <a:pPr marL="85725" indent="0">
              <a:buNone/>
            </a:pPr>
            <a:r>
              <a:rPr lang="nl-BE" sz="1800" dirty="0" smtClean="0"/>
              <a:t>Gezondheidswetenschappen</a:t>
            </a:r>
            <a:r>
              <a:rPr lang="nl-BE" sz="1800" dirty="0"/>
              <a:t>						1</a:t>
            </a:r>
            <a:endParaRPr lang="nl-BE" sz="1800" dirty="0">
              <a:cs typeface="Arial"/>
            </a:endParaRPr>
          </a:p>
          <a:p>
            <a:pPr marL="85725" indent="0">
              <a:buNone/>
            </a:pPr>
            <a:endParaRPr lang="nl-BE" sz="1800" dirty="0"/>
          </a:p>
          <a:p>
            <a:pPr marL="85725" indent="0">
              <a:buNone/>
            </a:pPr>
            <a:r>
              <a:rPr lang="nl-BE" sz="1800" dirty="0" smtClean="0"/>
              <a:t>Wiskunde</a:t>
            </a:r>
            <a:r>
              <a:rPr lang="nl-BE" sz="1800" dirty="0"/>
              <a:t>							</a:t>
            </a:r>
            <a:r>
              <a:rPr lang="nl-BE" sz="1800" dirty="0" smtClean="0"/>
              <a:t>		</a:t>
            </a:r>
            <a:r>
              <a:rPr lang="nl-BE" sz="1800" dirty="0"/>
              <a:t>	1</a:t>
            </a:r>
            <a:endParaRPr lang="nl-BE" sz="1800" dirty="0">
              <a:cs typeface="Arial"/>
            </a:endParaRPr>
          </a:p>
          <a:p>
            <a:pPr marL="85725" indent="0">
              <a:buNone/>
            </a:pPr>
            <a:endParaRPr lang="nl-BE" sz="1800" dirty="0"/>
          </a:p>
          <a:p>
            <a:pPr marL="85725" indent="0">
              <a:buNone/>
            </a:pPr>
            <a:r>
              <a:rPr lang="nl-BE" sz="1800" dirty="0" smtClean="0">
                <a:solidFill>
                  <a:srgbClr val="000000"/>
                </a:solidFill>
              </a:rPr>
              <a:t>Rechten										1</a:t>
            </a:r>
            <a:r>
              <a:rPr lang="nl-BE" sz="1800" dirty="0">
                <a:solidFill>
                  <a:srgbClr val="000000"/>
                </a:solidFill>
              </a:rPr>
              <a:t>				</a:t>
            </a:r>
            <a:endParaRPr lang="nl-BE" sz="1800" dirty="0">
              <a:solidFill>
                <a:srgbClr val="000000"/>
              </a:solidFill>
              <a:cs typeface="Arial"/>
            </a:endParaRPr>
          </a:p>
          <a:p>
            <a:pPr marL="85725" indent="0">
              <a:buNone/>
            </a:pPr>
            <a:endParaRPr lang="nl-BE" sz="1800" dirty="0">
              <a:solidFill>
                <a:srgbClr val="000000"/>
              </a:solidFill>
              <a:cs typeface="Arial"/>
            </a:endParaRPr>
          </a:p>
          <a:p>
            <a:pPr marL="85725" indent="0">
              <a:buNone/>
            </a:pPr>
            <a:r>
              <a:rPr lang="nl-BE" sz="1800" dirty="0">
                <a:solidFill>
                  <a:srgbClr val="000000"/>
                </a:solidFill>
              </a:rPr>
              <a:t>					</a:t>
            </a:r>
            <a:endParaRPr lang="nl-BE" sz="18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32" name="Tijdelijke aanduiding voor inhoud 4"/>
          <p:cNvSpPr txBox="1">
            <a:spLocks/>
          </p:cNvSp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95268864"/>
              </p:ext>
            </p:extLst>
          </p:nvPr>
        </p:nvSpPr>
        <p:spPr>
          <a:xfrm>
            <a:off x="1187428" y="2527219"/>
            <a:ext cx="8203308" cy="49715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536575" indent="-450850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̶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69988" indent="-450850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̶"/>
              <a:tabLst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55775" indent="-450000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28863" indent="-550863" algn="l" defTabSz="1912938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–"/>
              <a:tabLst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62275" indent="-442913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̶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6013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197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381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565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>
              <a:buFont typeface="Arial" panose="020B0604020202020204" pitchFamily="34" charset="0"/>
              <a:buNone/>
            </a:pPr>
            <a:endParaRPr lang="nl-BE" sz="1800" dirty="0" smtClean="0"/>
          </a:p>
          <a:p>
            <a:pPr marL="85725" indent="0">
              <a:buFont typeface="Arial" panose="020B0604020202020204" pitchFamily="34" charset="0"/>
              <a:buNone/>
            </a:pPr>
            <a:r>
              <a:rPr lang="nl-BE" sz="1800" dirty="0" smtClean="0"/>
              <a:t>Geschiedenis</a:t>
            </a:r>
            <a:r>
              <a:rPr lang="nl-BE" sz="1800" dirty="0"/>
              <a:t>		</a:t>
            </a:r>
            <a:r>
              <a:rPr lang="nl-BE" sz="1800" dirty="0" smtClean="0"/>
              <a:t>							5</a:t>
            </a:r>
            <a:endParaRPr lang="nl-BE" sz="1800" dirty="0"/>
          </a:p>
          <a:p>
            <a:pPr marL="85725" indent="0">
              <a:buFont typeface="Arial" panose="020B0604020202020204" pitchFamily="34" charset="0"/>
              <a:buNone/>
            </a:pPr>
            <a:endParaRPr lang="nl-BE" sz="1800" dirty="0"/>
          </a:p>
          <a:p>
            <a:pPr marL="85725" indent="0">
              <a:buNone/>
            </a:pPr>
            <a:r>
              <a:rPr lang="nl-BE" sz="1800" dirty="0" smtClean="0"/>
              <a:t>Ingenieurswetenschappen</a:t>
            </a:r>
            <a:r>
              <a:rPr lang="nl-BE" sz="1800" dirty="0"/>
              <a:t>						</a:t>
            </a:r>
            <a:r>
              <a:rPr lang="nl-BE" sz="1800" dirty="0" smtClean="0"/>
              <a:t>3</a:t>
            </a:r>
            <a:endParaRPr lang="nl-BE" sz="1800" dirty="0">
              <a:cs typeface="Arial"/>
            </a:endParaRPr>
          </a:p>
          <a:p>
            <a:pPr marL="85725" indent="0">
              <a:buFont typeface="Arial" panose="020B0604020202020204" pitchFamily="34" charset="0"/>
              <a:buNone/>
            </a:pPr>
            <a:endParaRPr lang="nl-BE" sz="1800" dirty="0"/>
          </a:p>
          <a:p>
            <a:pPr marL="85725" indent="0">
              <a:buNone/>
            </a:pPr>
            <a:r>
              <a:rPr lang="nl-BE" sz="1800" dirty="0" smtClean="0"/>
              <a:t>Economie </a:t>
            </a:r>
            <a:r>
              <a:rPr lang="nl-BE" sz="1800" dirty="0"/>
              <a:t>en Bedrijfskunde		</a:t>
            </a:r>
            <a:r>
              <a:rPr lang="nl-BE" sz="1800" dirty="0" smtClean="0"/>
              <a:t>			</a:t>
            </a:r>
            <a:r>
              <a:rPr lang="nl-BE" sz="1800" dirty="0"/>
              <a:t>	</a:t>
            </a:r>
            <a:r>
              <a:rPr lang="nl-BE" sz="1800" dirty="0" smtClean="0"/>
              <a:t>2</a:t>
            </a:r>
            <a:endParaRPr lang="nl-BE" sz="1800" dirty="0">
              <a:cs typeface="Arial"/>
            </a:endParaRPr>
          </a:p>
          <a:p>
            <a:pPr marL="85725" indent="0">
              <a:buFont typeface="Arial" panose="020B0604020202020204" pitchFamily="34" charset="0"/>
              <a:buNone/>
            </a:pPr>
            <a:endParaRPr lang="nl-BE" sz="1800" dirty="0"/>
          </a:p>
          <a:p>
            <a:pPr marL="85725" indent="0">
              <a:buNone/>
            </a:pPr>
            <a:r>
              <a:rPr lang="nl-BE" sz="1800" dirty="0" smtClean="0"/>
              <a:t>Letteren</a:t>
            </a:r>
            <a:r>
              <a:rPr lang="nl-BE" sz="1800" dirty="0"/>
              <a:t>					</a:t>
            </a:r>
            <a:r>
              <a:rPr lang="nl-BE" sz="1800" dirty="0" smtClean="0"/>
              <a:t>			</a:t>
            </a:r>
            <a:r>
              <a:rPr lang="nl-BE" sz="1800" dirty="0"/>
              <a:t>		</a:t>
            </a:r>
            <a:r>
              <a:rPr lang="nl-BE" sz="1800" dirty="0" smtClean="0"/>
              <a:t>2</a:t>
            </a:r>
            <a:endParaRPr lang="nl-BE" sz="1800" dirty="0">
              <a:cs typeface="Arial"/>
            </a:endParaRPr>
          </a:p>
          <a:p>
            <a:pPr marL="85725" indent="0">
              <a:buFont typeface="Arial" panose="020B0604020202020204" pitchFamily="34" charset="0"/>
              <a:buNone/>
            </a:pPr>
            <a:endParaRPr lang="nl-BE" sz="1800" dirty="0"/>
          </a:p>
        </p:txBody>
      </p:sp>
      <p:sp>
        <p:nvSpPr>
          <p:cNvPr id="33" name="Rechthoek 32"/>
          <p:cNvSpPr/>
          <p:nvPr/>
        </p:nvSpPr>
        <p:spPr>
          <a:xfrm>
            <a:off x="916169" y="1277655"/>
            <a:ext cx="15062894" cy="1067315"/>
          </a:xfrm>
          <a:prstGeom prst="rect">
            <a:avLst/>
          </a:prstGeom>
          <a:solidFill>
            <a:schemeClr val="tx2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Rechthoek 4"/>
          <p:cNvSpPr/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56145694"/>
              </p:ext>
            </p:extLst>
          </p:nvPr>
        </p:nvSpPr>
        <p:spPr>
          <a:xfrm>
            <a:off x="916169" y="6549901"/>
            <a:ext cx="10165328" cy="27699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spcBef>
                <a:spcPct val="0"/>
              </a:spcBef>
            </a:pPr>
            <a:r>
              <a:rPr lang="nl-BE" altLang="nl-BE" sz="1200" b="1" cap="all" dirty="0"/>
              <a:t>(Cijfers: oktober 2019</a:t>
            </a:r>
            <a:r>
              <a:rPr lang="nl-BE" altLang="nl-BE" sz="1200" b="1" cap="all" dirty="0" smtClean="0"/>
              <a:t>)</a:t>
            </a:r>
            <a:endParaRPr lang="nl-NL" sz="2550" dirty="0">
              <a:cs typeface="Arial"/>
            </a:endParaRPr>
          </a:p>
        </p:txBody>
      </p:sp>
      <p:sp>
        <p:nvSpPr>
          <p:cNvPr id="35" name="Tijdelijke aanduiding voor inhoud 4"/>
          <p:cNvSpPr txBox="1">
            <a:spLocks/>
          </p:cNvSp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65248827"/>
              </p:ext>
            </p:extLst>
          </p:nvPr>
        </p:nvSpPr>
        <p:spPr>
          <a:xfrm>
            <a:off x="1116584" y="1375690"/>
            <a:ext cx="16722173" cy="8658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536575" indent="-450850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̶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69988" indent="-450850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̶"/>
              <a:tabLst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55775" indent="-450000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28863" indent="-550863" algn="l" defTabSz="1912938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–"/>
              <a:tabLst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62275" indent="-442913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̶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6013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197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381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565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>
              <a:buNone/>
            </a:pPr>
            <a:r>
              <a:rPr lang="nl-BE" sz="3600" dirty="0">
                <a:solidFill>
                  <a:schemeClr val="bg1"/>
                </a:solidFill>
              </a:rPr>
              <a:t>Totaal</a:t>
            </a:r>
            <a:r>
              <a:rPr lang="nl-BE" sz="3600" dirty="0"/>
              <a:t>	 </a:t>
            </a:r>
            <a:r>
              <a:rPr lang="nl-BE" sz="3600" dirty="0">
                <a:solidFill>
                  <a:schemeClr val="bg1"/>
                </a:solidFill>
              </a:rPr>
              <a:t>aantal </a:t>
            </a:r>
            <a:r>
              <a:rPr lang="nl-BE" sz="3600" dirty="0" smtClean="0">
                <a:solidFill>
                  <a:schemeClr val="bg1"/>
                </a:solidFill>
              </a:rPr>
              <a:t>studenten</a:t>
            </a:r>
            <a:r>
              <a:rPr lang="nl-BE" sz="3600" dirty="0"/>
              <a:t>	 												</a:t>
            </a:r>
            <a:r>
              <a:rPr lang="nl-BE" sz="3600" dirty="0">
                <a:solidFill>
                  <a:schemeClr val="bg1"/>
                </a:solidFill>
              </a:rPr>
              <a:t> </a:t>
            </a:r>
            <a:r>
              <a:rPr lang="nl-BE" sz="3600" dirty="0" smtClean="0">
                <a:solidFill>
                  <a:schemeClr val="bg1"/>
                </a:solidFill>
              </a:rPr>
              <a:t>					16</a:t>
            </a:r>
            <a:endParaRPr lang="nl-BE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8233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Theorie en praktijk van CLIL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pPr/>
              <a:t>14</a:t>
            </a:fld>
            <a:endParaRPr lang="nl-BE" noProof="0" dirty="0"/>
          </a:p>
        </p:txBody>
      </p:sp>
      <p:sp>
        <p:nvSpPr>
          <p:cNvPr id="6" name="Rechthoek 5"/>
          <p:cNvSpPr/>
          <p:nvPr/>
        </p:nvSpPr>
        <p:spPr>
          <a:xfrm>
            <a:off x="940868" y="4833317"/>
            <a:ext cx="7839760" cy="85120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Rechthoek 6"/>
          <p:cNvSpPr/>
          <p:nvPr/>
        </p:nvSpPr>
        <p:spPr>
          <a:xfrm>
            <a:off x="890071" y="3814995"/>
            <a:ext cx="7839760" cy="85120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Rechthoek 7"/>
          <p:cNvSpPr/>
          <p:nvPr/>
        </p:nvSpPr>
        <p:spPr>
          <a:xfrm>
            <a:off x="940868" y="5984889"/>
            <a:ext cx="7839760" cy="85120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Tijdelijke aanduiding voor inhoud 4"/>
          <p:cNvSpPr txBox="1">
            <a:spLocks/>
          </p:cNvSp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28010986"/>
              </p:ext>
            </p:extLst>
          </p:nvPr>
        </p:nvSpPr>
        <p:spPr>
          <a:xfrm>
            <a:off x="897095" y="3901411"/>
            <a:ext cx="9328769" cy="53225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536575" indent="-450850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̶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69988" indent="-450850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̶"/>
              <a:tabLst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55775" indent="-450000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28863" indent="-550863" algn="l" defTabSz="1912938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–"/>
              <a:tabLst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62275" indent="-442913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̶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6013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197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381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565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>
              <a:buNone/>
            </a:pPr>
            <a:r>
              <a:rPr lang="nl-BE" sz="2800" dirty="0" smtClean="0"/>
              <a:t>Taal (soorten) en TOL</a:t>
            </a:r>
            <a:endParaRPr lang="nl-BE" sz="2800" dirty="0"/>
          </a:p>
          <a:p>
            <a:pPr marL="85725" indent="0">
              <a:buNone/>
            </a:pPr>
            <a:endParaRPr lang="nl-BE" sz="2800" dirty="0"/>
          </a:p>
          <a:p>
            <a:pPr marL="85725" indent="0">
              <a:buFont typeface="Arial" panose="020B0604020202020204" pitchFamily="34" charset="0"/>
              <a:buNone/>
            </a:pPr>
            <a:r>
              <a:rPr lang="nl-BE" sz="2800" dirty="0" smtClean="0"/>
              <a:t>Authentiek materiaal, rijke input, scaffolding</a:t>
            </a:r>
          </a:p>
          <a:p>
            <a:pPr marL="85725" indent="0">
              <a:buFont typeface="Arial" panose="020B0604020202020204" pitchFamily="34" charset="0"/>
              <a:buNone/>
            </a:pPr>
            <a:endParaRPr lang="nl-BE" sz="2800" dirty="0"/>
          </a:p>
          <a:p>
            <a:pPr marL="85725" indent="0">
              <a:buFont typeface="Arial" panose="020B0604020202020204" pitchFamily="34" charset="0"/>
              <a:buNone/>
            </a:pPr>
            <a:r>
              <a:rPr lang="nl-BE" sz="2800" dirty="0" smtClean="0"/>
              <a:t>Activerend les geven, HOT’s</a:t>
            </a:r>
          </a:p>
        </p:txBody>
      </p:sp>
      <p:sp>
        <p:nvSpPr>
          <p:cNvPr id="11" name="Rechthoek 10"/>
          <p:cNvSpPr/>
          <p:nvPr/>
        </p:nvSpPr>
        <p:spPr>
          <a:xfrm>
            <a:off x="940868" y="1837464"/>
            <a:ext cx="7863506" cy="1424602"/>
          </a:xfrm>
          <a:prstGeom prst="rect">
            <a:avLst/>
          </a:prstGeom>
          <a:solidFill>
            <a:schemeClr val="tx2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Tijdelijke aanduiding voor inhoud 4"/>
          <p:cNvSpPr txBox="1">
            <a:spLocks/>
          </p:cNvSpPr>
          <p:nvPr/>
        </p:nvSpPr>
        <p:spPr>
          <a:xfrm>
            <a:off x="940868" y="2044682"/>
            <a:ext cx="7489222" cy="1217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36575" indent="-450850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̶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69988" indent="-450850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̶"/>
              <a:tabLst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55775" indent="-450000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28863" indent="-550863" algn="l" defTabSz="1912938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–"/>
              <a:tabLst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62275" indent="-442913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̶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6013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197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381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565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>
              <a:buFont typeface="Arial" panose="020B0604020202020204" pitchFamily="34" charset="0"/>
              <a:buNone/>
            </a:pPr>
            <a:r>
              <a:rPr lang="nl-BE" sz="3600" dirty="0">
                <a:solidFill>
                  <a:schemeClr val="bg1"/>
                </a:solidFill>
              </a:rPr>
              <a:t>Pijlers van de </a:t>
            </a:r>
            <a:r>
              <a:rPr lang="nl-BE" sz="3600" dirty="0" smtClean="0">
                <a:solidFill>
                  <a:schemeClr val="bg1"/>
                </a:solidFill>
              </a:rPr>
              <a:t>cursus</a:t>
            </a:r>
            <a:r>
              <a:rPr lang="nl-BE" sz="3600" dirty="0"/>
              <a:t>			</a:t>
            </a:r>
            <a:endParaRPr lang="nl-BE" sz="3600" dirty="0">
              <a:solidFill>
                <a:schemeClr val="bg1"/>
              </a:solidFill>
            </a:endParaRPr>
          </a:p>
          <a:p>
            <a:pPr marL="85725" indent="0">
              <a:buFont typeface="Arial" panose="020B0604020202020204" pitchFamily="34" charset="0"/>
              <a:buNone/>
            </a:pPr>
            <a:endParaRPr lang="nl-BE" sz="2300" dirty="0"/>
          </a:p>
        </p:txBody>
      </p:sp>
      <p:sp>
        <p:nvSpPr>
          <p:cNvPr id="14" name="Stroomdiagram: Beslissing 13"/>
          <p:cNvSpPr/>
          <p:nvPr/>
        </p:nvSpPr>
        <p:spPr>
          <a:xfrm>
            <a:off x="9830634" y="1343312"/>
            <a:ext cx="6374566" cy="3536600"/>
          </a:xfrm>
          <a:prstGeom prst="flowChartDecision">
            <a:avLst/>
          </a:prstGeom>
          <a:solidFill>
            <a:schemeClr val="tx2">
              <a:lumMod val="20000"/>
              <a:lumOff val="80000"/>
            </a:scheme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6" name="Rechthoek 15"/>
          <p:cNvSpPr/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70355355"/>
              </p:ext>
            </p:extLst>
          </p:nvPr>
        </p:nvSpPr>
        <p:spPr>
          <a:xfrm>
            <a:off x="10269637" y="2085529"/>
            <a:ext cx="5441968" cy="138499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85725" indent="0" algn="ctr">
              <a:buFont typeface="Arial" panose="020B0604020202020204" pitchFamily="34" charset="0"/>
              <a:buNone/>
            </a:pPr>
            <a:r>
              <a:rPr lang="nl-BE" sz="2800" b="1" cap="all" dirty="0" smtClean="0">
                <a:cs typeface="Arial"/>
              </a:rPr>
              <a:t>Examen</a:t>
            </a:r>
          </a:p>
          <a:p>
            <a:pPr marL="85725" indent="0" algn="ctr">
              <a:buFont typeface="Arial" panose="020B0604020202020204" pitchFamily="34" charset="0"/>
              <a:buNone/>
            </a:pPr>
            <a:endParaRPr lang="nl-BE" sz="2800" b="1" cap="all" dirty="0">
              <a:cs typeface="Arial"/>
            </a:endParaRPr>
          </a:p>
          <a:p>
            <a:pPr marL="85725" indent="0" algn="ctr">
              <a:buFont typeface="Arial" panose="020B0604020202020204" pitchFamily="34" charset="0"/>
              <a:buNone/>
            </a:pPr>
            <a:r>
              <a:rPr lang="nl-BE" sz="2800" b="1" cap="all" dirty="0" smtClean="0">
                <a:cs typeface="Arial"/>
              </a:rPr>
              <a:t>70%</a:t>
            </a:r>
            <a:endParaRPr lang="nl-BE" sz="2800" b="1" cap="all" dirty="0">
              <a:cs typeface="Arial"/>
            </a:endParaRPr>
          </a:p>
        </p:txBody>
      </p:sp>
      <p:sp>
        <p:nvSpPr>
          <p:cNvPr id="17" name="Stroomdiagram: Beslissing 16"/>
          <p:cNvSpPr/>
          <p:nvPr/>
        </p:nvSpPr>
        <p:spPr>
          <a:xfrm>
            <a:off x="9830633" y="4307031"/>
            <a:ext cx="6461431" cy="3531376"/>
          </a:xfrm>
          <a:prstGeom prst="flowChartDecision">
            <a:avLst/>
          </a:prstGeom>
          <a:solidFill>
            <a:schemeClr val="bg2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8" name="Rechthoek 17"/>
          <p:cNvSpPr/>
          <p:nvPr/>
        </p:nvSpPr>
        <p:spPr>
          <a:xfrm>
            <a:off x="10269637" y="5055442"/>
            <a:ext cx="54419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0" algn="ctr">
              <a:buFont typeface="Arial" panose="020B0604020202020204" pitchFamily="34" charset="0"/>
              <a:buNone/>
            </a:pPr>
            <a:r>
              <a:rPr lang="nl-BE" sz="2800" b="1" cap="all" dirty="0" smtClean="0"/>
              <a:t>Materialen-</a:t>
            </a:r>
          </a:p>
          <a:p>
            <a:pPr marL="85725" indent="0" algn="ctr">
              <a:buFont typeface="Arial" panose="020B0604020202020204" pitchFamily="34" charset="0"/>
              <a:buNone/>
            </a:pPr>
            <a:r>
              <a:rPr lang="nl-BE" sz="2800" b="1" cap="all" dirty="0" smtClean="0">
                <a:cs typeface="Arial"/>
              </a:rPr>
              <a:t>Portfolio</a:t>
            </a:r>
          </a:p>
          <a:p>
            <a:pPr marL="85725" indent="0" algn="ctr">
              <a:buFont typeface="Arial" panose="020B0604020202020204" pitchFamily="34" charset="0"/>
              <a:buNone/>
            </a:pPr>
            <a:endParaRPr lang="nl-BE" sz="2800" b="1" cap="all" dirty="0">
              <a:cs typeface="Arial"/>
            </a:endParaRPr>
          </a:p>
          <a:p>
            <a:pPr marL="85725" indent="0" algn="ctr">
              <a:buFont typeface="Arial" panose="020B0604020202020204" pitchFamily="34" charset="0"/>
              <a:buNone/>
            </a:pPr>
            <a:r>
              <a:rPr lang="nl-BE" sz="2800" b="1" cap="all" dirty="0" smtClean="0">
                <a:cs typeface="Arial"/>
              </a:rPr>
              <a:t>30 %</a:t>
            </a:r>
            <a:endParaRPr lang="nl-BE" sz="2800" b="1" cap="all" dirty="0">
              <a:cs typeface="Arial"/>
            </a:endParaRPr>
          </a:p>
        </p:txBody>
      </p:sp>
      <p:sp>
        <p:nvSpPr>
          <p:cNvPr id="15" name="Rechthoek 14"/>
          <p:cNvSpPr/>
          <p:nvPr/>
        </p:nvSpPr>
        <p:spPr>
          <a:xfrm>
            <a:off x="10458362" y="7813029"/>
            <a:ext cx="5918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</a:pPr>
            <a:r>
              <a:rPr lang="nl-BE" altLang="nl-BE" sz="1200" b="1" cap="all" dirty="0"/>
              <a:t>(Cijfers: OKT. 2019)</a:t>
            </a:r>
            <a:br>
              <a:rPr lang="nl-BE" altLang="nl-BE" sz="1200" b="1" cap="all" dirty="0"/>
            </a:br>
            <a:endParaRPr lang="nl-BE" altLang="nl-BE" sz="1200" b="1" cap="all" dirty="0"/>
          </a:p>
        </p:txBody>
      </p:sp>
      <p:sp>
        <p:nvSpPr>
          <p:cNvPr id="19" name="Rechthoek 18"/>
          <p:cNvSpPr/>
          <p:nvPr/>
        </p:nvSpPr>
        <p:spPr>
          <a:xfrm>
            <a:off x="897412" y="7112000"/>
            <a:ext cx="8035616" cy="863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dirty="0" smtClean="0">
                <a:solidFill>
                  <a:schemeClr val="tx1"/>
                </a:solidFill>
              </a:rPr>
              <a:t>CLIL-onderzoek</a:t>
            </a:r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11141453" y="4064000"/>
            <a:ext cx="3890201" cy="5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NL" sz="2500" dirty="0" smtClean="0">
                <a:solidFill>
                  <a:srgbClr val="FF0000"/>
                </a:solidFill>
              </a:rPr>
              <a:t>TOEPASSINGSGERICHT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2732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955926" y="1528175"/>
            <a:ext cx="5883832" cy="12150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Rechthoek 7"/>
          <p:cNvSpPr/>
          <p:nvPr/>
        </p:nvSpPr>
        <p:spPr>
          <a:xfrm>
            <a:off x="7028745" y="1517736"/>
            <a:ext cx="1364241" cy="1215025"/>
          </a:xfrm>
          <a:prstGeom prst="rect">
            <a:avLst/>
          </a:prstGeom>
          <a:solidFill>
            <a:schemeClr val="tx2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9" name="Rechthoek 8"/>
          <p:cNvSpPr/>
          <p:nvPr/>
        </p:nvSpPr>
        <p:spPr>
          <a:xfrm>
            <a:off x="7028745" y="2935265"/>
            <a:ext cx="1364241" cy="1215025"/>
          </a:xfrm>
          <a:prstGeom prst="rect">
            <a:avLst/>
          </a:prstGeom>
          <a:solidFill>
            <a:schemeClr val="tx2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0" name="Rechthoek 9"/>
          <p:cNvSpPr/>
          <p:nvPr/>
        </p:nvSpPr>
        <p:spPr>
          <a:xfrm>
            <a:off x="7028745" y="4391750"/>
            <a:ext cx="1364241" cy="1215025"/>
          </a:xfrm>
          <a:prstGeom prst="rect">
            <a:avLst/>
          </a:prstGeom>
          <a:solidFill>
            <a:schemeClr val="tx2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1" name="Rechthoek 10"/>
          <p:cNvSpPr/>
          <p:nvPr/>
        </p:nvSpPr>
        <p:spPr>
          <a:xfrm>
            <a:off x="7028744" y="5860761"/>
            <a:ext cx="1364241" cy="1215025"/>
          </a:xfrm>
          <a:prstGeom prst="rect">
            <a:avLst/>
          </a:prstGeom>
          <a:solidFill>
            <a:schemeClr val="tx2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2" name="Rechthoek 11"/>
          <p:cNvSpPr/>
          <p:nvPr/>
        </p:nvSpPr>
        <p:spPr>
          <a:xfrm>
            <a:off x="955926" y="2935265"/>
            <a:ext cx="5883832" cy="12150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Rechthoek 12"/>
          <p:cNvSpPr/>
          <p:nvPr/>
        </p:nvSpPr>
        <p:spPr>
          <a:xfrm>
            <a:off x="955926" y="4379224"/>
            <a:ext cx="5883832" cy="12150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Rechthoek 13"/>
          <p:cNvSpPr/>
          <p:nvPr/>
        </p:nvSpPr>
        <p:spPr>
          <a:xfrm>
            <a:off x="980645" y="5860761"/>
            <a:ext cx="5859113" cy="12150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Taalvaardigheid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pPr/>
              <a:t>15</a:t>
            </a:fld>
            <a:endParaRPr lang="nl-BE" noProof="0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96847486"/>
              </p:ext>
            </p:extLst>
          </p:nvPr>
        </p:nvSpPr>
        <p:spPr>
          <a:xfrm>
            <a:off x="1156342" y="1626210"/>
            <a:ext cx="8442000" cy="66960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85725" indent="0">
              <a:buNone/>
            </a:pPr>
            <a:r>
              <a:rPr lang="nl-BE" dirty="0" smtClean="0"/>
              <a:t>Engels</a:t>
            </a:r>
            <a:r>
              <a:rPr lang="nl-BE" dirty="0"/>
              <a:t>							</a:t>
            </a:r>
            <a:r>
              <a:rPr lang="nl-BE" dirty="0" smtClean="0"/>
              <a:t>		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smtClean="0">
                <a:solidFill>
                  <a:schemeClr val="bg1"/>
                </a:solidFill>
              </a:rPr>
              <a:t>  11</a:t>
            </a:r>
          </a:p>
          <a:p>
            <a:pPr marL="85725" indent="0">
              <a:buNone/>
            </a:pPr>
            <a:endParaRPr lang="nl-BE" sz="3200" dirty="0"/>
          </a:p>
          <a:p>
            <a:pPr marL="85725" indent="0">
              <a:buNone/>
            </a:pPr>
            <a:r>
              <a:rPr lang="nl-BE" dirty="0" smtClean="0"/>
              <a:t>Frans</a:t>
            </a:r>
            <a:r>
              <a:rPr lang="nl-BE" dirty="0"/>
              <a:t>								</a:t>
            </a:r>
            <a:r>
              <a:rPr lang="nl-BE" dirty="0" smtClean="0"/>
              <a:t>		    </a:t>
            </a:r>
            <a:r>
              <a:rPr lang="nl-BE" dirty="0" smtClean="0">
                <a:solidFill>
                  <a:schemeClr val="bg1"/>
                </a:solidFill>
              </a:rPr>
              <a:t>4</a:t>
            </a:r>
            <a:endParaRPr lang="nl-BE" dirty="0">
              <a:solidFill>
                <a:schemeClr val="bg1"/>
              </a:solidFill>
              <a:cs typeface="Arial"/>
            </a:endParaRPr>
          </a:p>
          <a:p>
            <a:pPr marL="85725" indent="0">
              <a:buNone/>
            </a:pPr>
            <a:endParaRPr lang="nl-BE" sz="3200" dirty="0"/>
          </a:p>
          <a:p>
            <a:pPr marL="85725" indent="0">
              <a:buNone/>
            </a:pPr>
            <a:r>
              <a:rPr lang="nl-BE" dirty="0" smtClean="0"/>
              <a:t>Duits</a:t>
            </a:r>
            <a:r>
              <a:rPr lang="nl-BE" dirty="0"/>
              <a:t>		</a:t>
            </a:r>
            <a:r>
              <a:rPr lang="nl-BE" dirty="0" smtClean="0"/>
              <a:t>								</a:t>
            </a:r>
            <a:r>
              <a:rPr lang="nl-BE" dirty="0" smtClean="0">
                <a:solidFill>
                  <a:schemeClr val="bg1"/>
                </a:solidFill>
              </a:rPr>
              <a:t>-----</a:t>
            </a:r>
            <a:endParaRPr lang="nl-BE" dirty="0">
              <a:solidFill>
                <a:schemeClr val="bg1"/>
              </a:solidFill>
              <a:cs typeface="Arial"/>
            </a:endParaRPr>
          </a:p>
          <a:p>
            <a:pPr marL="85725" indent="0">
              <a:buNone/>
            </a:pPr>
            <a:endParaRPr lang="nl-BE" sz="3200" dirty="0"/>
          </a:p>
          <a:p>
            <a:pPr marL="85725" indent="0">
              <a:buNone/>
            </a:pPr>
            <a:r>
              <a:rPr lang="nl-BE" dirty="0" smtClean="0"/>
              <a:t>Nederlands</a:t>
            </a:r>
            <a:r>
              <a:rPr lang="nl-BE" dirty="0"/>
              <a:t>					</a:t>
            </a:r>
            <a:r>
              <a:rPr lang="nl-BE" dirty="0" smtClean="0"/>
              <a:t>	</a:t>
            </a:r>
            <a:r>
              <a:rPr lang="nl-BE" dirty="0" smtClean="0">
                <a:solidFill>
                  <a:schemeClr val="bg1"/>
                </a:solidFill>
              </a:rPr>
              <a:t>-----</a:t>
            </a:r>
            <a:endParaRPr lang="nl-BE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18" name="Rechthoek 17"/>
          <p:cNvSpPr/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09250886"/>
              </p:ext>
            </p:extLst>
          </p:nvPr>
        </p:nvSpPr>
        <p:spPr>
          <a:xfrm>
            <a:off x="980645" y="7278290"/>
            <a:ext cx="10165328" cy="27699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spcBef>
                <a:spcPct val="0"/>
              </a:spcBef>
            </a:pPr>
            <a:r>
              <a:rPr lang="nl-BE" altLang="nl-BE" sz="1200" b="1" cap="all" dirty="0"/>
              <a:t>(Cijfers: </a:t>
            </a:r>
            <a:r>
              <a:rPr lang="nl-BE" altLang="nl-BE" sz="1200" b="1" cap="all" dirty="0" smtClean="0"/>
              <a:t>februari 2020 – 1 studente NT2 deed niet verder)</a:t>
            </a:r>
            <a:endParaRPr lang="nl-BE" altLang="nl-BE" sz="1200" dirty="0"/>
          </a:p>
        </p:txBody>
      </p:sp>
      <p:pic>
        <p:nvPicPr>
          <p:cNvPr id="3" name="Afbeelding 2" descr="IMG_109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8652182" y="0"/>
            <a:ext cx="7315200" cy="97536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7120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err="1"/>
              <a:t>ONderwijs</a:t>
            </a:r>
            <a:endParaRPr lang="nl-BE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pPr/>
              <a:t>16</a:t>
            </a:fld>
            <a:endParaRPr lang="nl-BE" noProof="0" dirty="0"/>
          </a:p>
        </p:txBody>
      </p:sp>
      <p:pic>
        <p:nvPicPr>
          <p:cNvPr id="4" name="Picture 3" descr="S:\pr\3_6_huisstijl\3_6_7_nieuwe huisstijl (2016)\2_Sjablonen\2_DIGITAAL\1_Presentatieslides\Powerpoint\Powerpoint_corporate\afbeeldingen\h1600q85_Z2016_137_03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28441"/>
          <a:stretch/>
        </p:blipFill>
        <p:spPr bwMode="auto">
          <a:xfrm>
            <a:off x="9944099" y="14991"/>
            <a:ext cx="8468795" cy="7899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hoek 4"/>
          <p:cNvSpPr/>
          <p:nvPr/>
        </p:nvSpPr>
        <p:spPr>
          <a:xfrm>
            <a:off x="11327492" y="-134911"/>
            <a:ext cx="3283314" cy="3207895"/>
          </a:xfrm>
          <a:prstGeom prst="rect">
            <a:avLst/>
          </a:prstGeom>
          <a:noFill/>
          <a:ln w="203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4423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pPr/>
              <a:t>17</a:t>
            </a:fld>
            <a:endParaRPr lang="nl-BE" noProof="0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835824" y="1194364"/>
            <a:ext cx="15676576" cy="66960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charset="0"/>
              <a:buChar char="Ø"/>
            </a:pPr>
            <a:endParaRPr lang="nl-BE" dirty="0" smtClean="0"/>
          </a:p>
          <a:p>
            <a:pPr>
              <a:buFont typeface="Wingdings" charset="0"/>
              <a:buChar char="Ø"/>
            </a:pPr>
            <a:endParaRPr lang="nl-BE" dirty="0"/>
          </a:p>
          <a:p>
            <a:pPr>
              <a:buFont typeface="Wingdings" charset="0"/>
              <a:buChar char="Ø"/>
            </a:pPr>
            <a:endParaRPr lang="nl-BE" dirty="0"/>
          </a:p>
          <a:p>
            <a:pPr>
              <a:buFont typeface="Wingdings" charset="0"/>
              <a:buChar char="Ø"/>
            </a:pPr>
            <a:r>
              <a:rPr lang="nl-BE" dirty="0" smtClean="0"/>
              <a:t>Taalondersteuning (ter voorbereiding)</a:t>
            </a:r>
          </a:p>
          <a:p>
            <a:pPr>
              <a:buFont typeface="Wingdings" charset="0"/>
              <a:buChar char="Ø"/>
            </a:pPr>
            <a:r>
              <a:rPr lang="nl-BE" dirty="0" smtClean="0"/>
              <a:t>Netwerken binnen de universiteit</a:t>
            </a:r>
          </a:p>
          <a:p>
            <a:pPr>
              <a:buFont typeface="Wingdings" charset="0"/>
              <a:buChar char="Ø"/>
            </a:pPr>
            <a:r>
              <a:rPr lang="nl-BE" dirty="0" smtClean="0"/>
              <a:t>Contacten met potentiële stagescholen</a:t>
            </a:r>
          </a:p>
          <a:p>
            <a:pPr>
              <a:buFont typeface="Wingdings" charset="0"/>
              <a:buChar char="Ø"/>
            </a:pPr>
            <a:r>
              <a:rPr lang="nl-BE" dirty="0" smtClean="0"/>
              <a:t>Syllabusmateriaal</a:t>
            </a:r>
          </a:p>
          <a:p>
            <a:pPr>
              <a:buFont typeface="Wingdings" charset="0"/>
              <a:buChar char="Ø"/>
            </a:pPr>
            <a:r>
              <a:rPr lang="nl-BE" dirty="0" smtClean="0"/>
              <a:t>ICT-integratie</a:t>
            </a:r>
          </a:p>
          <a:p>
            <a:pPr>
              <a:buFont typeface="Wingdings" charset="0"/>
              <a:buChar char="Ø"/>
            </a:pPr>
            <a:r>
              <a:rPr lang="nl-BE" dirty="0" smtClean="0"/>
              <a:t>Verfijning van de </a:t>
            </a:r>
            <a:r>
              <a:rPr lang="nl-BE" dirty="0" smtClean="0"/>
              <a:t>aanpak (n.a.v. </a:t>
            </a:r>
            <a:r>
              <a:rPr lang="nl-BE" smtClean="0"/>
              <a:t>t</a:t>
            </a:r>
            <a:r>
              <a:rPr lang="nl-BE" smtClean="0"/>
              <a:t>evredenheidsenquete)</a:t>
            </a:r>
          </a:p>
          <a:p>
            <a:pPr marL="85725" indent="0">
              <a:buNone/>
            </a:pPr>
            <a:endParaRPr lang="nl-BE" dirty="0" smtClean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Verdere pistes</a:t>
            </a:r>
            <a:endParaRPr lang="nl-BE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18014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ONDERZOEK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pPr/>
              <a:t>18</a:t>
            </a:fld>
            <a:endParaRPr lang="nl-BE" noProof="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2700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pPr/>
              <a:t>19</a:t>
            </a:fld>
            <a:endParaRPr lang="nl-BE" noProof="0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835824" y="1194364"/>
            <a:ext cx="15676576" cy="6696000"/>
          </a:xfrm>
        </p:spPr>
        <p:txBody>
          <a:bodyPr>
            <a:normAutofit/>
          </a:bodyPr>
          <a:lstStyle/>
          <a:p>
            <a:pPr>
              <a:buFont typeface="Wingdings" charset="0"/>
              <a:buChar char="Ø"/>
            </a:pPr>
            <a:endParaRPr lang="nl-BE" dirty="0" smtClean="0"/>
          </a:p>
          <a:p>
            <a:pPr>
              <a:buFont typeface="Wingdings" charset="0"/>
              <a:buChar char="Ø"/>
            </a:pPr>
            <a:endParaRPr lang="nl-BE" dirty="0"/>
          </a:p>
          <a:p>
            <a:pPr>
              <a:buFont typeface="Wingdings" charset="0"/>
              <a:buChar char="Ø"/>
            </a:pPr>
            <a:endParaRPr lang="nl-BE" dirty="0"/>
          </a:p>
          <a:p>
            <a:pPr>
              <a:buFont typeface="Wingdings" charset="0"/>
              <a:buChar char="Ø"/>
            </a:pPr>
            <a:r>
              <a:rPr lang="nl-BE" dirty="0" smtClean="0"/>
              <a:t>Onderzoek naar vorming van CLIL-leraren</a:t>
            </a:r>
          </a:p>
          <a:p>
            <a:pPr>
              <a:buFont typeface="Wingdings" charset="0"/>
              <a:buChar char="Ø"/>
            </a:pPr>
            <a:r>
              <a:rPr lang="nl-BE" dirty="0" smtClean="0"/>
              <a:t>Netwerken met partners</a:t>
            </a:r>
          </a:p>
          <a:p>
            <a:pPr marL="85725" indent="0">
              <a:buNone/>
            </a:pPr>
            <a:endParaRPr lang="nl-BE" dirty="0" smtClean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Verdere pistes</a:t>
            </a:r>
            <a:endParaRPr lang="nl-BE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5824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pPr/>
              <a:t>2</a:t>
            </a:fld>
            <a:endParaRPr lang="nl-BE" noProof="0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835824" y="1194364"/>
            <a:ext cx="15676576" cy="6696000"/>
          </a:xfrm>
        </p:spPr>
        <p:txBody>
          <a:bodyPr>
            <a:normAutofit/>
          </a:bodyPr>
          <a:lstStyle/>
          <a:p>
            <a:pPr marL="85725" indent="0">
              <a:buNone/>
            </a:pPr>
            <a:endParaRPr lang="nl-BE" dirty="0" smtClean="0"/>
          </a:p>
          <a:p>
            <a:pPr marL="85725" indent="0">
              <a:buNone/>
            </a:pPr>
            <a:r>
              <a:rPr lang="nl-BE" sz="5400" dirty="0" smtClean="0"/>
              <a:t>De kwaliteit van het CLIL-onderwijs is zeer afhankelijk van de deskundigheid en competenties van CLIL-leerkrachten. Daarom is het cruciaal te investeren in de opleiding van CLIL-leraren, en dit zowel pre-service als in-service.</a:t>
            </a:r>
            <a:r>
              <a:rPr lang="nl-BE" dirty="0" smtClean="0"/>
              <a:t> </a:t>
            </a:r>
            <a:r>
              <a:rPr lang="nl-BE" sz="3200" dirty="0" smtClean="0">
                <a:solidFill>
                  <a:srgbClr val="FFD200"/>
                </a:solidFill>
              </a:rPr>
              <a:t>(Strobbe en Sercu 2011:135)</a:t>
            </a:r>
          </a:p>
          <a:p>
            <a:pPr marL="85725" indent="0">
              <a:buNone/>
            </a:pPr>
            <a:endParaRPr lang="nl-B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vaststelling</a:t>
            </a:r>
            <a:endParaRPr lang="nl-BE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4560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pPr/>
              <a:t>20</a:t>
            </a:fld>
            <a:endParaRPr lang="nl-BE" noProof="0" dirty="0"/>
          </a:p>
        </p:txBody>
      </p:sp>
      <p:sp>
        <p:nvSpPr>
          <p:cNvPr id="4" name="Tijdelijke aanduiding voor tekst 3"/>
          <p:cNvSpPr txBox="1">
            <a:spLocks/>
          </p:cNvSpPr>
          <p:nvPr/>
        </p:nvSpPr>
        <p:spPr>
          <a:xfrm>
            <a:off x="2489986" y="845053"/>
            <a:ext cx="11070558" cy="6069314"/>
          </a:xfrm>
          <a:prstGeom prst="rect">
            <a:avLst/>
          </a:prstGeom>
        </p:spPr>
        <p:txBody>
          <a:bodyPr>
            <a:normAutofit/>
          </a:bodyPr>
          <a:lstStyle>
            <a:lvl1pPr marL="536575" indent="-450850" algn="l" defTabSz="1300368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̶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69988" indent="-450850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̶"/>
              <a:tabLst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55775" indent="-450000" algn="l" defTabSz="1300368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1450" indent="-550863" algn="l" defTabSz="1300368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00325" indent="-1158875" algn="l" defTabSz="1300368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6013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197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381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565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>
              <a:buFont typeface="Arial" panose="020B0604020202020204" pitchFamily="34" charset="0"/>
              <a:buNone/>
            </a:pPr>
            <a:r>
              <a:rPr lang="nl-NL" sz="3600" dirty="0">
                <a:solidFill>
                  <a:schemeClr val="bg1"/>
                </a:solidFill>
              </a:rPr>
              <a:t>www.ugent.be</a:t>
            </a:r>
          </a:p>
          <a:p>
            <a:pPr marL="85725" indent="0">
              <a:buFont typeface="Arial" panose="020B0604020202020204" pitchFamily="34" charset="0"/>
              <a:buNone/>
            </a:pPr>
            <a:r>
              <a:rPr lang="nl-NL" sz="3600" dirty="0">
                <a:solidFill>
                  <a:schemeClr val="bg1"/>
                </a:solidFill>
              </a:rPr>
              <a:t>Universiteit Gent</a:t>
            </a:r>
            <a:br>
              <a:rPr lang="nl-NL" sz="3600" dirty="0">
                <a:solidFill>
                  <a:schemeClr val="bg1"/>
                </a:solidFill>
              </a:rPr>
            </a:br>
            <a:r>
              <a:rPr lang="nl-NL" sz="3600" dirty="0">
                <a:solidFill>
                  <a:schemeClr val="bg1"/>
                </a:solidFill>
              </a:rPr>
              <a:t>@</a:t>
            </a:r>
            <a:r>
              <a:rPr lang="nl-NL" sz="3600" dirty="0" err="1">
                <a:solidFill>
                  <a:schemeClr val="bg1"/>
                </a:solidFill>
              </a:rPr>
              <a:t>ugent</a:t>
            </a:r>
            <a:endParaRPr lang="nl-NL" sz="3600" dirty="0">
              <a:solidFill>
                <a:schemeClr val="bg1"/>
              </a:solidFill>
            </a:endParaRPr>
          </a:p>
          <a:p>
            <a:pPr marL="85725" indent="0">
              <a:buFont typeface="Arial" panose="020B0604020202020204" pitchFamily="34" charset="0"/>
              <a:buNone/>
            </a:pPr>
            <a:r>
              <a:rPr lang="nl-NL" sz="3600" dirty="0">
                <a:solidFill>
                  <a:schemeClr val="bg1"/>
                </a:solidFill>
              </a:rPr>
              <a:t>@</a:t>
            </a:r>
            <a:r>
              <a:rPr lang="nl-NL" sz="3600" dirty="0" err="1">
                <a:solidFill>
                  <a:schemeClr val="bg1"/>
                </a:solidFill>
              </a:rPr>
              <a:t>ugent</a:t>
            </a:r>
            <a:r>
              <a:rPr lang="nl-NL" sz="3600" dirty="0">
                <a:solidFill>
                  <a:schemeClr val="bg1"/>
                </a:solidFill>
              </a:rPr>
              <a:t/>
            </a:r>
            <a:br>
              <a:rPr lang="nl-NL" sz="3600" dirty="0">
                <a:solidFill>
                  <a:schemeClr val="bg1"/>
                </a:solidFill>
              </a:rPr>
            </a:br>
            <a:r>
              <a:rPr lang="nl-NL" sz="3600" dirty="0" err="1">
                <a:solidFill>
                  <a:schemeClr val="bg1"/>
                </a:solidFill>
              </a:rPr>
              <a:t>Ghent</a:t>
            </a:r>
            <a:r>
              <a:rPr lang="nl-NL" sz="3600" dirty="0">
                <a:solidFill>
                  <a:schemeClr val="bg1"/>
                </a:solidFill>
              </a:rPr>
              <a:t> University</a:t>
            </a:r>
          </a:p>
          <a:p>
            <a:endParaRPr lang="nl-NL" sz="36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884868" y="3627577"/>
            <a:ext cx="506012" cy="50601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884868" y="2268702"/>
            <a:ext cx="506012" cy="506012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884868" y="2933875"/>
            <a:ext cx="506012" cy="506012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884868" y="1603529"/>
            <a:ext cx="506012" cy="506012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7408183" y="4256544"/>
            <a:ext cx="10261537" cy="3689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NL" sz="3200" dirty="0">
                <a:solidFill>
                  <a:srgbClr val="FFD200"/>
                </a:solidFill>
              </a:rPr>
              <a:t>Vragen, suggesties, opmerkingen??</a:t>
            </a:r>
            <a:r>
              <a:rPr lang="nl-NL" sz="3200" dirty="0" smtClean="0">
                <a:solidFill>
                  <a:srgbClr val="FFD200"/>
                </a:solidFill>
              </a:rPr>
              <a:t>?</a:t>
            </a:r>
          </a:p>
          <a:p>
            <a:pPr>
              <a:lnSpc>
                <a:spcPct val="120000"/>
              </a:lnSpc>
            </a:pPr>
            <a:endParaRPr lang="nl-NL" sz="4400" dirty="0" smtClean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nl-NL" sz="3200" dirty="0" err="1" smtClean="0">
                <a:solidFill>
                  <a:schemeClr val="bg1"/>
                </a:solidFill>
              </a:rPr>
              <a:t>Veronique.Sanctobin</a:t>
            </a:r>
            <a:r>
              <a:rPr lang="nl-NL" sz="3200" dirty="0" smtClean="0">
                <a:solidFill>
                  <a:schemeClr val="bg1"/>
                </a:solidFill>
              </a:rPr>
              <a:t>@</a:t>
            </a:r>
            <a:r>
              <a:rPr lang="nl-NL" sz="3200" dirty="0" err="1" smtClean="0">
                <a:solidFill>
                  <a:schemeClr val="bg1"/>
                </a:solidFill>
              </a:rPr>
              <a:t>Ugent.be</a:t>
            </a:r>
            <a:endParaRPr lang="nl-NL" sz="3200" dirty="0" smtClean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endParaRPr lang="nl-NL" sz="4400" dirty="0" smtClean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endParaRPr lang="nl-NL" sz="4400" dirty="0" smtClean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endParaRPr lang="nl-NL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7773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pPr/>
              <a:t>21</a:t>
            </a:fld>
            <a:endParaRPr lang="nl-BE" noProof="0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835824" y="1194364"/>
            <a:ext cx="15676576" cy="6696000"/>
          </a:xfrm>
        </p:spPr>
        <p:txBody>
          <a:bodyPr>
            <a:normAutofit fontScale="62500" lnSpcReduction="20000"/>
          </a:bodyPr>
          <a:lstStyle/>
          <a:p>
            <a:pPr marL="85725" indent="0">
              <a:buNone/>
            </a:pPr>
            <a:endParaRPr lang="nl-BE" dirty="0" smtClean="0"/>
          </a:p>
          <a:p>
            <a:pPr marL="85725" indent="0">
              <a:buNone/>
            </a:pPr>
            <a:endParaRPr lang="nl-BE" dirty="0"/>
          </a:p>
          <a:p>
            <a:pPr marL="85725" indent="0">
              <a:buNone/>
            </a:pPr>
            <a:r>
              <a:rPr lang="nl-BE" dirty="0" smtClean="0">
                <a:solidFill>
                  <a:srgbClr val="FFD200"/>
                </a:solidFill>
              </a:rPr>
              <a:t>Ball, Ph. </a:t>
            </a:r>
            <a:r>
              <a:rPr lang="nl-BE" dirty="0" smtClean="0"/>
              <a:t>(2015) </a:t>
            </a:r>
            <a:r>
              <a:rPr lang="nl-BE" i="1" dirty="0" smtClean="0"/>
              <a:t>Putting CLIL into Pra</a:t>
            </a:r>
            <a:r>
              <a:rPr lang="nl-BE" dirty="0" smtClean="0"/>
              <a:t>ctice. OUP</a:t>
            </a:r>
          </a:p>
          <a:p>
            <a:pPr marL="85725" indent="0">
              <a:buNone/>
            </a:pPr>
            <a:r>
              <a:rPr lang="nl-BE" dirty="0" smtClean="0">
                <a:solidFill>
                  <a:srgbClr val="FFD200"/>
                </a:solidFill>
              </a:rPr>
              <a:t>Coyle, D., Hood, Ph. &amp; D. Marsh </a:t>
            </a:r>
            <a:r>
              <a:rPr lang="nl-BE" dirty="0" smtClean="0"/>
              <a:t>(2010) </a:t>
            </a:r>
            <a:r>
              <a:rPr lang="nl-BE" i="1" dirty="0" smtClean="0"/>
              <a:t>CLIL. Content and Language Integrated Learning</a:t>
            </a:r>
            <a:r>
              <a:rPr lang="nl-BE" dirty="0" smtClean="0"/>
              <a:t>. CUP</a:t>
            </a:r>
          </a:p>
          <a:p>
            <a:pPr marL="85725" indent="0">
              <a:buNone/>
            </a:pPr>
            <a:r>
              <a:rPr lang="nl-BE" dirty="0" smtClean="0">
                <a:solidFill>
                  <a:srgbClr val="FFD200"/>
                </a:solidFill>
              </a:rPr>
              <a:t>Marsh, D. </a:t>
            </a:r>
            <a:r>
              <a:rPr lang="nl-BE" dirty="0" smtClean="0"/>
              <a:t>e.a. </a:t>
            </a:r>
            <a:r>
              <a:rPr lang="nl-BE" i="1" dirty="0" smtClean="0"/>
              <a:t>European Framework for CLIL Teacher Education</a:t>
            </a:r>
            <a:r>
              <a:rPr lang="nl-BE" dirty="0" smtClean="0"/>
              <a:t>.</a:t>
            </a:r>
          </a:p>
          <a:p>
            <a:pPr marL="85725" indent="0">
              <a:buNone/>
            </a:pPr>
            <a:r>
              <a:rPr lang="nl-BE" dirty="0" smtClean="0">
                <a:solidFill>
                  <a:srgbClr val="FFD200"/>
                </a:solidFill>
              </a:rPr>
              <a:t>Mehisto, P., Marsh, D. &amp; Frogols M.J. </a:t>
            </a:r>
            <a:r>
              <a:rPr lang="nl-BE" i="1" dirty="0" smtClean="0"/>
              <a:t>(2008) Uncovering CLIL</a:t>
            </a:r>
            <a:r>
              <a:rPr lang="nl-BE" dirty="0" smtClean="0"/>
              <a:t>. McMillan</a:t>
            </a:r>
          </a:p>
          <a:p>
            <a:pPr marL="85725" indent="0">
              <a:buNone/>
            </a:pPr>
            <a:r>
              <a:rPr lang="nl-BE" dirty="0" smtClean="0">
                <a:solidFill>
                  <a:srgbClr val="FFD200"/>
                </a:solidFill>
              </a:rPr>
              <a:t>Strobbe, L. &amp; L.Sercu </a:t>
            </a:r>
            <a:r>
              <a:rPr lang="nl-BE" dirty="0" smtClean="0"/>
              <a:t>(2001) </a:t>
            </a:r>
            <a:r>
              <a:rPr lang="nl-BE" i="1" dirty="0" smtClean="0"/>
              <a:t>Wetenschappelijke begeleiding en evaluatie van de CLIL-projecten in het secundair onderijs in Vlaanderen. </a:t>
            </a:r>
            <a:r>
              <a:rPr lang="nl-BE" dirty="0" smtClean="0"/>
              <a:t>Vlaams Ministerie van Onderwijs en Vorming  </a:t>
            </a:r>
          </a:p>
          <a:p>
            <a:pPr marL="85725" indent="0">
              <a:buNone/>
            </a:pPr>
            <a:r>
              <a:rPr lang="nl-BE" dirty="0" smtClean="0">
                <a:solidFill>
                  <a:srgbClr val="FFD200"/>
                </a:solidFill>
              </a:rPr>
              <a:t>Strobbe, L., L.Sercu &amp; J. Strobbe </a:t>
            </a:r>
            <a:r>
              <a:rPr lang="nl-BE" dirty="0" smtClean="0"/>
              <a:t>(2013) </a:t>
            </a:r>
            <a:r>
              <a:rPr lang="nl-BE" i="1" dirty="0" smtClean="0"/>
              <a:t>Je vak in een andere taal. </a:t>
            </a:r>
            <a:r>
              <a:rPr lang="nl-BE" dirty="0" smtClean="0"/>
              <a:t>ACCO</a:t>
            </a:r>
          </a:p>
          <a:p>
            <a:pPr marL="85725" indent="0">
              <a:buNone/>
            </a:pPr>
            <a:r>
              <a:rPr lang="nl-BE" dirty="0" smtClean="0">
                <a:solidFill>
                  <a:srgbClr val="FFD200"/>
                </a:solidFill>
              </a:rPr>
              <a:t>Van de Craen, P. &amp; L.Martens eds </a:t>
            </a:r>
            <a:r>
              <a:rPr lang="nl-BE" dirty="0" smtClean="0"/>
              <a:t>(2018) </a:t>
            </a:r>
            <a:r>
              <a:rPr lang="nl-BE" i="1" dirty="0" smtClean="0"/>
              <a:t>Klaar voor CLIL</a:t>
            </a:r>
            <a:r>
              <a:rPr lang="nl-BE" dirty="0" smtClean="0"/>
              <a:t>. ACCO</a:t>
            </a:r>
          </a:p>
          <a:p>
            <a:pPr marL="85725" indent="0">
              <a:buNone/>
            </a:pPr>
            <a:r>
              <a:rPr lang="nl-BE" dirty="0">
                <a:solidFill>
                  <a:srgbClr val="FFD200"/>
                </a:solidFill>
              </a:rPr>
              <a:t>v</a:t>
            </a:r>
            <a:r>
              <a:rPr lang="nl-BE" dirty="0" smtClean="0">
                <a:solidFill>
                  <a:srgbClr val="FFD200"/>
                </a:solidFill>
              </a:rPr>
              <a:t>an den Akker, J. </a:t>
            </a:r>
            <a:r>
              <a:rPr lang="nl-BE" dirty="0" smtClean="0"/>
              <a:t>Curriculum Perspectives: an Introduction. In: van den Akker, W.Kuiper &amp; J.Hameyer eds </a:t>
            </a:r>
            <a:r>
              <a:rPr lang="nl-BE" i="1" dirty="0" smtClean="0"/>
              <a:t>Curriculum Landscapes and Trends</a:t>
            </a:r>
            <a:r>
              <a:rPr lang="nl-BE" dirty="0" smtClean="0"/>
              <a:t>, 1-10. Kluwer</a:t>
            </a:r>
          </a:p>
          <a:p>
            <a:pPr>
              <a:buFont typeface="Wingdings" charset="0"/>
              <a:buChar char="Ø"/>
            </a:pPr>
            <a:endParaRPr lang="nl-BE" dirty="0" smtClean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Referenties</a:t>
            </a:r>
            <a:endParaRPr lang="nl-BE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9612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pPr/>
              <a:t>3</a:t>
            </a:fld>
            <a:endParaRPr lang="nl-BE" noProof="0" dirty="0"/>
          </a:p>
        </p:txBody>
      </p:sp>
      <p:pic>
        <p:nvPicPr>
          <p:cNvPr id="15" name="Tijdelijke aanduiding voor 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t="7859" b="7859"/>
          <a:stretch>
            <a:fillRect/>
          </a:stretch>
        </p:blipFill>
        <p:spPr>
          <a:xfrm>
            <a:off x="0" y="0"/>
            <a:ext cx="17337600" cy="9753600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1783028" y="4615190"/>
            <a:ext cx="1377262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725" indent="0" algn="ctr">
              <a:buNone/>
            </a:pPr>
            <a:r>
              <a:rPr lang="nl-NL" sz="8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Waar blijven de masters???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2310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pPr/>
              <a:t>4</a:t>
            </a:fld>
            <a:endParaRPr lang="nl-BE" noProof="0" dirty="0"/>
          </a:p>
        </p:txBody>
      </p:sp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UGENT</a:t>
            </a:r>
            <a:endParaRPr lang="nl-BE" dirty="0"/>
          </a:p>
        </p:txBody>
      </p:sp>
      <p:pic>
        <p:nvPicPr>
          <p:cNvPr id="1026" name="Picture 2" descr="S:\pr\3_6_huisstijl\2016\1_basisprincipes\5_beeldtaal\5_1_Illustraties\Noma Bar\definitief\DurfDenken\DareToThink-collage-RGB-NL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50000"/>
          <a:stretch/>
        </p:blipFill>
        <p:spPr bwMode="auto">
          <a:xfrm>
            <a:off x="9255760" y="-1"/>
            <a:ext cx="6989638" cy="7865263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0780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pPr/>
              <a:t>5</a:t>
            </a:fld>
            <a:endParaRPr lang="nl-BE" noProof="0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835824" y="1194364"/>
            <a:ext cx="15676576" cy="6696000"/>
          </a:xfrm>
        </p:spPr>
        <p:txBody>
          <a:bodyPr>
            <a:normAutofit/>
          </a:bodyPr>
          <a:lstStyle/>
          <a:p>
            <a:pPr marL="85725" indent="0">
              <a:buNone/>
            </a:pPr>
            <a:endParaRPr lang="nl-BE" dirty="0" smtClean="0"/>
          </a:p>
          <a:p>
            <a:pPr marL="85725" indent="0">
              <a:buNone/>
            </a:pPr>
            <a:r>
              <a:rPr lang="nl-BE" dirty="0" smtClean="0"/>
              <a:t>O</a:t>
            </a:r>
            <a:r>
              <a:rPr lang="nl-BE" dirty="0"/>
              <a:t>pleiding op </a:t>
            </a:r>
            <a:r>
              <a:rPr lang="nl-BE" dirty="0" smtClean="0"/>
              <a:t>masterniveau</a:t>
            </a:r>
          </a:p>
          <a:p>
            <a:pPr marL="85725" indent="0">
              <a:buNone/>
            </a:pPr>
            <a:r>
              <a:rPr lang="nl-BE" dirty="0" smtClean="0"/>
              <a:t>Integratie in de Edumaster</a:t>
            </a:r>
          </a:p>
          <a:p>
            <a:pPr marL="85725" indent="0">
              <a:buNone/>
            </a:pPr>
            <a:r>
              <a:rPr lang="nl-BE" dirty="0" smtClean="0"/>
              <a:t>Verschillende faculteiten en studierichtingen!</a:t>
            </a:r>
          </a:p>
          <a:p>
            <a:pPr marL="85725" indent="0">
              <a:buNone/>
            </a:pPr>
            <a:r>
              <a:rPr lang="nl-BE" dirty="0" smtClean="0"/>
              <a:t>Beperkte tijdsspanne</a:t>
            </a:r>
          </a:p>
          <a:p>
            <a:pPr marL="85725" indent="0">
              <a:buNone/>
            </a:pPr>
            <a:r>
              <a:rPr lang="nl-BE" dirty="0" smtClean="0"/>
              <a:t>Geen traditie, noch materiaal …</a:t>
            </a:r>
            <a:endParaRPr lang="nl-B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uitdaging</a:t>
            </a:r>
            <a:endParaRPr lang="nl-BE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5814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pPr/>
              <a:t>6</a:t>
            </a:fld>
            <a:endParaRPr lang="nl-BE" noProof="0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835824" y="1194364"/>
            <a:ext cx="15676576" cy="6696000"/>
          </a:xfrm>
        </p:spPr>
        <p:txBody>
          <a:bodyPr>
            <a:normAutofit/>
          </a:bodyPr>
          <a:lstStyle/>
          <a:p>
            <a:pPr marL="85725" indent="0">
              <a:buNone/>
            </a:pPr>
            <a:endParaRPr lang="nl-BE" dirty="0" smtClean="0"/>
          </a:p>
          <a:p>
            <a:pPr marL="85725" indent="0">
              <a:buNone/>
            </a:pPr>
            <a:r>
              <a:rPr lang="nl-BE" b="1" dirty="0" smtClean="0"/>
              <a:t>Focusgroep</a:t>
            </a:r>
            <a:r>
              <a:rPr lang="nl-BE" dirty="0" smtClean="0"/>
              <a:t> Faculteit Letteren o.l.v. Prof. Biebuyck</a:t>
            </a:r>
          </a:p>
          <a:p>
            <a:pPr marL="85725" indent="0">
              <a:buNone/>
            </a:pPr>
            <a:r>
              <a:rPr lang="nl-BE" dirty="0" smtClean="0"/>
              <a:t>Steun vanuit de Opleiding voor Lerarenopleiders</a:t>
            </a:r>
          </a:p>
          <a:p>
            <a:pPr lvl="2">
              <a:buFont typeface="Wingdings" charset="0"/>
              <a:buChar char="Ø"/>
            </a:pPr>
            <a:r>
              <a:rPr lang="nl-BE" dirty="0" smtClean="0">
                <a:solidFill>
                  <a:srgbClr val="FFD200"/>
                </a:solidFill>
              </a:rPr>
              <a:t>Curiculumontwikkeling</a:t>
            </a:r>
          </a:p>
          <a:p>
            <a:pPr lvl="2">
              <a:buFont typeface="Wingdings" charset="0"/>
              <a:buChar char="Ø"/>
            </a:pPr>
            <a:r>
              <a:rPr lang="nl-BE" dirty="0" smtClean="0">
                <a:solidFill>
                  <a:srgbClr val="FFD200"/>
                </a:solidFill>
              </a:rPr>
              <a:t>Studiefiche</a:t>
            </a:r>
          </a:p>
          <a:p>
            <a:pPr marL="85725" indent="0">
              <a:buNone/>
            </a:pPr>
            <a:endParaRPr lang="nl-BE" dirty="0" smtClean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Werkwijze</a:t>
            </a:r>
            <a:endParaRPr lang="nl-BE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0880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troomdiagram: Beslissing 18"/>
          <p:cNvSpPr/>
          <p:nvPr/>
        </p:nvSpPr>
        <p:spPr>
          <a:xfrm>
            <a:off x="1811755" y="1811866"/>
            <a:ext cx="6018275" cy="2658533"/>
          </a:xfrm>
          <a:prstGeom prst="flowChartDecision">
            <a:avLst/>
          </a:prstGeom>
          <a:solidFill>
            <a:schemeClr val="tx2">
              <a:lumMod val="20000"/>
              <a:lumOff val="80000"/>
            </a:scheme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smtClean="0"/>
              <a:t>ANALYSE</a:t>
            </a:r>
            <a:endParaRPr lang="nl-BE" b="1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INSTRUCTIONAL DESIGN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pPr/>
              <a:t>7</a:t>
            </a:fld>
            <a:endParaRPr lang="nl-BE" noProof="0" dirty="0"/>
          </a:p>
        </p:txBody>
      </p:sp>
      <p:sp>
        <p:nvSpPr>
          <p:cNvPr id="7" name="Stroomdiagram: Beslissing 6"/>
          <p:cNvSpPr/>
          <p:nvPr/>
        </p:nvSpPr>
        <p:spPr>
          <a:xfrm>
            <a:off x="5621524" y="3388835"/>
            <a:ext cx="4995028" cy="2605565"/>
          </a:xfrm>
          <a:prstGeom prst="flowChartDecision">
            <a:avLst/>
          </a:prstGeom>
          <a:solidFill>
            <a:srgbClr val="1E64C8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bg1"/>
              </a:solidFill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6366545" y="4288311"/>
            <a:ext cx="33695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0" algn="ctr">
              <a:buFont typeface="Arial" panose="020B0604020202020204" pitchFamily="34" charset="0"/>
              <a:buNone/>
            </a:pPr>
            <a:r>
              <a:rPr lang="nl-BE" sz="2800" b="1" cap="all" dirty="0" smtClean="0">
                <a:solidFill>
                  <a:schemeClr val="bg1"/>
                </a:solidFill>
              </a:rPr>
              <a:t>EVALUATE</a:t>
            </a:r>
            <a:endParaRPr lang="nl-BE" sz="2800" b="1" cap="all" dirty="0">
              <a:solidFill>
                <a:schemeClr val="bg1"/>
              </a:solidFill>
            </a:endParaRPr>
          </a:p>
        </p:txBody>
      </p:sp>
      <p:sp>
        <p:nvSpPr>
          <p:cNvPr id="14" name="Stroomdiagram: Beslissing 13"/>
          <p:cNvSpPr/>
          <p:nvPr/>
        </p:nvSpPr>
        <p:spPr>
          <a:xfrm>
            <a:off x="10218429" y="2694469"/>
            <a:ext cx="5153819" cy="2859331"/>
          </a:xfrm>
          <a:prstGeom prst="flowChartDecision">
            <a:avLst/>
          </a:prstGeom>
          <a:solidFill>
            <a:srgbClr val="FFD2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DESIGN</a:t>
            </a:r>
            <a:endParaRPr lang="nl-BE" dirty="0"/>
          </a:p>
        </p:txBody>
      </p:sp>
      <p:sp>
        <p:nvSpPr>
          <p:cNvPr id="16" name="Stroomdiagram: Beslissing 15"/>
          <p:cNvSpPr/>
          <p:nvPr/>
        </p:nvSpPr>
        <p:spPr>
          <a:xfrm>
            <a:off x="8215261" y="5219644"/>
            <a:ext cx="4385780" cy="2433224"/>
          </a:xfrm>
          <a:prstGeom prst="flowChartDecision">
            <a:avLst/>
          </a:prstGeom>
          <a:solidFill>
            <a:schemeClr val="tx2">
              <a:lumMod val="20000"/>
              <a:lumOff val="80000"/>
            </a:scheme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DEVELOP</a:t>
            </a:r>
            <a:endParaRPr lang="nl-BE" dirty="0"/>
          </a:p>
        </p:txBody>
      </p:sp>
      <p:sp>
        <p:nvSpPr>
          <p:cNvPr id="12" name="Stroomdiagram: Beslissing 15"/>
          <p:cNvSpPr/>
          <p:nvPr/>
        </p:nvSpPr>
        <p:spPr>
          <a:xfrm>
            <a:off x="12211293" y="6388044"/>
            <a:ext cx="4385780" cy="2433224"/>
          </a:xfrm>
          <a:prstGeom prst="flowChartDecision">
            <a:avLst/>
          </a:prstGeom>
          <a:solidFill>
            <a:schemeClr val="tx2">
              <a:lumMod val="20000"/>
              <a:lumOff val="80000"/>
            </a:scheme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IMPLEMENT</a:t>
            </a:r>
            <a:endParaRPr lang="nl-BE" dirty="0"/>
          </a:p>
        </p:txBody>
      </p:sp>
      <p:sp>
        <p:nvSpPr>
          <p:cNvPr id="3" name="Tekstvak 2"/>
          <p:cNvSpPr txBox="1"/>
          <p:nvPr/>
        </p:nvSpPr>
        <p:spPr>
          <a:xfrm>
            <a:off x="3606580" y="6705600"/>
            <a:ext cx="3794428" cy="8104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NL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ADDIE-MODEL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800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pPr/>
              <a:t>8</a:t>
            </a:fld>
            <a:endParaRPr lang="nl-BE" noProof="0" dirty="0"/>
          </a:p>
        </p:txBody>
      </p:sp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5" name="Tijdelijke aanduiding voor afbeelding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t="19899" b="7722"/>
          <a:stretch/>
        </p:blipFill>
        <p:spPr>
          <a:xfrm>
            <a:off x="933451" y="0"/>
            <a:ext cx="16404148" cy="7899400"/>
          </a:xfrm>
          <a:prstGeom prst="rect">
            <a:avLst/>
          </a:prstGeom>
          <a:ln>
            <a:noFill/>
          </a:ln>
        </p:spPr>
      </p:pic>
      <p:sp>
        <p:nvSpPr>
          <p:cNvPr id="6" name="Rechthoek 5"/>
          <p:cNvSpPr/>
          <p:nvPr/>
        </p:nvSpPr>
        <p:spPr>
          <a:xfrm>
            <a:off x="9942494" y="791028"/>
            <a:ext cx="4419600" cy="6350000"/>
          </a:xfrm>
          <a:prstGeom prst="rect">
            <a:avLst/>
          </a:prstGeom>
          <a:noFill/>
          <a:ln w="203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Tekstvak 6"/>
          <p:cNvSpPr txBox="1"/>
          <p:nvPr/>
        </p:nvSpPr>
        <p:spPr>
          <a:xfrm>
            <a:off x="933450" y="3246120"/>
            <a:ext cx="8651421" cy="4653281"/>
          </a:xfrm>
          <a:prstGeom prst="rect">
            <a:avLst/>
          </a:prstGeom>
          <a:solidFill>
            <a:srgbClr val="1E64C8"/>
          </a:solidFill>
          <a:ln>
            <a:noFill/>
          </a:ln>
        </p:spPr>
        <p:txBody>
          <a:bodyPr wrap="square" lIns="360000" tIns="360000" rIns="360000" bIns="360000" rtlCol="0" anchor="b">
            <a:noAutofit/>
          </a:bodyPr>
          <a:lstStyle/>
          <a:p>
            <a:pPr>
              <a:lnSpc>
                <a:spcPts val="11000"/>
              </a:lnSpc>
            </a:pPr>
            <a:endParaRPr lang="nl-NL" sz="8000" u="sng" dirty="0">
              <a:solidFill>
                <a:schemeClr val="bg1"/>
              </a:solidFill>
            </a:endParaRPr>
          </a:p>
          <a:p>
            <a:pPr>
              <a:lnSpc>
                <a:spcPts val="11000"/>
              </a:lnSpc>
            </a:pPr>
            <a:endParaRPr lang="nl-NL" sz="8000" u="sng" dirty="0">
              <a:solidFill>
                <a:schemeClr val="bg1"/>
              </a:solidFill>
            </a:endParaRPr>
          </a:p>
          <a:p>
            <a:pPr>
              <a:lnSpc>
                <a:spcPts val="11000"/>
              </a:lnSpc>
            </a:pPr>
            <a:r>
              <a:rPr lang="nl-NL" sz="6600" u="sng" dirty="0" smtClean="0">
                <a:solidFill>
                  <a:schemeClr val="bg1"/>
                </a:solidFill>
              </a:rPr>
              <a:t>NIET ALLEEN</a:t>
            </a:r>
            <a:endParaRPr lang="nl-NL" sz="6600" u="sng" dirty="0">
              <a:solidFill>
                <a:schemeClr val="bg1"/>
              </a:solidFill>
            </a:endParaRPr>
          </a:p>
          <a:p>
            <a:pPr>
              <a:lnSpc>
                <a:spcPts val="11000"/>
              </a:lnSpc>
            </a:pPr>
            <a:r>
              <a:rPr lang="nl-NL" sz="6600" u="sng" dirty="0" smtClean="0">
                <a:solidFill>
                  <a:schemeClr val="bg1"/>
                </a:solidFill>
              </a:rPr>
              <a:t>BOEKENWIJSHEID!</a:t>
            </a:r>
            <a:endParaRPr lang="nl-NL" sz="6600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89695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ijdelijke aanduiding voor afbeelding 2" descr="road-sign-798175_1920.jpg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t="7507" b="7507"/>
          <a:stretch>
            <a:fillRect/>
          </a:stretch>
        </p:blipFill>
        <p:spPr/>
      </p:pic>
      <p:sp>
        <p:nvSpPr>
          <p:cNvPr id="5" name="Tekstvak 4"/>
          <p:cNvSpPr txBox="1"/>
          <p:nvPr/>
        </p:nvSpPr>
        <p:spPr>
          <a:xfrm>
            <a:off x="15730107" y="9110133"/>
            <a:ext cx="1325240" cy="5411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NL" sz="2500" dirty="0" err="1" smtClean="0">
                <a:solidFill>
                  <a:schemeClr val="bg1"/>
                </a:solidFill>
              </a:rPr>
              <a:t>Pixabay</a:t>
            </a:r>
            <a:endParaRPr lang="nl-NL" sz="25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8322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Universiteit Gent">
      <a:dk1>
        <a:sysClr val="windowText" lastClr="000000"/>
      </a:dk1>
      <a:lt1>
        <a:sysClr val="window" lastClr="FFFFFF"/>
      </a:lt1>
      <a:dk2>
        <a:srgbClr val="1E64C8"/>
      </a:dk2>
      <a:lt2>
        <a:srgbClr val="FFD200"/>
      </a:lt2>
      <a:accent1>
        <a:srgbClr val="1E64C8"/>
      </a:accent1>
      <a:accent2>
        <a:srgbClr val="FFD200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Universiteit G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31750">
          <a:solidFill>
            <a:srgbClr val="1E64C8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0">
          <a:headEnd type="triangle" w="lg" len="lg"/>
          <a:tailEnd type="triangl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120000"/>
          </a:lnSpc>
          <a:defRPr sz="2500" smtClean="0"/>
        </a:defPPr>
      </a:lstStyle>
    </a:txDef>
  </a:objectDefaults>
  <a:extraClrSchemeLst/>
  <a:extLst>
    <a:ext uri="{05A4C25C-085E-4340-85A3-A5531E510DB2}">
      <thm15:themeFamily xmlns:a="http://schemas.openxmlformats.org/drawingml/2006/main" xmlns:thm15="http://schemas.microsoft.com/office/thememl/2012/main" xmlns="" name="Presentatie-NL-Corporate_1_0_12.potx" id="{7B7AD283-F127-47E9-B631-C6240DD2F4D8}" vid="{D6A74DA3-514C-45CC-8A87-78B48D3D9F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a="http://schemas.openxmlformats.org/drawingml/2006/main"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58FBFE25114A4D994203F01C508EE2" ma:contentTypeVersion="20" ma:contentTypeDescription="Een nieuw document maken." ma:contentTypeScope="" ma:versionID="c487880f76e372c94fd9100cb27ced52">
  <xsd:schema xmlns:xsd="http://www.w3.org/2001/XMLSchema" xmlns:xs="http://www.w3.org/2001/XMLSchema" xmlns:p="http://schemas.microsoft.com/office/2006/metadata/properties" xmlns:ns2="14ceaf06-097a-494c-963d-9f4054a5ce44" xmlns:ns3="0e209c18-1af9-4bd8-9d98-92fb4771c006" targetNamespace="http://schemas.microsoft.com/office/2006/metadata/properties" ma:root="true" ma:fieldsID="bd232ce116b81d9c0ea054373720007f" ns2:_="" ns3:_="">
    <xsd:import namespace="14ceaf06-097a-494c-963d-9f4054a5ce44"/>
    <xsd:import namespace="0e209c18-1af9-4bd8-9d98-92fb4771c00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ceaf06-097a-494c-963d-9f4054a5ce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209c18-1af9-4bd8-9d98-92fb4771c00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1D78EDA-9406-49B8-AD09-1141E1AE700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4AF6CB7-2A18-4264-AB21-4901BBA09C44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2A8DAD8-D80C-41AA-99FF-DE7CE4CEDE20}"/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4097</TotalTime>
  <Words>751</Words>
  <Application>Microsoft Macintosh PowerPoint</Application>
  <PresentationFormat>Aangepast</PresentationFormat>
  <Paragraphs>171</Paragraphs>
  <Slides>21</Slides>
  <Notes>10</Notes>
  <HiddenSlides>0</HiddenSlides>
  <MMClips>0</MMClips>
  <ScaleCrop>false</ScaleCrop>
  <HeadingPairs>
    <vt:vector size="4" baseType="variant">
      <vt:variant>
        <vt:lpstr>Ontwerpsjabloon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2" baseType="lpstr">
      <vt:lpstr>Kantoorthema</vt:lpstr>
      <vt:lpstr>Dia 1</vt:lpstr>
      <vt:lpstr>vaststelling</vt:lpstr>
      <vt:lpstr>Dia 3</vt:lpstr>
      <vt:lpstr>UGENT</vt:lpstr>
      <vt:lpstr>uitdaging</vt:lpstr>
      <vt:lpstr>Werkwijze</vt:lpstr>
      <vt:lpstr>INSTRUCTIONAL DESIGN</vt:lpstr>
      <vt:lpstr>Dia 8</vt:lpstr>
      <vt:lpstr>Dia 9</vt:lpstr>
      <vt:lpstr>Model</vt:lpstr>
      <vt:lpstr>Organisatiestructuur</vt:lpstr>
      <vt:lpstr>Cursus</vt:lpstr>
      <vt:lpstr>STUDENTENAANTALLEN</vt:lpstr>
      <vt:lpstr>Theorie en praktijk van CLIL</vt:lpstr>
      <vt:lpstr>Taalvaardigheid</vt:lpstr>
      <vt:lpstr>ONderwijs</vt:lpstr>
      <vt:lpstr>Verdere pistes</vt:lpstr>
      <vt:lpstr>ONDERZOEK</vt:lpstr>
      <vt:lpstr>Verdere pistes</vt:lpstr>
      <vt:lpstr>Dia 20</vt:lpstr>
      <vt:lpstr>Referenties</vt:lpstr>
    </vt:vector>
  </TitlesOfParts>
  <Company>UGent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Universiteit Gent</dc:creator>
  <cp:lastModifiedBy>Véronique </cp:lastModifiedBy>
  <cp:revision>308</cp:revision>
  <cp:lastPrinted>2020-03-10T00:48:05Z</cp:lastPrinted>
  <dcterms:created xsi:type="dcterms:W3CDTF">2020-03-10T20:47:01Z</dcterms:created>
  <dcterms:modified xsi:type="dcterms:W3CDTF">2020-03-10T20:47:44Z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icensed to">
    <vt:lpwstr>Ghent University</vt:lpwstr>
  </property>
  <property fmtid="{D5CDD505-2E9C-101B-9397-08002B2CF9AE}" pid="3" name="Version">
    <vt:lpwstr>1.0</vt:lpwstr>
  </property>
  <property fmtid="{D5CDD505-2E9C-101B-9397-08002B2CF9AE}" pid="4" name="Date">
    <vt:filetime>2016-09-19T22:00:00Z</vt:filetime>
  </property>
  <property fmtid="{D5CDD505-2E9C-101B-9397-08002B2CF9AE}" pid="5" name="Build">
    <vt:lpwstr>12</vt:lpwstr>
  </property>
  <property fmtid="{D5CDD505-2E9C-101B-9397-08002B2CF9AE}" pid="6" name="Cmt 1">
    <vt:lpwstr>create</vt:lpwstr>
  </property>
  <property fmtid="{D5CDD505-2E9C-101B-9397-08002B2CF9AE}" pid="7" name="Cmt 2">
    <vt:lpwstr>1st draft</vt:lpwstr>
  </property>
  <property fmtid="{D5CDD505-2E9C-101B-9397-08002B2CF9AE}" pid="8" name="Cmt 3">
    <vt:lpwstr>Corporate splitt off</vt:lpwstr>
  </property>
  <property fmtid="{D5CDD505-2E9C-101B-9397-08002B2CF9AE}" pid="9" name="Cmt 4">
    <vt:lpwstr>2nd draft</vt:lpwstr>
  </property>
  <property fmtid="{D5CDD505-2E9C-101B-9397-08002B2CF9AE}" pid="10" name="Cmt 4A">
    <vt:lpwstr>copy of UK version translated to NL</vt:lpwstr>
  </property>
  <property fmtid="{D5CDD505-2E9C-101B-9397-08002B2CF9AE}" pid="11" name="Cmt 5">
    <vt:lpwstr>set text box and shape defaults</vt:lpwstr>
  </property>
  <property fmtid="{D5CDD505-2E9C-101B-9397-08002B2CF9AE}" pid="12" name="Cmt 6">
    <vt:lpwstr>closing slide acc. to letter</vt:lpwstr>
  </property>
  <property fmtid="{D5CDD505-2E9C-101B-9397-08002B2CF9AE}" pid="13" name="Cmt 7">
    <vt:lpwstr>logo opening slide sharpened</vt:lpwstr>
  </property>
  <property fmtid="{D5CDD505-2E9C-101B-9397-08002B2CF9AE}" pid="14" name="Cmt 8">
    <vt:lpwstr>split variable and fixed data in contact data; lang to NL-BE</vt:lpwstr>
  </property>
  <property fmtid="{D5CDD505-2E9C-101B-9397-08002B2CF9AE}" pid="15" name="Cmt 9">
    <vt:lpwstr>comments 19-9-2016</vt:lpwstr>
  </property>
  <property fmtid="{D5CDD505-2E9C-101B-9397-08002B2CF9AE}" pid="16" name="Cmt 10">
    <vt:lpwstr>social media redesigned</vt:lpwstr>
  </property>
  <property fmtid="{D5CDD505-2E9C-101B-9397-08002B2CF9AE}" pid="17" name="Cmt 11">
    <vt:lpwstr>Title Slide renamed to TitleSlide</vt:lpwstr>
  </property>
  <property fmtid="{D5CDD505-2E9C-101B-9397-08002B2CF9AE}" pid="18" name="Cmt 12">
    <vt:lpwstr>Title and text size</vt:lpwstr>
  </property>
  <property fmtid="{D5CDD505-2E9C-101B-9397-08002B2CF9AE}" pid="19" name="ContentTypeId">
    <vt:lpwstr>0x0101008458FBFE25114A4D994203F01C508EE2</vt:lpwstr>
  </property>
</Properties>
</file>