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2.xml" ContentType="application/vnd.openxmlformats-officedocument.theme+xml"/>
  <Override PartName="/ppt/theme/theme3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39"/>
  </p:notesMasterIdLst>
  <p:handoutMasterIdLst>
    <p:handoutMasterId r:id="rId40"/>
  </p:handoutMasterIdLst>
  <p:sldIdLst>
    <p:sldId id="256" r:id="rId2"/>
    <p:sldId id="353" r:id="rId3"/>
    <p:sldId id="257" r:id="rId4"/>
    <p:sldId id="443" r:id="rId5"/>
    <p:sldId id="445" r:id="rId6"/>
    <p:sldId id="355" r:id="rId7"/>
    <p:sldId id="356" r:id="rId8"/>
    <p:sldId id="358" r:id="rId9"/>
    <p:sldId id="449" r:id="rId10"/>
    <p:sldId id="446" r:id="rId11"/>
    <p:sldId id="366" r:id="rId12"/>
    <p:sldId id="365" r:id="rId13"/>
    <p:sldId id="370" r:id="rId14"/>
    <p:sldId id="447" r:id="rId15"/>
    <p:sldId id="369" r:id="rId16"/>
    <p:sldId id="367" r:id="rId17"/>
    <p:sldId id="368" r:id="rId18"/>
    <p:sldId id="378" r:id="rId19"/>
    <p:sldId id="371" r:id="rId20"/>
    <p:sldId id="395" r:id="rId21"/>
    <p:sldId id="396" r:id="rId22"/>
    <p:sldId id="379" r:id="rId23"/>
    <p:sldId id="373" r:id="rId24"/>
    <p:sldId id="374" r:id="rId25"/>
    <p:sldId id="376" r:id="rId26"/>
    <p:sldId id="380" r:id="rId27"/>
    <p:sldId id="448" r:id="rId28"/>
    <p:sldId id="450" r:id="rId29"/>
    <p:sldId id="451" r:id="rId30"/>
    <p:sldId id="453" r:id="rId31"/>
    <p:sldId id="452" r:id="rId32"/>
    <p:sldId id="454" r:id="rId33"/>
    <p:sldId id="456" r:id="rId34"/>
    <p:sldId id="384" r:id="rId35"/>
    <p:sldId id="458" r:id="rId36"/>
    <p:sldId id="383" r:id="rId37"/>
    <p:sldId id="457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Open Sans" panose="020B0606030504020204" pitchFamily="34" charset="0"/>
      <p:regular r:id="rId45"/>
    </p:embeddedFont>
    <p:embeddedFont>
      <p:font typeface="Open Sans Light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k Boer" initials="PB" lastIdx="1" clrIdx="0">
    <p:extLst>
      <p:ext uri="{19B8F6BF-5375-455C-9EA6-DF929625EA0E}">
        <p15:presenceInfo xmlns:p15="http://schemas.microsoft.com/office/powerpoint/2012/main" userId="Patrick Bo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B29"/>
    <a:srgbClr val="24375D"/>
    <a:srgbClr val="63B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81119A-041B-4340-9380-A2C0F1C3AE5C}">
  <a:tblStyle styleId="{7E81119A-041B-4340-9380-A2C0F1C3AE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3FB0112-C9D9-44A5-A828-A6BA658414A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2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77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theme" Target="theme/theme1.xml"/><Relationship Id="rId58" Type="http://schemas.openxmlformats.org/officeDocument/2006/relationships/customXml" Target="../customXml/item3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de Boer" userId="30160816_tp_dropbox" providerId="OAuth2" clId="{A7554BA9-B145-C44C-84BA-A409D9942361}"/>
    <pc:docChg chg="modSld">
      <pc:chgData name="Patrick de Boer" userId="30160816_tp_dropbox" providerId="OAuth2" clId="{A7554BA9-B145-C44C-84BA-A409D9942361}" dt="2019-11-04T20:53:38.757" v="106" actId="20577"/>
      <pc:docMkLst>
        <pc:docMk/>
      </pc:docMkLst>
      <pc:sldChg chg="modSp">
        <pc:chgData name="Patrick de Boer" userId="30160816_tp_dropbox" providerId="OAuth2" clId="{A7554BA9-B145-C44C-84BA-A409D9942361}" dt="2019-11-04T20:53:38.757" v="106" actId="20577"/>
        <pc:sldMkLst>
          <pc:docMk/>
          <pc:sldMk cId="568769148" sldId="457"/>
        </pc:sldMkLst>
        <pc:spChg chg="mod">
          <ac:chgData name="Patrick de Boer" userId="30160816_tp_dropbox" providerId="OAuth2" clId="{A7554BA9-B145-C44C-84BA-A409D9942361}" dt="2019-11-04T20:53:38.757" v="106" actId="20577"/>
          <ac:spMkLst>
            <pc:docMk/>
            <pc:sldMk cId="568769148" sldId="457"/>
            <ac:spMk id="2" creationId="{548462CA-4D47-431A-B510-6176AED9A75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B8D980E9-50E7-4334-A08D-2EB13897D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A818E7F-175F-4A66-A37C-AD7A52698A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8E49A-2CA2-4F41-B96B-FEA4231709B1}" type="datetimeFigureOut">
              <a:rPr lang="nl-NL" smtClean="0"/>
              <a:t>2-3-2020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3D36BE1-0C19-42A9-A339-9ADE8E9463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723ED86-9C6F-4D12-ACAF-369E526206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58EA3-3380-4901-A28B-DC2CDB0B99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1053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48255d987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Eventuele toevoeging: Balans over taal en subject (Ting) en het gebruik van scaffolding hiervoor, en de 3 principes van Phil Ball en de link met scaffolding om dit te supporten</a:t>
            </a:r>
            <a:endParaRPr/>
          </a:p>
        </p:txBody>
      </p:sp>
      <p:sp>
        <p:nvSpPr>
          <p:cNvPr id="204" name="Google Shape;204;g48255d98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49340306c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49340306c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CLIL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Bilingual</a:t>
            </a:r>
            <a:r>
              <a:rPr lang="nl-NL" dirty="0"/>
              <a:t> </a:t>
            </a:r>
            <a:r>
              <a:rPr lang="nl-NL" dirty="0" err="1"/>
              <a:t>education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6112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Notice</a:t>
            </a:r>
            <a:r>
              <a:rPr lang="nl-NL" dirty="0"/>
              <a:t> I </a:t>
            </a:r>
            <a:r>
              <a:rPr lang="nl-NL" dirty="0" err="1"/>
              <a:t>did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 of these at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beginning</a:t>
            </a:r>
            <a:r>
              <a:rPr lang="nl-NL" dirty="0"/>
              <a:t> of </a:t>
            </a:r>
            <a:r>
              <a:rPr lang="nl-NL" dirty="0" err="1"/>
              <a:t>this</a:t>
            </a:r>
            <a:r>
              <a:rPr lang="nl-NL" dirty="0"/>
              <a:t> workshop</a:t>
            </a:r>
          </a:p>
        </p:txBody>
      </p:sp>
    </p:spTree>
    <p:extLst>
      <p:ext uri="{BB962C8B-B14F-4D97-AF65-F5344CB8AC3E}">
        <p14:creationId xmlns:p14="http://schemas.microsoft.com/office/powerpoint/2010/main" val="358739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Tekst nog maken</a:t>
            </a:r>
          </a:p>
        </p:txBody>
      </p:sp>
    </p:spTree>
    <p:extLst>
      <p:ext uri="{BB962C8B-B14F-4D97-AF65-F5344CB8AC3E}">
        <p14:creationId xmlns:p14="http://schemas.microsoft.com/office/powerpoint/2010/main" val="3137988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>
  <p:cSld name="Titeldia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/>
          <p:nvPr/>
        </p:nvSpPr>
        <p:spPr>
          <a:xfrm>
            <a:off x="7" y="1"/>
            <a:ext cx="9144000" cy="2422800"/>
          </a:xfrm>
          <a:prstGeom prst="rect">
            <a:avLst/>
          </a:prstGeom>
          <a:solidFill>
            <a:srgbClr val="24375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4"/>
          <p:cNvSpPr txBox="1">
            <a:spLocks noGrp="1"/>
          </p:cNvSpPr>
          <p:nvPr>
            <p:ph type="ctrTitle"/>
          </p:nvPr>
        </p:nvSpPr>
        <p:spPr>
          <a:xfrm>
            <a:off x="157163" y="3483026"/>
            <a:ext cx="8850900" cy="7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 Light"/>
              <a:buNone/>
              <a:defRPr sz="3300" b="0" i="0" u="none" strike="noStrike" cap="none">
                <a:solidFill>
                  <a:srgbClr val="2437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 dirty="0"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157163" y="2457031"/>
            <a:ext cx="88503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marR="0" lvl="0" indent="-228600" algn="ctr" rtl="0">
              <a:spcBef>
                <a:spcPts val="300"/>
              </a:spcBef>
              <a:spcAft>
                <a:spcPts val="0"/>
              </a:spcAft>
              <a:buClr>
                <a:srgbClr val="333B45"/>
              </a:buClr>
              <a:buSzPts val="2400"/>
              <a:buFont typeface="Arial"/>
              <a:buNone/>
              <a:defRPr sz="1500" b="0" i="0" u="none" strike="noStrike" cap="none">
                <a:solidFill>
                  <a:srgbClr val="2437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6" name="Google Shape;136;p24"/>
          <p:cNvSpPr/>
          <p:nvPr/>
        </p:nvSpPr>
        <p:spPr>
          <a:xfrm>
            <a:off x="-1" y="2422744"/>
            <a:ext cx="9144000" cy="34200"/>
          </a:xfrm>
          <a:prstGeom prst="rect">
            <a:avLst/>
          </a:prstGeom>
          <a:solidFill>
            <a:srgbClr val="EBBA1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831AC15-7A54-42F7-AED1-9DF84A5E4F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7156"/>
            <a:ext cx="9144000" cy="9595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/>
          <p:nvPr/>
        </p:nvSpPr>
        <p:spPr>
          <a:xfrm>
            <a:off x="7" y="-8516"/>
            <a:ext cx="9144000" cy="748800"/>
          </a:xfrm>
          <a:prstGeom prst="rect">
            <a:avLst/>
          </a:prstGeom>
          <a:solidFill>
            <a:srgbClr val="24375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1"/>
          </p:nvPr>
        </p:nvSpPr>
        <p:spPr>
          <a:xfrm>
            <a:off x="104752" y="817438"/>
            <a:ext cx="8930700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104753" y="-8516"/>
            <a:ext cx="8930700" cy="7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 Light"/>
              <a:buNone/>
              <a:defRPr sz="29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ftr" idx="11"/>
          </p:nvPr>
        </p:nvSpPr>
        <p:spPr>
          <a:xfrm>
            <a:off x="104753" y="4880803"/>
            <a:ext cx="7485300" cy="2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/>
          <p:nvPr/>
        </p:nvSpPr>
        <p:spPr>
          <a:xfrm>
            <a:off x="-1" y="5116032"/>
            <a:ext cx="9144000" cy="27000"/>
          </a:xfrm>
          <a:prstGeom prst="rect">
            <a:avLst/>
          </a:prstGeom>
          <a:solidFill>
            <a:srgbClr val="EBBA1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5"/>
          <p:cNvSpPr/>
          <p:nvPr/>
        </p:nvSpPr>
        <p:spPr>
          <a:xfrm>
            <a:off x="-1" y="-8945"/>
            <a:ext cx="9144000" cy="27000"/>
          </a:xfrm>
          <a:prstGeom prst="rect">
            <a:avLst/>
          </a:prstGeom>
          <a:solidFill>
            <a:srgbClr val="EBBA1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>
  <p:cSld name="Sectiekop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/>
          <p:nvPr/>
        </p:nvSpPr>
        <p:spPr>
          <a:xfrm>
            <a:off x="7" y="2425629"/>
            <a:ext cx="9144000" cy="2718000"/>
          </a:xfrm>
          <a:prstGeom prst="rect">
            <a:avLst/>
          </a:prstGeom>
          <a:solidFill>
            <a:srgbClr val="24375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6"/>
          <p:cNvSpPr txBox="1">
            <a:spLocks noGrp="1"/>
          </p:cNvSpPr>
          <p:nvPr>
            <p:ph type="ctrTitle"/>
          </p:nvPr>
        </p:nvSpPr>
        <p:spPr>
          <a:xfrm>
            <a:off x="157127" y="1648796"/>
            <a:ext cx="8850900" cy="7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 Light"/>
              <a:buNone/>
              <a:defRPr sz="33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>
            <a:off x="157163" y="2457031"/>
            <a:ext cx="88503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marR="0" lvl="0" indent="-228600" algn="ctr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/>
          <p:nvPr/>
        </p:nvSpPr>
        <p:spPr>
          <a:xfrm>
            <a:off x="-1" y="2422744"/>
            <a:ext cx="9144000" cy="34200"/>
          </a:xfrm>
          <a:prstGeom prst="rect">
            <a:avLst/>
          </a:prstGeom>
          <a:solidFill>
            <a:srgbClr val="EBBA1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1EFDF23-4DBC-4E77-A936-E07D33F64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7" y="2966970"/>
            <a:ext cx="9144000" cy="1907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>
  <p:cSld name="Vergelijking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/>
          <p:nvPr/>
        </p:nvSpPr>
        <p:spPr>
          <a:xfrm>
            <a:off x="7" y="-8516"/>
            <a:ext cx="9144000" cy="748800"/>
          </a:xfrm>
          <a:prstGeom prst="rect">
            <a:avLst/>
          </a:prstGeom>
          <a:solidFill>
            <a:srgbClr val="24375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8"/>
          <p:cNvSpPr txBox="1">
            <a:spLocks noGrp="1"/>
          </p:cNvSpPr>
          <p:nvPr>
            <p:ph type="body" idx="1"/>
          </p:nvPr>
        </p:nvSpPr>
        <p:spPr>
          <a:xfrm>
            <a:off x="104746" y="817435"/>
            <a:ext cx="43926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rgbClr val="9B59A2"/>
              </a:buClr>
              <a:buSzPts val="2400"/>
              <a:buFont typeface="Arial"/>
              <a:buNone/>
              <a:defRPr sz="1800" b="1" i="0" u="none" strike="noStrike" cap="none">
                <a:solidFill>
                  <a:srgbClr val="2437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5" name="Google Shape;165;p28"/>
          <p:cNvSpPr txBox="1">
            <a:spLocks noGrp="1"/>
          </p:cNvSpPr>
          <p:nvPr>
            <p:ph type="body" idx="2"/>
          </p:nvPr>
        </p:nvSpPr>
        <p:spPr>
          <a:xfrm>
            <a:off x="4645030" y="817435"/>
            <a:ext cx="43905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rgbClr val="9B59A2"/>
              </a:buClr>
              <a:buSzPts val="2400"/>
              <a:buFont typeface="Arial"/>
              <a:buNone/>
              <a:defRPr sz="1800" b="1" i="0" u="none" strike="noStrike" cap="none">
                <a:solidFill>
                  <a:srgbClr val="2437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6" name="Google Shape;166;p28"/>
          <p:cNvSpPr txBox="1">
            <a:spLocks noGrp="1"/>
          </p:cNvSpPr>
          <p:nvPr>
            <p:ph type="body" idx="3"/>
          </p:nvPr>
        </p:nvSpPr>
        <p:spPr>
          <a:xfrm>
            <a:off x="104750" y="1297259"/>
            <a:ext cx="4391100" cy="3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body" idx="4"/>
          </p:nvPr>
        </p:nvSpPr>
        <p:spPr>
          <a:xfrm>
            <a:off x="4648200" y="1297259"/>
            <a:ext cx="4387500" cy="3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ftr" idx="11"/>
          </p:nvPr>
        </p:nvSpPr>
        <p:spPr>
          <a:xfrm>
            <a:off x="104753" y="4880803"/>
            <a:ext cx="7608600" cy="2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69" name="Google Shape;169;p28"/>
          <p:cNvCxnSpPr/>
          <p:nvPr/>
        </p:nvCxnSpPr>
        <p:spPr>
          <a:xfrm>
            <a:off x="4574358" y="1119541"/>
            <a:ext cx="0" cy="3466500"/>
          </a:xfrm>
          <a:prstGeom prst="straightConnector1">
            <a:avLst/>
          </a:prstGeom>
          <a:noFill/>
          <a:ln w="9525" cap="flat" cmpd="sng">
            <a:solidFill>
              <a:srgbClr val="EBBA1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0" name="Google Shape;170;p28"/>
          <p:cNvSpPr txBox="1">
            <a:spLocks noGrp="1"/>
          </p:cNvSpPr>
          <p:nvPr>
            <p:ph type="title"/>
          </p:nvPr>
        </p:nvSpPr>
        <p:spPr>
          <a:xfrm>
            <a:off x="104753" y="-8516"/>
            <a:ext cx="8930700" cy="7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 Light"/>
              <a:buNone/>
              <a:defRPr sz="29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 dirty="0"/>
          </a:p>
        </p:txBody>
      </p:sp>
      <p:sp>
        <p:nvSpPr>
          <p:cNvPr id="171" name="Google Shape;171;p28"/>
          <p:cNvSpPr/>
          <p:nvPr/>
        </p:nvSpPr>
        <p:spPr>
          <a:xfrm>
            <a:off x="-1" y="5116032"/>
            <a:ext cx="9144000" cy="27000"/>
          </a:xfrm>
          <a:prstGeom prst="rect">
            <a:avLst/>
          </a:prstGeom>
          <a:solidFill>
            <a:srgbClr val="EBBA1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8"/>
          <p:cNvSpPr/>
          <p:nvPr/>
        </p:nvSpPr>
        <p:spPr>
          <a:xfrm>
            <a:off x="-1" y="-8945"/>
            <a:ext cx="9144000" cy="27000"/>
          </a:xfrm>
          <a:prstGeom prst="rect">
            <a:avLst/>
          </a:prstGeom>
          <a:solidFill>
            <a:srgbClr val="EBBA1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Key Points" userDrawn="1">
  <p:cSld name="Three Key Points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/>
          <p:nvPr/>
        </p:nvSpPr>
        <p:spPr>
          <a:xfrm>
            <a:off x="7" y="-8516"/>
            <a:ext cx="9144000" cy="748800"/>
          </a:xfrm>
          <a:prstGeom prst="rect">
            <a:avLst/>
          </a:prstGeom>
          <a:solidFill>
            <a:srgbClr val="24375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9"/>
          <p:cNvSpPr/>
          <p:nvPr/>
        </p:nvSpPr>
        <p:spPr>
          <a:xfrm>
            <a:off x="3334152" y="954074"/>
            <a:ext cx="2540100" cy="1159200"/>
          </a:xfrm>
          <a:prstGeom prst="rect">
            <a:avLst/>
          </a:prstGeom>
          <a:solidFill>
            <a:srgbClr val="F39B2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9"/>
          <p:cNvSpPr/>
          <p:nvPr/>
        </p:nvSpPr>
        <p:spPr>
          <a:xfrm>
            <a:off x="6364574" y="953695"/>
            <a:ext cx="2540100" cy="1159200"/>
          </a:xfrm>
          <a:prstGeom prst="rect">
            <a:avLst/>
          </a:prstGeom>
          <a:solidFill>
            <a:srgbClr val="F39B2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301170" y="953695"/>
            <a:ext cx="2540100" cy="1159200"/>
          </a:xfrm>
          <a:prstGeom prst="rect">
            <a:avLst/>
          </a:prstGeom>
          <a:solidFill>
            <a:srgbClr val="F39B2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9"/>
          <p:cNvSpPr txBox="1">
            <a:spLocks noGrp="1"/>
          </p:cNvSpPr>
          <p:nvPr>
            <p:ph type="body" idx="3"/>
          </p:nvPr>
        </p:nvSpPr>
        <p:spPr>
          <a:xfrm>
            <a:off x="6364574" y="944886"/>
            <a:ext cx="2540100" cy="11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4"/>
          </p:nvPr>
        </p:nvSpPr>
        <p:spPr>
          <a:xfrm>
            <a:off x="301170" y="2191458"/>
            <a:ext cx="2540100" cy="2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2286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body" idx="5"/>
          </p:nvPr>
        </p:nvSpPr>
        <p:spPr>
          <a:xfrm>
            <a:off x="3342464" y="2191458"/>
            <a:ext cx="2540100" cy="2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2286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body" idx="6"/>
          </p:nvPr>
        </p:nvSpPr>
        <p:spPr>
          <a:xfrm>
            <a:off x="6364574" y="2191458"/>
            <a:ext cx="2540100" cy="25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2286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5" name="Google Shape;185;p29"/>
          <p:cNvSpPr txBox="1">
            <a:spLocks noGrp="1"/>
          </p:cNvSpPr>
          <p:nvPr>
            <p:ph type="ftr" idx="11"/>
          </p:nvPr>
        </p:nvSpPr>
        <p:spPr>
          <a:xfrm>
            <a:off x="104753" y="4880803"/>
            <a:ext cx="7455600" cy="2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29"/>
          <p:cNvSpPr txBox="1">
            <a:spLocks noGrp="1"/>
          </p:cNvSpPr>
          <p:nvPr>
            <p:ph type="title"/>
          </p:nvPr>
        </p:nvSpPr>
        <p:spPr>
          <a:xfrm>
            <a:off x="104753" y="-8516"/>
            <a:ext cx="8930700" cy="7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 Light"/>
              <a:buNone/>
              <a:defRPr sz="29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87" name="Google Shape;187;p29"/>
          <p:cNvSpPr/>
          <p:nvPr/>
        </p:nvSpPr>
        <p:spPr>
          <a:xfrm>
            <a:off x="-1" y="5116032"/>
            <a:ext cx="9144000" cy="27000"/>
          </a:xfrm>
          <a:prstGeom prst="rect">
            <a:avLst/>
          </a:prstGeom>
          <a:solidFill>
            <a:srgbClr val="EBBA1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9"/>
          <p:cNvSpPr/>
          <p:nvPr/>
        </p:nvSpPr>
        <p:spPr>
          <a:xfrm>
            <a:off x="-1" y="-8945"/>
            <a:ext cx="9144000" cy="27000"/>
          </a:xfrm>
          <a:prstGeom prst="rect">
            <a:avLst/>
          </a:prstGeom>
          <a:solidFill>
            <a:srgbClr val="EBBA1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1;p29">
            <a:extLst>
              <a:ext uri="{FF2B5EF4-FFF2-40B4-BE49-F238E27FC236}">
                <a16:creationId xmlns:a16="http://schemas.microsoft.com/office/drawing/2014/main" id="{BA7B3025-5E66-4C5E-8103-2EB71967B8AE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3331592" y="944886"/>
            <a:ext cx="2540100" cy="11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" name="Google Shape;181;p29">
            <a:extLst>
              <a:ext uri="{FF2B5EF4-FFF2-40B4-BE49-F238E27FC236}">
                <a16:creationId xmlns:a16="http://schemas.microsoft.com/office/drawing/2014/main" id="{FA3805F0-1989-477C-AECC-FC465403F866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298610" y="953995"/>
            <a:ext cx="2540100" cy="11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 Light"/>
              <a:buNone/>
              <a:defRPr sz="33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2" r:id="rId4"/>
    <p:sldLayoutId id="214748367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sA0-QXbLnaE?feature=oembed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confused-hands-up-unsure-perplexed-2681507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>
            <a:spLocks noGrp="1"/>
          </p:cNvSpPr>
          <p:nvPr>
            <p:ph type="body" idx="1"/>
          </p:nvPr>
        </p:nvSpPr>
        <p:spPr>
          <a:xfrm>
            <a:off x="157163" y="2457031"/>
            <a:ext cx="88503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nl-NL" dirty="0" err="1"/>
              <a:t>Tuesday</a:t>
            </a:r>
            <a:r>
              <a:rPr lang="nl-NL" dirty="0"/>
              <a:t> </a:t>
            </a:r>
            <a:r>
              <a:rPr lang="nl-NL" dirty="0" err="1"/>
              <a:t>March</a:t>
            </a:r>
            <a:r>
              <a:rPr lang="nl-NL" dirty="0"/>
              <a:t> 10th 2020</a:t>
            </a:r>
            <a:endParaRPr dirty="0"/>
          </a:p>
        </p:txBody>
      </p:sp>
      <p:sp>
        <p:nvSpPr>
          <p:cNvPr id="207" name="Google Shape;207;p33"/>
          <p:cNvSpPr txBox="1">
            <a:spLocks noGrp="1"/>
          </p:cNvSpPr>
          <p:nvPr>
            <p:ph type="ctrTitle"/>
          </p:nvPr>
        </p:nvSpPr>
        <p:spPr>
          <a:xfrm>
            <a:off x="146400" y="3456958"/>
            <a:ext cx="88512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Open Sans Light"/>
              <a:buNone/>
            </a:pPr>
            <a:r>
              <a:rPr lang="nl-NL" sz="2900" dirty="0">
                <a:solidFill>
                  <a:srgbClr val="24375D"/>
                </a:solidFill>
              </a:rPr>
              <a:t>How </a:t>
            </a:r>
            <a:r>
              <a:rPr lang="nl-NL" sz="2900" dirty="0" err="1">
                <a:solidFill>
                  <a:srgbClr val="24375D"/>
                </a:solidFill>
              </a:rPr>
              <a:t>to</a:t>
            </a:r>
            <a:r>
              <a:rPr lang="nl-NL" sz="2900" dirty="0">
                <a:solidFill>
                  <a:srgbClr val="24375D"/>
                </a:solidFill>
              </a:rPr>
              <a:t> </a:t>
            </a:r>
            <a:r>
              <a:rPr lang="nl-NL" sz="2900" dirty="0" err="1">
                <a:solidFill>
                  <a:srgbClr val="24375D"/>
                </a:solidFill>
              </a:rPr>
              <a:t>prepare</a:t>
            </a:r>
            <a:r>
              <a:rPr lang="nl-NL" sz="2900" dirty="0">
                <a:solidFill>
                  <a:srgbClr val="24375D"/>
                </a:solidFill>
              </a:rPr>
              <a:t> a CLIL </a:t>
            </a:r>
            <a:r>
              <a:rPr lang="nl-NL" sz="2900" dirty="0" err="1">
                <a:solidFill>
                  <a:srgbClr val="24375D"/>
                </a:solidFill>
              </a:rPr>
              <a:t>Lesson</a:t>
            </a:r>
            <a:r>
              <a:rPr lang="nl-NL" sz="2900" dirty="0">
                <a:solidFill>
                  <a:srgbClr val="24375D"/>
                </a:solidFill>
              </a:rPr>
              <a:t> in 15 minutes</a:t>
            </a:r>
            <a:endParaRPr sz="2900" b="0" i="0" u="none" strike="noStrike" cap="none" dirty="0">
              <a:solidFill>
                <a:srgbClr val="24375D"/>
              </a:solidFill>
              <a:sym typeface="Open Sans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170EA3C-013F-44D1-97B4-9EA2936D4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CDCAEBC-F13F-4F3B-B250-4C379B235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Get down </a:t>
            </a:r>
            <a:r>
              <a:rPr lang="nl-NL" dirty="0" err="1"/>
              <a:t>to</a:t>
            </a:r>
            <a:r>
              <a:rPr lang="nl-NL" dirty="0"/>
              <a:t> action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778C0FA-3AD1-4A9D-966A-C6A6900DD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077" y="1258903"/>
            <a:ext cx="49720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4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FF03D26-A809-4251-A9C3-71AF22263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ctr">
              <a:buNone/>
            </a:pPr>
            <a:r>
              <a:rPr lang="nl-NL" dirty="0"/>
              <a:t>Copy these </a:t>
            </a:r>
            <a:r>
              <a:rPr lang="nl-NL" dirty="0" err="1"/>
              <a:t>questions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answer</a:t>
            </a:r>
            <a:r>
              <a:rPr lang="nl-NL" dirty="0"/>
              <a:t> </a:t>
            </a:r>
            <a:r>
              <a:rPr lang="nl-NL" dirty="0" err="1"/>
              <a:t>them</a:t>
            </a:r>
            <a:r>
              <a:rPr lang="nl-NL" dirty="0"/>
              <a:t> </a:t>
            </a:r>
            <a:r>
              <a:rPr lang="nl-NL" dirty="0" err="1"/>
              <a:t>while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listen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my</a:t>
            </a:r>
            <a:r>
              <a:rPr lang="nl-NL" dirty="0"/>
              <a:t> ‘</a:t>
            </a:r>
            <a:r>
              <a:rPr lang="nl-NL" dirty="0" err="1"/>
              <a:t>instruction</a:t>
            </a:r>
            <a:r>
              <a:rPr lang="nl-NL" dirty="0"/>
              <a:t>’</a:t>
            </a:r>
          </a:p>
          <a:p>
            <a:pPr marL="76200" indent="0" algn="ctr">
              <a:buNone/>
            </a:pPr>
            <a:endParaRPr lang="nl-NL" dirty="0"/>
          </a:p>
          <a:p>
            <a:pPr marL="533400" indent="-457200">
              <a:buFont typeface="+mj-lt"/>
              <a:buAutoNum type="arabicPeriod"/>
            </a:pPr>
            <a:r>
              <a:rPr lang="nl-NL" dirty="0" err="1"/>
              <a:t>What</a:t>
            </a:r>
            <a:r>
              <a:rPr lang="nl-NL" dirty="0"/>
              <a:t> are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four</a:t>
            </a:r>
            <a:r>
              <a:rPr lang="nl-NL" dirty="0"/>
              <a:t> </a:t>
            </a:r>
            <a:r>
              <a:rPr lang="nl-NL" dirty="0" err="1"/>
              <a:t>lesson</a:t>
            </a:r>
            <a:r>
              <a:rPr lang="nl-NL" dirty="0"/>
              <a:t> stages we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discuss</a:t>
            </a:r>
            <a:r>
              <a:rPr lang="nl-NL" dirty="0"/>
              <a:t>?</a:t>
            </a:r>
          </a:p>
          <a:p>
            <a:pPr marL="533400" indent="-457200">
              <a:buFont typeface="+mj-lt"/>
              <a:buAutoNum type="arabicPeriod"/>
            </a:pPr>
            <a:endParaRPr lang="nl-NL" dirty="0"/>
          </a:p>
          <a:p>
            <a:pPr marL="533400" indent="-457200">
              <a:buFont typeface="+mj-lt"/>
              <a:buAutoNum type="arabicPeriod"/>
            </a:pPr>
            <a:r>
              <a:rPr lang="nl-NL" dirty="0" err="1"/>
              <a:t>Why</a:t>
            </a:r>
            <a:r>
              <a:rPr lang="nl-NL" dirty="0"/>
              <a:t> </a:t>
            </a:r>
            <a:r>
              <a:rPr lang="nl-NL" dirty="0" err="1"/>
              <a:t>did</a:t>
            </a:r>
            <a:r>
              <a:rPr lang="nl-NL" dirty="0"/>
              <a:t> I change </a:t>
            </a:r>
            <a:r>
              <a:rPr lang="nl-NL" dirty="0" err="1"/>
              <a:t>the</a:t>
            </a:r>
            <a:r>
              <a:rPr lang="nl-NL" dirty="0"/>
              <a:t> name of </a:t>
            </a:r>
            <a:r>
              <a:rPr lang="nl-NL" dirty="0" err="1"/>
              <a:t>the</a:t>
            </a:r>
            <a:r>
              <a:rPr lang="nl-NL" dirty="0"/>
              <a:t> second </a:t>
            </a:r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recently</a:t>
            </a:r>
            <a:r>
              <a:rPr lang="nl-NL" dirty="0"/>
              <a:t>?</a:t>
            </a:r>
          </a:p>
          <a:p>
            <a:pPr marL="533400" indent="-457200">
              <a:buFont typeface="+mj-lt"/>
              <a:buAutoNum type="arabicPeriod"/>
            </a:pPr>
            <a:endParaRPr lang="nl-NL" dirty="0"/>
          </a:p>
          <a:p>
            <a:pPr marL="533400" indent="-457200">
              <a:buFont typeface="+mj-lt"/>
              <a:buAutoNum type="arabicPeriod"/>
            </a:pP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makes</a:t>
            </a:r>
            <a:r>
              <a:rPr lang="nl-NL" dirty="0"/>
              <a:t> CLIL different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regular</a:t>
            </a:r>
            <a:r>
              <a:rPr lang="nl-NL" dirty="0"/>
              <a:t> teaching?</a:t>
            </a:r>
          </a:p>
          <a:p>
            <a:pPr marL="76200" indent="0">
              <a:buNone/>
            </a:pPr>
            <a:r>
              <a:rPr lang="nl-NL" dirty="0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925D1B2-C747-486D-BE08-DC2F86D85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Activity: </a:t>
            </a:r>
            <a:r>
              <a:rPr lang="nl-NL" dirty="0" err="1"/>
              <a:t>Answer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questions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9189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29CB79D-6A2D-440B-936A-33281485E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2304" y="844071"/>
            <a:ext cx="3135598" cy="4063500"/>
          </a:xfrm>
        </p:spPr>
        <p:txBody>
          <a:bodyPr/>
          <a:lstStyle/>
          <a:p>
            <a:pPr marL="533400" indent="-457200">
              <a:buAutoNum type="arabicPeriod"/>
            </a:pPr>
            <a:r>
              <a:rPr lang="nl-NL" sz="3200" dirty="0"/>
              <a:t>Opening</a:t>
            </a:r>
          </a:p>
          <a:p>
            <a:pPr marL="533400" indent="-457200">
              <a:buAutoNum type="arabicPeriod"/>
            </a:pPr>
            <a:endParaRPr lang="nl-NL" sz="3200" dirty="0"/>
          </a:p>
          <a:p>
            <a:pPr marL="533400" indent="-457200">
              <a:buAutoNum type="arabicPeriod"/>
            </a:pPr>
            <a:r>
              <a:rPr lang="nl-NL" sz="3200" dirty="0" err="1"/>
              <a:t>Informing</a:t>
            </a:r>
            <a:endParaRPr lang="nl-NL" sz="3200" dirty="0"/>
          </a:p>
          <a:p>
            <a:pPr marL="533400" indent="-457200">
              <a:buAutoNum type="arabicPeriod"/>
            </a:pPr>
            <a:endParaRPr lang="nl-NL" sz="3200" dirty="0"/>
          </a:p>
          <a:p>
            <a:pPr marL="533400" indent="-457200">
              <a:buAutoNum type="arabicPeriod"/>
            </a:pPr>
            <a:r>
              <a:rPr lang="nl-NL" sz="3200" dirty="0" err="1"/>
              <a:t>Applying</a:t>
            </a:r>
            <a:endParaRPr lang="nl-NL" sz="3200" dirty="0"/>
          </a:p>
          <a:p>
            <a:pPr marL="533400" indent="-457200">
              <a:buAutoNum type="arabicPeriod"/>
            </a:pPr>
            <a:endParaRPr lang="nl-NL" sz="3200" dirty="0"/>
          </a:p>
          <a:p>
            <a:pPr marL="533400" indent="-457200">
              <a:buAutoNum type="arabicPeriod"/>
            </a:pPr>
            <a:r>
              <a:rPr lang="nl-NL" sz="3200" dirty="0" err="1"/>
              <a:t>Reflecting</a:t>
            </a:r>
            <a:endParaRPr lang="nl-NL" sz="32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757ABBE-41BE-48A7-AECF-54E22DC4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Four</a:t>
            </a:r>
            <a:r>
              <a:rPr lang="nl-NL" dirty="0"/>
              <a:t> </a:t>
            </a:r>
            <a:r>
              <a:rPr lang="nl-NL" dirty="0" err="1"/>
              <a:t>lesson</a:t>
            </a:r>
            <a:r>
              <a:rPr lang="nl-NL" dirty="0"/>
              <a:t> stages</a:t>
            </a:r>
          </a:p>
        </p:txBody>
      </p:sp>
    </p:spTree>
    <p:extLst>
      <p:ext uri="{BB962C8B-B14F-4D97-AF65-F5344CB8AC3E}">
        <p14:creationId xmlns:p14="http://schemas.microsoft.com/office/powerpoint/2010/main" val="317297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FF03D26-A809-4251-A9C3-71AF22263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ctr">
              <a:buNone/>
            </a:pPr>
            <a:r>
              <a:rPr lang="nl-NL" dirty="0" err="1"/>
              <a:t>What</a:t>
            </a:r>
            <a:r>
              <a:rPr lang="nl-NL" dirty="0"/>
              <a:t> do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think</a:t>
            </a:r>
            <a:r>
              <a:rPr lang="nl-NL" dirty="0"/>
              <a:t>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answers</a:t>
            </a:r>
            <a:r>
              <a:rPr lang="nl-NL" dirty="0"/>
              <a:t>?</a:t>
            </a:r>
          </a:p>
          <a:p>
            <a:pPr marL="76200" indent="0" algn="ctr">
              <a:buNone/>
            </a:pPr>
            <a:endParaRPr lang="nl-NL" dirty="0"/>
          </a:p>
          <a:p>
            <a:pPr marL="533400" indent="-457200">
              <a:buFont typeface="+mj-lt"/>
              <a:buAutoNum type="arabicPeriod"/>
            </a:pPr>
            <a:r>
              <a:rPr lang="nl-NL" dirty="0" err="1"/>
              <a:t>What</a:t>
            </a:r>
            <a:r>
              <a:rPr lang="nl-NL" dirty="0"/>
              <a:t> are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four</a:t>
            </a:r>
            <a:r>
              <a:rPr lang="nl-NL" dirty="0"/>
              <a:t> </a:t>
            </a:r>
            <a:r>
              <a:rPr lang="nl-NL" dirty="0" err="1"/>
              <a:t>lesson</a:t>
            </a:r>
            <a:r>
              <a:rPr lang="nl-NL" dirty="0"/>
              <a:t> stages we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discuss</a:t>
            </a:r>
            <a:r>
              <a:rPr lang="nl-NL" dirty="0"/>
              <a:t>?</a:t>
            </a:r>
          </a:p>
          <a:p>
            <a:pPr marL="533400" indent="-457200">
              <a:buFont typeface="+mj-lt"/>
              <a:buAutoNum type="arabicPeriod"/>
            </a:pPr>
            <a:endParaRPr lang="nl-NL" dirty="0"/>
          </a:p>
          <a:p>
            <a:pPr marL="533400" indent="-457200">
              <a:buFont typeface="+mj-lt"/>
              <a:buAutoNum type="arabicPeriod"/>
            </a:pPr>
            <a:r>
              <a:rPr lang="nl-NL" dirty="0" err="1"/>
              <a:t>Why</a:t>
            </a:r>
            <a:r>
              <a:rPr lang="nl-NL" dirty="0"/>
              <a:t> </a:t>
            </a:r>
            <a:r>
              <a:rPr lang="nl-NL" dirty="0" err="1"/>
              <a:t>did</a:t>
            </a:r>
            <a:r>
              <a:rPr lang="nl-NL" dirty="0"/>
              <a:t> I change </a:t>
            </a:r>
            <a:r>
              <a:rPr lang="nl-NL" dirty="0" err="1"/>
              <a:t>the</a:t>
            </a:r>
            <a:r>
              <a:rPr lang="nl-NL" dirty="0"/>
              <a:t> name of </a:t>
            </a:r>
            <a:r>
              <a:rPr lang="nl-NL" dirty="0" err="1"/>
              <a:t>the</a:t>
            </a:r>
            <a:r>
              <a:rPr lang="nl-NL" dirty="0"/>
              <a:t> second </a:t>
            </a:r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recently</a:t>
            </a:r>
            <a:r>
              <a:rPr lang="nl-NL" dirty="0"/>
              <a:t>?</a:t>
            </a:r>
          </a:p>
          <a:p>
            <a:pPr marL="533400" indent="-457200">
              <a:buFont typeface="+mj-lt"/>
              <a:buAutoNum type="arabicPeriod"/>
            </a:pPr>
            <a:endParaRPr lang="nl-NL" dirty="0"/>
          </a:p>
          <a:p>
            <a:pPr marL="533400" indent="-457200">
              <a:buFont typeface="+mj-lt"/>
              <a:buAutoNum type="arabicPeriod"/>
            </a:pP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makes</a:t>
            </a:r>
            <a:r>
              <a:rPr lang="nl-NL" dirty="0"/>
              <a:t> CLIL different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regular</a:t>
            </a:r>
            <a:r>
              <a:rPr lang="nl-NL" dirty="0"/>
              <a:t> teaching?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925D1B2-C747-486D-BE08-DC2F86D85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Activity: </a:t>
            </a:r>
            <a:r>
              <a:rPr lang="nl-NL" dirty="0" err="1"/>
              <a:t>Answer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questions</a:t>
            </a:r>
            <a:r>
              <a:rPr lang="nl-NL" dirty="0"/>
              <a:t> - </a:t>
            </a:r>
            <a:r>
              <a:rPr lang="nl-NL" dirty="0" err="1"/>
              <a:t>recap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0629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81F045A-3790-4BA1-8C76-1416C5E75B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CE517D-86D2-453F-8437-3FF5A8331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made </a:t>
            </a:r>
            <a:r>
              <a:rPr lang="nl-NL" dirty="0" err="1"/>
              <a:t>this</a:t>
            </a:r>
            <a:r>
              <a:rPr lang="nl-NL" dirty="0"/>
              <a:t> a CLIL </a:t>
            </a:r>
            <a:r>
              <a:rPr lang="nl-NL" dirty="0" err="1"/>
              <a:t>activity</a:t>
            </a:r>
            <a:r>
              <a:rPr lang="nl-NL" dirty="0"/>
              <a:t>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50AC84-C770-463D-AA70-8E53BD3DB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076" y="1883427"/>
            <a:ext cx="4542051" cy="291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29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A0F196A-7051-4B13-AF19-51D28E828B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ctr">
              <a:buNone/>
            </a:pPr>
            <a:r>
              <a:rPr lang="nl-NL" dirty="0"/>
              <a:t>Three (</a:t>
            </a:r>
            <a:r>
              <a:rPr lang="nl-NL" dirty="0" err="1"/>
              <a:t>possible</a:t>
            </a:r>
            <a:r>
              <a:rPr lang="nl-NL" dirty="0"/>
              <a:t>) </a:t>
            </a:r>
            <a:r>
              <a:rPr lang="nl-NL" dirty="0" err="1"/>
              <a:t>elements</a:t>
            </a:r>
            <a:r>
              <a:rPr lang="nl-NL" dirty="0"/>
              <a:t> of </a:t>
            </a:r>
            <a:r>
              <a:rPr lang="nl-NL" dirty="0" err="1"/>
              <a:t>an</a:t>
            </a:r>
            <a:r>
              <a:rPr lang="nl-NL" dirty="0"/>
              <a:t> opening:</a:t>
            </a:r>
          </a:p>
          <a:p>
            <a:endParaRPr lang="nl-NL" dirty="0"/>
          </a:p>
          <a:p>
            <a:pPr marL="533400" indent="-457200">
              <a:buAutoNum type="arabicPeriod"/>
            </a:pPr>
            <a:r>
              <a:rPr lang="nl-NL" dirty="0"/>
              <a:t>Goal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lesson</a:t>
            </a:r>
            <a:endParaRPr lang="nl-NL" dirty="0"/>
          </a:p>
          <a:p>
            <a:pPr marL="533400" indent="-457200">
              <a:buAutoNum type="arabicPeriod"/>
            </a:pPr>
            <a:endParaRPr lang="nl-NL" dirty="0"/>
          </a:p>
          <a:p>
            <a:pPr marL="533400" indent="-457200">
              <a:buAutoNum type="arabicPeriod"/>
            </a:pPr>
            <a:r>
              <a:rPr lang="nl-NL" dirty="0" err="1"/>
              <a:t>Lesson</a:t>
            </a:r>
            <a:r>
              <a:rPr lang="nl-NL" dirty="0"/>
              <a:t> planning</a:t>
            </a:r>
          </a:p>
          <a:p>
            <a:pPr marL="533400" indent="-457200">
              <a:buAutoNum type="arabicPeriod"/>
            </a:pPr>
            <a:endParaRPr lang="nl-NL" dirty="0"/>
          </a:p>
          <a:p>
            <a:pPr marL="533400" indent="-457200">
              <a:buAutoNum type="arabicPeriod"/>
            </a:pPr>
            <a:r>
              <a:rPr lang="nl-NL" dirty="0" err="1"/>
              <a:t>Activate</a:t>
            </a:r>
            <a:r>
              <a:rPr lang="nl-NL" dirty="0"/>
              <a:t> prior </a:t>
            </a:r>
            <a:r>
              <a:rPr lang="nl-NL" dirty="0" err="1"/>
              <a:t>knowledge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CD69426-972F-4D4C-B83A-5E7E505F0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Opening</a:t>
            </a:r>
          </a:p>
        </p:txBody>
      </p:sp>
    </p:spTree>
    <p:extLst>
      <p:ext uri="{BB962C8B-B14F-4D97-AF65-F5344CB8AC3E}">
        <p14:creationId xmlns:p14="http://schemas.microsoft.com/office/powerpoint/2010/main" val="44192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2E84645-CCD6-4C59-B2A5-A805F8412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3400" indent="-457200">
              <a:buAutoNum type="arabicPeriod"/>
            </a:pPr>
            <a:r>
              <a:rPr lang="nl-NL" sz="3600" dirty="0" err="1"/>
              <a:t>dunoteaic</a:t>
            </a:r>
            <a:endParaRPr lang="nl-NL" sz="3600" dirty="0"/>
          </a:p>
          <a:p>
            <a:pPr marL="533400" indent="-457200">
              <a:buAutoNum type="arabicPeriod"/>
            </a:pPr>
            <a:r>
              <a:rPr lang="nl-NL" sz="3600" dirty="0" err="1"/>
              <a:t>ntcotne</a:t>
            </a:r>
            <a:endParaRPr lang="nl-NL" sz="3600" dirty="0"/>
          </a:p>
          <a:p>
            <a:pPr marL="533400" indent="-457200">
              <a:buAutoNum type="arabicPeriod"/>
            </a:pPr>
            <a:r>
              <a:rPr lang="nl-NL" sz="3600" dirty="0" err="1"/>
              <a:t>euaanglg</a:t>
            </a:r>
            <a:endParaRPr lang="nl-NL" sz="3600" dirty="0"/>
          </a:p>
          <a:p>
            <a:pPr marL="533400" indent="-457200">
              <a:buAutoNum type="arabicPeriod"/>
            </a:pPr>
            <a:r>
              <a:rPr lang="nl-NL" sz="3600" dirty="0" err="1"/>
              <a:t>ettireadng</a:t>
            </a:r>
            <a:endParaRPr lang="nl-NL" sz="3600" dirty="0"/>
          </a:p>
          <a:p>
            <a:pPr marL="533400" indent="-457200">
              <a:buAutoNum type="arabicPeriod"/>
            </a:pPr>
            <a:r>
              <a:rPr lang="nl-NL" sz="3600" dirty="0" err="1"/>
              <a:t>fetrlnceio</a:t>
            </a:r>
            <a:endParaRPr lang="nl-NL" sz="3600" dirty="0"/>
          </a:p>
          <a:p>
            <a:pPr marL="533400" indent="-457200">
              <a:buAutoNum type="arabicPeriod"/>
            </a:pPr>
            <a:r>
              <a:rPr lang="nl-NL" sz="3600" dirty="0" err="1"/>
              <a:t>giialnbul</a:t>
            </a:r>
            <a:endParaRPr lang="nl-NL" sz="36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98922F-D9D2-4073-9F94-DEF83A37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Activity: </a:t>
            </a:r>
            <a:r>
              <a:rPr lang="nl-NL" dirty="0" err="1"/>
              <a:t>Scrambled</a:t>
            </a:r>
            <a:r>
              <a:rPr lang="nl-NL" dirty="0"/>
              <a:t> word</a:t>
            </a:r>
          </a:p>
        </p:txBody>
      </p:sp>
    </p:spTree>
    <p:extLst>
      <p:ext uri="{BB962C8B-B14F-4D97-AF65-F5344CB8AC3E}">
        <p14:creationId xmlns:p14="http://schemas.microsoft.com/office/powerpoint/2010/main" val="3899457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2E84645-CCD6-4C59-B2A5-A805F8412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3400" indent="-457200">
              <a:buAutoNum type="arabicPeriod"/>
            </a:pPr>
            <a:r>
              <a:rPr lang="nl-NL" sz="3600" dirty="0" err="1"/>
              <a:t>education</a:t>
            </a:r>
            <a:endParaRPr lang="nl-NL" sz="3600" dirty="0"/>
          </a:p>
          <a:p>
            <a:pPr marL="533400" indent="-457200">
              <a:buAutoNum type="arabicPeriod"/>
            </a:pPr>
            <a:r>
              <a:rPr lang="nl-NL" sz="3600" dirty="0"/>
              <a:t>content</a:t>
            </a:r>
          </a:p>
          <a:p>
            <a:pPr marL="533400" indent="-457200">
              <a:buAutoNum type="arabicPeriod"/>
            </a:pPr>
            <a:r>
              <a:rPr lang="nl-NL" sz="3600" dirty="0" err="1"/>
              <a:t>language</a:t>
            </a:r>
            <a:endParaRPr lang="nl-NL" sz="3600" dirty="0"/>
          </a:p>
          <a:p>
            <a:pPr marL="533400" indent="-457200">
              <a:buAutoNum type="arabicPeriod"/>
            </a:pPr>
            <a:r>
              <a:rPr lang="nl-NL" sz="3600" dirty="0" err="1"/>
              <a:t>integrated</a:t>
            </a:r>
            <a:endParaRPr lang="nl-NL" sz="3600" dirty="0"/>
          </a:p>
          <a:p>
            <a:pPr marL="533400" indent="-457200">
              <a:buAutoNum type="arabicPeriod"/>
            </a:pPr>
            <a:r>
              <a:rPr lang="nl-NL" sz="3600" dirty="0" err="1"/>
              <a:t>reflection</a:t>
            </a:r>
            <a:endParaRPr lang="nl-NL" sz="3600" dirty="0"/>
          </a:p>
          <a:p>
            <a:pPr marL="533400" indent="-457200">
              <a:buAutoNum type="arabicPeriod"/>
            </a:pPr>
            <a:r>
              <a:rPr lang="nl-NL" sz="3600" dirty="0" err="1"/>
              <a:t>bilingual</a:t>
            </a:r>
            <a:endParaRPr lang="nl-NL" sz="36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98922F-D9D2-4073-9F94-DEF83A37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Activity: </a:t>
            </a:r>
            <a:r>
              <a:rPr lang="nl-NL" dirty="0" err="1"/>
              <a:t>Scrambled</a:t>
            </a:r>
            <a:r>
              <a:rPr lang="nl-NL" dirty="0"/>
              <a:t> word </a:t>
            </a:r>
            <a:r>
              <a:rPr lang="nl-NL" dirty="0" err="1"/>
              <a:t>answers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850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0B1392B-75EA-43D3-A30F-5BD95ECA4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ctr">
              <a:buNone/>
            </a:pPr>
            <a:endParaRPr lang="nl-NL" dirty="0"/>
          </a:p>
          <a:p>
            <a:pPr marL="76200" indent="0" algn="ctr">
              <a:buNone/>
            </a:pPr>
            <a:r>
              <a:rPr lang="nl-NL" dirty="0" err="1"/>
              <a:t>Challenging</a:t>
            </a:r>
            <a:r>
              <a:rPr lang="nl-NL" dirty="0"/>
              <a:t> stage </a:t>
            </a:r>
            <a:r>
              <a:rPr lang="nl-NL" dirty="0" err="1"/>
              <a:t>to</a:t>
            </a:r>
            <a:r>
              <a:rPr lang="nl-NL" dirty="0"/>
              <a:t> keep </a:t>
            </a:r>
            <a:r>
              <a:rPr lang="nl-NL" dirty="0" err="1"/>
              <a:t>students</a:t>
            </a:r>
            <a:r>
              <a:rPr lang="nl-NL" dirty="0"/>
              <a:t> </a:t>
            </a:r>
            <a:r>
              <a:rPr lang="nl-NL" dirty="0" err="1"/>
              <a:t>engaged</a:t>
            </a:r>
            <a:endParaRPr lang="nl-NL" dirty="0"/>
          </a:p>
          <a:p>
            <a:pPr marL="76200" indent="0" algn="ctr">
              <a:buNone/>
            </a:pPr>
            <a:endParaRPr lang="nl-NL" dirty="0"/>
          </a:p>
          <a:p>
            <a:pPr marL="76200" indent="0" algn="ctr">
              <a:buNone/>
            </a:pPr>
            <a:r>
              <a:rPr lang="nl-NL" dirty="0"/>
              <a:t>“</a:t>
            </a:r>
            <a:r>
              <a:rPr lang="nl-NL" dirty="0" err="1"/>
              <a:t>Answer</a:t>
            </a:r>
            <a:r>
              <a:rPr lang="nl-NL" dirty="0"/>
              <a:t> these </a:t>
            </a:r>
            <a:r>
              <a:rPr lang="nl-NL" dirty="0" err="1"/>
              <a:t>questions</a:t>
            </a:r>
            <a:r>
              <a:rPr lang="nl-NL" dirty="0"/>
              <a:t>” is </a:t>
            </a:r>
            <a:r>
              <a:rPr lang="nl-NL" dirty="0" err="1"/>
              <a:t>one</a:t>
            </a:r>
            <a:r>
              <a:rPr lang="nl-NL" dirty="0"/>
              <a:t> way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this</a:t>
            </a:r>
            <a:endParaRPr lang="nl-NL" dirty="0"/>
          </a:p>
          <a:p>
            <a:pPr marL="76200" indent="0" algn="ctr">
              <a:buNone/>
            </a:pPr>
            <a:endParaRPr lang="nl-NL" dirty="0"/>
          </a:p>
          <a:p>
            <a:pPr marL="76200" indent="0" algn="ctr">
              <a:buNone/>
            </a:pPr>
            <a:r>
              <a:rPr lang="nl-NL" dirty="0"/>
              <a:t>“</a:t>
            </a:r>
            <a:r>
              <a:rPr lang="nl-NL" dirty="0" err="1"/>
              <a:t>Listening</a:t>
            </a:r>
            <a:r>
              <a:rPr lang="nl-NL" dirty="0"/>
              <a:t> </a:t>
            </a:r>
            <a:r>
              <a:rPr lang="nl-NL" dirty="0" err="1"/>
              <a:t>dictation</a:t>
            </a:r>
            <a:r>
              <a:rPr lang="nl-NL" dirty="0"/>
              <a:t>” is </a:t>
            </a:r>
            <a:r>
              <a:rPr lang="nl-NL" dirty="0" err="1"/>
              <a:t>another</a:t>
            </a:r>
            <a:r>
              <a:rPr lang="nl-NL" dirty="0"/>
              <a:t>….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9B97E4E-6DAC-49FE-B3C1-CD3A3AE28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Informing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398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786E390-1CBD-472B-9F0C-E637A8C4C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3400" indent="-457200">
              <a:buFont typeface="+mj-lt"/>
              <a:buAutoNum type="arabicPeriod"/>
            </a:pPr>
            <a:endParaRPr lang="nl-NL" dirty="0">
              <a:solidFill>
                <a:schemeClr val="tx1"/>
              </a:solidFill>
            </a:endParaRPr>
          </a:p>
          <a:p>
            <a:pPr marL="533400" indent="-457200">
              <a:buFont typeface="+mj-lt"/>
              <a:buAutoNum type="arabicPeriod"/>
            </a:pPr>
            <a:endParaRPr lang="nl-NL" dirty="0">
              <a:solidFill>
                <a:schemeClr val="tx1"/>
              </a:solidFill>
            </a:endParaRPr>
          </a:p>
          <a:p>
            <a:pPr marL="533400" indent="-457200">
              <a:buFont typeface="+mj-lt"/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Take </a:t>
            </a:r>
            <a:r>
              <a:rPr lang="nl-NL" dirty="0" err="1">
                <a:solidFill>
                  <a:schemeClr val="tx1"/>
                </a:solidFill>
              </a:rPr>
              <a:t>notes</a:t>
            </a:r>
            <a:r>
              <a:rPr lang="nl-NL" dirty="0">
                <a:solidFill>
                  <a:schemeClr val="tx1"/>
                </a:solidFill>
              </a:rPr>
              <a:t> of </a:t>
            </a:r>
            <a:r>
              <a:rPr lang="nl-NL" dirty="0" err="1">
                <a:solidFill>
                  <a:schemeClr val="tx1"/>
                </a:solidFill>
              </a:rPr>
              <a:t>what</a:t>
            </a:r>
            <a:r>
              <a:rPr lang="nl-NL" dirty="0">
                <a:solidFill>
                  <a:schemeClr val="tx1"/>
                </a:solidFill>
              </a:rPr>
              <a:t> I </a:t>
            </a:r>
            <a:r>
              <a:rPr lang="nl-NL" dirty="0" err="1">
                <a:solidFill>
                  <a:schemeClr val="tx1"/>
                </a:solidFill>
              </a:rPr>
              <a:t>am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going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to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tell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you</a:t>
            </a:r>
            <a:endParaRPr lang="nl-NL" dirty="0">
              <a:solidFill>
                <a:schemeClr val="tx1"/>
              </a:solidFill>
            </a:endParaRPr>
          </a:p>
          <a:p>
            <a:pPr marL="533400" indent="-457200">
              <a:buFont typeface="+mj-lt"/>
              <a:buAutoNum type="arabicPeriod"/>
            </a:pPr>
            <a:endParaRPr lang="nl-NL" dirty="0">
              <a:solidFill>
                <a:schemeClr val="tx1"/>
              </a:solidFill>
            </a:endParaRPr>
          </a:p>
          <a:p>
            <a:pPr marL="533400" indent="-457200">
              <a:buFont typeface="+mj-lt"/>
              <a:buAutoNum type="arabicPeriod"/>
            </a:pPr>
            <a:r>
              <a:rPr lang="nl-NL" dirty="0" err="1">
                <a:solidFill>
                  <a:schemeClr val="tx1"/>
                </a:solidFill>
              </a:rPr>
              <a:t>Afterwards</a:t>
            </a:r>
            <a:r>
              <a:rPr lang="nl-NL" dirty="0">
                <a:solidFill>
                  <a:schemeClr val="tx1"/>
                </a:solidFill>
              </a:rPr>
              <a:t>, </a:t>
            </a:r>
            <a:r>
              <a:rPr lang="nl-NL" dirty="0" err="1">
                <a:solidFill>
                  <a:schemeClr val="tx1"/>
                </a:solidFill>
              </a:rPr>
              <a:t>compare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your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notes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with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your</a:t>
            </a:r>
            <a:r>
              <a:rPr lang="nl-NL" dirty="0">
                <a:solidFill>
                  <a:schemeClr val="tx1"/>
                </a:solidFill>
              </a:rPr>
              <a:t> partners </a:t>
            </a:r>
            <a:r>
              <a:rPr lang="nl-NL" dirty="0" err="1">
                <a:solidFill>
                  <a:schemeClr val="tx1"/>
                </a:solidFill>
              </a:rPr>
              <a:t>and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try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to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come</a:t>
            </a:r>
            <a:r>
              <a:rPr lang="nl-NL" dirty="0">
                <a:solidFill>
                  <a:schemeClr val="tx1"/>
                </a:solidFill>
              </a:rPr>
              <a:t> up </a:t>
            </a:r>
            <a:r>
              <a:rPr lang="nl-NL" dirty="0" err="1">
                <a:solidFill>
                  <a:schemeClr val="tx1"/>
                </a:solidFill>
              </a:rPr>
              <a:t>with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one</a:t>
            </a:r>
            <a:r>
              <a:rPr lang="nl-NL" dirty="0">
                <a:solidFill>
                  <a:schemeClr val="tx1"/>
                </a:solidFill>
              </a:rPr>
              <a:t> complete tekst</a:t>
            </a:r>
          </a:p>
          <a:p>
            <a:pPr marL="533400" indent="-457200">
              <a:buFont typeface="+mj-lt"/>
              <a:buAutoNum type="arabicPeriod"/>
            </a:pPr>
            <a:endParaRPr lang="nl-NL" dirty="0">
              <a:solidFill>
                <a:schemeClr val="tx1"/>
              </a:solidFill>
            </a:endParaRPr>
          </a:p>
          <a:p>
            <a:pPr marL="76200" indent="0" algn="ctr">
              <a:buNone/>
            </a:pPr>
            <a:r>
              <a:rPr lang="nl-NL" dirty="0">
                <a:solidFill>
                  <a:schemeClr val="tx1"/>
                </a:solidFill>
              </a:rPr>
              <a:t>Ready?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9959A96-B321-4B05-AA18-7E73E564A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Activity: </a:t>
            </a:r>
            <a:r>
              <a:rPr lang="nl-NL" dirty="0" err="1"/>
              <a:t>Listening</a:t>
            </a:r>
            <a:r>
              <a:rPr lang="nl-NL" dirty="0"/>
              <a:t> </a:t>
            </a:r>
            <a:r>
              <a:rPr lang="nl-NL" dirty="0" err="1"/>
              <a:t>dictation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5833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945DE21-ADD0-487D-8288-194573FED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A ‘’ template” of </a:t>
            </a:r>
            <a:r>
              <a:rPr lang="nl-NL" dirty="0" err="1"/>
              <a:t>sorts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CLIL </a:t>
            </a:r>
            <a:r>
              <a:rPr lang="nl-NL" dirty="0" err="1"/>
              <a:t>lesson</a:t>
            </a:r>
            <a:endParaRPr lang="nl-NL" dirty="0"/>
          </a:p>
          <a:p>
            <a:endParaRPr lang="nl-NL" dirty="0"/>
          </a:p>
          <a:p>
            <a:r>
              <a:rPr lang="nl-NL" dirty="0"/>
              <a:t>A </a:t>
            </a:r>
            <a:r>
              <a:rPr lang="nl-NL" dirty="0" err="1"/>
              <a:t>variety</a:t>
            </a:r>
            <a:r>
              <a:rPr lang="nl-NL" dirty="0"/>
              <a:t> of </a:t>
            </a:r>
            <a:r>
              <a:rPr lang="nl-NL" dirty="0" err="1"/>
              <a:t>activities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implement</a:t>
            </a:r>
            <a:r>
              <a:rPr lang="nl-NL" dirty="0"/>
              <a:t> CLIL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b="1" dirty="0" err="1"/>
              <a:t>your</a:t>
            </a:r>
            <a:r>
              <a:rPr lang="nl-NL" dirty="0"/>
              <a:t> </a:t>
            </a:r>
            <a:r>
              <a:rPr lang="nl-NL" dirty="0" err="1"/>
              <a:t>lesson</a:t>
            </a:r>
            <a:endParaRPr lang="nl-NL" dirty="0"/>
          </a:p>
          <a:p>
            <a:endParaRPr lang="nl-NL" dirty="0"/>
          </a:p>
          <a:p>
            <a:r>
              <a:rPr lang="nl-NL" dirty="0"/>
              <a:t>My </a:t>
            </a:r>
            <a:r>
              <a:rPr lang="nl-NL" dirty="0" err="1"/>
              <a:t>step-by-step</a:t>
            </a:r>
            <a:r>
              <a:rPr lang="nl-NL" dirty="0"/>
              <a:t> procedure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prepare</a:t>
            </a:r>
            <a:r>
              <a:rPr lang="nl-NL" dirty="0"/>
              <a:t> </a:t>
            </a:r>
            <a:r>
              <a:rPr lang="nl-NL" dirty="0" err="1"/>
              <a:t>my</a:t>
            </a:r>
            <a:r>
              <a:rPr lang="nl-NL" dirty="0"/>
              <a:t> CLIL </a:t>
            </a:r>
            <a:r>
              <a:rPr lang="nl-NL" dirty="0" err="1"/>
              <a:t>lessons</a:t>
            </a:r>
            <a:r>
              <a:rPr lang="nl-NL" dirty="0"/>
              <a:t> in 15 minutes</a:t>
            </a:r>
          </a:p>
          <a:p>
            <a:endParaRPr lang="nl-NL" dirty="0"/>
          </a:p>
          <a:p>
            <a:r>
              <a:rPr lang="nl-NL" dirty="0" err="1"/>
              <a:t>Inspiration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ideas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in </a:t>
            </a:r>
            <a:r>
              <a:rPr lang="nl-NL" dirty="0" err="1"/>
              <a:t>your</a:t>
            </a:r>
            <a:r>
              <a:rPr lang="nl-NL" dirty="0"/>
              <a:t> CLIL </a:t>
            </a:r>
            <a:r>
              <a:rPr lang="nl-NL" dirty="0" err="1"/>
              <a:t>lesson</a:t>
            </a:r>
            <a:r>
              <a:rPr lang="nl-NL" dirty="0"/>
              <a:t>, </a:t>
            </a:r>
            <a:r>
              <a:rPr lang="nl-NL" dirty="0" err="1"/>
              <a:t>tomorrow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9A5A435-9213-486A-859B-F42768692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expect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8423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7F3976F-A517-4D88-879C-3A73698F56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sz="2000" dirty="0"/>
              <a:t>Informing students is often teacher-centered, especially when plenary instructions are applied.</a:t>
            </a:r>
            <a:endParaRPr lang="nl-NL" sz="2000" dirty="0"/>
          </a:p>
          <a:p>
            <a:pPr marL="76200" indent="0">
              <a:buNone/>
            </a:pPr>
            <a:r>
              <a:rPr lang="en-US" sz="2000" dirty="0"/>
              <a:t>Often teachers want students to take notes during this lesson stage.</a:t>
            </a:r>
            <a:endParaRPr lang="nl-NL" sz="2000" dirty="0"/>
          </a:p>
          <a:p>
            <a:pPr marL="76200" indent="0">
              <a:buNone/>
            </a:pPr>
            <a:r>
              <a:rPr lang="en-US" sz="2000" dirty="0"/>
              <a:t>This is the perfect opportunity to create engagement.</a:t>
            </a:r>
            <a:endParaRPr lang="nl-NL" sz="2000" dirty="0"/>
          </a:p>
          <a:p>
            <a:pPr marL="76200" indent="0">
              <a:buNone/>
            </a:pPr>
            <a:r>
              <a:rPr lang="en-US" sz="2000" dirty="0"/>
              <a:t>But at the same time, this particular skill of note-taking is never taught.</a:t>
            </a:r>
            <a:endParaRPr lang="nl-NL" sz="2000" dirty="0"/>
          </a:p>
          <a:p>
            <a:pPr marL="76200" indent="0">
              <a:buNone/>
            </a:pPr>
            <a:r>
              <a:rPr lang="en-US" sz="2000" dirty="0"/>
              <a:t>We just assume students have this skill already.</a:t>
            </a:r>
            <a:endParaRPr lang="nl-NL" sz="2000" dirty="0"/>
          </a:p>
          <a:p>
            <a:pPr marL="76200" indent="0">
              <a:buNone/>
            </a:pPr>
            <a:r>
              <a:rPr lang="en-US" sz="2000" dirty="0"/>
              <a:t>Using scaffolding, students can learn this skill.</a:t>
            </a:r>
            <a:endParaRPr lang="nl-NL" sz="2000" dirty="0"/>
          </a:p>
          <a:p>
            <a:pPr marL="76200" indent="0">
              <a:buNone/>
            </a:pPr>
            <a:r>
              <a:rPr lang="en-US" sz="2000" dirty="0"/>
              <a:t>Start by asking them to copy only the colored part of the instruction, or provide a gapped text to fill out.</a:t>
            </a:r>
            <a:endParaRPr lang="nl-NL" sz="2000" dirty="0"/>
          </a:p>
          <a:p>
            <a:pPr marL="76200" indent="0">
              <a:buNone/>
            </a:pPr>
            <a:r>
              <a:rPr lang="en-US" sz="2000" dirty="0"/>
              <a:t>Only to do this particular activity at the end, because it is the hardest one.</a:t>
            </a:r>
            <a:endParaRPr lang="nl-NL" sz="2000" dirty="0"/>
          </a:p>
          <a:p>
            <a:pPr marL="76200" indent="0">
              <a:buNone/>
            </a:pPr>
            <a:r>
              <a:rPr lang="en-US" sz="2000" dirty="0"/>
              <a:t> </a:t>
            </a:r>
            <a:endParaRPr lang="nl-NL" sz="2000" dirty="0"/>
          </a:p>
          <a:p>
            <a:pPr marL="76200" indent="0">
              <a:buNone/>
            </a:pPr>
            <a:endParaRPr lang="nl-NL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1F5E1ED-831A-4CB6-B7B2-9FC26A38C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Listening dictation 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1479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1184A3D-C6D8-42B4-A6D2-0540C20E4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made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activity</a:t>
            </a:r>
            <a:r>
              <a:rPr lang="nl-NL" dirty="0"/>
              <a:t> CLIL?</a:t>
            </a:r>
          </a:p>
          <a:p>
            <a:endParaRPr lang="nl-NL" dirty="0"/>
          </a:p>
          <a:p>
            <a:r>
              <a:rPr lang="nl-NL" dirty="0" err="1"/>
              <a:t>Rewarding</a:t>
            </a:r>
            <a:r>
              <a:rPr lang="nl-NL" dirty="0"/>
              <a:t> points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key</a:t>
            </a:r>
            <a:r>
              <a:rPr lang="nl-NL" dirty="0"/>
              <a:t> </a:t>
            </a:r>
            <a:r>
              <a:rPr lang="nl-NL" dirty="0" err="1"/>
              <a:t>words</a:t>
            </a:r>
            <a:endParaRPr lang="nl-NL" dirty="0"/>
          </a:p>
          <a:p>
            <a:endParaRPr lang="nl-NL" dirty="0"/>
          </a:p>
          <a:p>
            <a:r>
              <a:rPr lang="nl-NL" dirty="0"/>
              <a:t>Just </a:t>
            </a:r>
            <a:r>
              <a:rPr lang="nl-NL" dirty="0" err="1"/>
              <a:t>choose</a:t>
            </a:r>
            <a:r>
              <a:rPr lang="nl-NL" dirty="0"/>
              <a:t> a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book</a:t>
            </a:r>
            <a:r>
              <a:rPr lang="nl-NL" dirty="0"/>
              <a:t>!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807C6AD-F10D-440B-BA02-1D19559D0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Listening</a:t>
            </a:r>
            <a:r>
              <a:rPr lang="nl-NL" dirty="0"/>
              <a:t> </a:t>
            </a:r>
            <a:r>
              <a:rPr lang="nl-NL" dirty="0" err="1"/>
              <a:t>dictation</a:t>
            </a:r>
            <a:r>
              <a:rPr lang="nl-NL" dirty="0"/>
              <a:t> - </a:t>
            </a:r>
            <a:r>
              <a:rPr lang="nl-NL" dirty="0" err="1"/>
              <a:t>recap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179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0CE0E9C-6CA0-4612-B987-5CD0F5110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ctr">
              <a:buNone/>
            </a:pPr>
            <a:endParaRPr lang="nl-NL" dirty="0"/>
          </a:p>
          <a:p>
            <a:pPr marL="76200" indent="0" algn="ctr">
              <a:buNone/>
            </a:pPr>
            <a:endParaRPr lang="nl-NL" dirty="0"/>
          </a:p>
          <a:p>
            <a:pPr marL="76200" indent="0" algn="ctr">
              <a:buNone/>
            </a:pPr>
            <a:r>
              <a:rPr lang="nl-NL" dirty="0"/>
              <a:t>The </a:t>
            </a:r>
            <a:r>
              <a:rPr lang="nl-NL" dirty="0" err="1"/>
              <a:t>lesson</a:t>
            </a:r>
            <a:r>
              <a:rPr lang="nl-NL" dirty="0"/>
              <a:t> stage </a:t>
            </a:r>
            <a:r>
              <a:rPr lang="nl-NL" dirty="0" err="1"/>
              <a:t>students</a:t>
            </a:r>
            <a:r>
              <a:rPr lang="nl-NL" dirty="0"/>
              <a:t> have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apply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they</a:t>
            </a:r>
            <a:r>
              <a:rPr lang="nl-NL" dirty="0"/>
              <a:t> </a:t>
            </a:r>
            <a:r>
              <a:rPr lang="nl-NL" dirty="0" err="1"/>
              <a:t>learned</a:t>
            </a:r>
            <a:r>
              <a:rPr lang="nl-NL" dirty="0"/>
              <a:t>.</a:t>
            </a:r>
          </a:p>
          <a:p>
            <a:pPr marL="76200" indent="0" algn="ctr">
              <a:buNone/>
            </a:pPr>
            <a:endParaRPr lang="nl-NL" dirty="0"/>
          </a:p>
          <a:p>
            <a:pPr marL="76200" indent="0" algn="ctr">
              <a:buNone/>
            </a:pPr>
            <a:endParaRPr lang="nl-NL" dirty="0"/>
          </a:p>
          <a:p>
            <a:pPr marL="76200" indent="0" algn="ctr">
              <a:buNone/>
            </a:pP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could</a:t>
            </a:r>
            <a:r>
              <a:rPr lang="nl-NL" dirty="0"/>
              <a:t> </a:t>
            </a:r>
            <a:r>
              <a:rPr lang="nl-NL" dirty="0" err="1"/>
              <a:t>possibly</a:t>
            </a:r>
            <a:r>
              <a:rPr lang="nl-NL" dirty="0"/>
              <a:t> go wrong..?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C0FB943-FEB1-40C8-B610-C52741606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Applying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4546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AC1608B-37D3-4FFE-88B5-353C55253270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nl-NL" dirty="0"/>
              <a:t>Engagement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72374AE-4B96-4B19-958E-14C938FA6C8F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17BF170-57AC-4FE4-BD0B-A67EC884FB90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C7B65362-1703-4118-93EE-265BDF713B98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8381431-6812-47D7-9861-D75FC42A4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Activity: </a:t>
            </a:r>
            <a:r>
              <a:rPr lang="nl-NL" dirty="0" err="1"/>
              <a:t>What</a:t>
            </a:r>
            <a:r>
              <a:rPr lang="nl-NL" dirty="0"/>
              <a:t> do I want </a:t>
            </a:r>
            <a:r>
              <a:rPr lang="nl-NL" dirty="0" err="1"/>
              <a:t>to</a:t>
            </a:r>
            <a:r>
              <a:rPr lang="nl-NL" dirty="0"/>
              <a:t> say?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A55B9254-908E-436D-9204-F2DCAF99BA3A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nl-NL" dirty="0" err="1"/>
              <a:t>Use</a:t>
            </a:r>
            <a:r>
              <a:rPr lang="nl-NL" dirty="0"/>
              <a:t> of </a:t>
            </a:r>
            <a:r>
              <a:rPr lang="nl-NL" dirty="0" err="1"/>
              <a:t>language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BDFB43A-AE3F-47F9-B2FB-1B5F3395860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nl-NL" dirty="0" err="1"/>
              <a:t>Individual</a:t>
            </a:r>
            <a:r>
              <a:rPr lang="nl-NL" dirty="0"/>
              <a:t> </a:t>
            </a:r>
            <a:r>
              <a:rPr lang="nl-NL" dirty="0" err="1"/>
              <a:t>learning</a:t>
            </a:r>
            <a:endParaRPr lang="nl-NL" dirty="0"/>
          </a:p>
        </p:txBody>
      </p:sp>
      <p:pic>
        <p:nvPicPr>
          <p:cNvPr id="11" name="Onlinemedia 5" title="1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887522B2-C8DE-4232-A8FB-BEF8D9F1E6E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01967" y="2970874"/>
            <a:ext cx="3536272" cy="198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4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AC1608B-37D3-4FFE-88B5-353C55253270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nl-NL" dirty="0"/>
              <a:t>Engagement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72374AE-4B96-4B19-958E-14C938FA6C8F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pPr marL="0" indent="0">
              <a:tabLst>
                <a:tab pos="0" algn="l"/>
              </a:tabLst>
            </a:pPr>
            <a:r>
              <a:rPr lang="nl-NL" sz="2000" dirty="0"/>
              <a:t>Active </a:t>
            </a:r>
            <a:r>
              <a:rPr lang="nl-NL" sz="2000" dirty="0" err="1"/>
              <a:t>learning</a:t>
            </a:r>
            <a:r>
              <a:rPr lang="nl-NL" sz="2000" dirty="0"/>
              <a:t> </a:t>
            </a:r>
            <a:r>
              <a:rPr lang="nl-NL" sz="2000" dirty="0" err="1"/>
              <a:t>also</a:t>
            </a:r>
            <a:r>
              <a:rPr lang="nl-NL" sz="2000" dirty="0"/>
              <a:t> </a:t>
            </a:r>
            <a:r>
              <a:rPr lang="nl-NL" sz="2000" dirty="0" err="1"/>
              <a:t>happens</a:t>
            </a:r>
            <a:r>
              <a:rPr lang="nl-NL" sz="2000" dirty="0"/>
              <a:t> </a:t>
            </a:r>
            <a:r>
              <a:rPr lang="nl-NL" sz="2000" dirty="0" err="1"/>
              <a:t>when</a:t>
            </a:r>
            <a:r>
              <a:rPr lang="nl-NL" sz="2000" dirty="0"/>
              <a:t> </a:t>
            </a:r>
            <a:r>
              <a:rPr lang="nl-NL" sz="2000" dirty="0" err="1"/>
              <a:t>students</a:t>
            </a:r>
            <a:r>
              <a:rPr lang="nl-NL" sz="2000" dirty="0"/>
              <a:t> </a:t>
            </a:r>
            <a:r>
              <a:rPr lang="nl-NL" sz="2000" dirty="0" err="1"/>
              <a:t>work</a:t>
            </a:r>
            <a:r>
              <a:rPr lang="nl-NL" sz="2000" dirty="0"/>
              <a:t> </a:t>
            </a:r>
            <a:r>
              <a:rPr lang="nl-NL" sz="2000" dirty="0" err="1"/>
              <a:t>alone</a:t>
            </a:r>
            <a:endParaRPr lang="nl-NL" sz="2000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17BF170-57AC-4FE4-BD0B-A67EC884FB90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pPr marL="0" indent="0"/>
            <a:r>
              <a:rPr lang="nl-NL" sz="2000" dirty="0" err="1"/>
              <a:t>Motivate</a:t>
            </a:r>
            <a:r>
              <a:rPr lang="nl-NL" sz="2000" dirty="0"/>
              <a:t> </a:t>
            </a:r>
            <a:r>
              <a:rPr lang="nl-NL" sz="2000" dirty="0" err="1"/>
              <a:t>language</a:t>
            </a:r>
            <a:r>
              <a:rPr lang="nl-NL" sz="2000" dirty="0"/>
              <a:t> output, </a:t>
            </a:r>
            <a:r>
              <a:rPr lang="nl-NL" sz="2000" dirty="0" err="1"/>
              <a:t>f.e</a:t>
            </a:r>
            <a:r>
              <a:rPr lang="nl-NL" sz="2000" dirty="0"/>
              <a:t>. </a:t>
            </a:r>
            <a:r>
              <a:rPr lang="nl-NL" sz="2000" dirty="0" err="1"/>
              <a:t>secret</a:t>
            </a:r>
            <a:r>
              <a:rPr lang="nl-NL" sz="2000" dirty="0"/>
              <a:t> student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C7B65362-1703-4118-93EE-265BDF713B98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pPr marL="0" indent="0"/>
            <a:r>
              <a:rPr lang="nl-NL" sz="2000" dirty="0" err="1"/>
              <a:t>Students</a:t>
            </a:r>
            <a:r>
              <a:rPr lang="nl-NL" sz="2000" dirty="0"/>
              <a:t> </a:t>
            </a:r>
            <a:r>
              <a:rPr lang="nl-NL" sz="2000" dirty="0" err="1"/>
              <a:t>accountable</a:t>
            </a:r>
            <a:r>
              <a:rPr lang="nl-NL" sz="2000" dirty="0"/>
              <a:t> </a:t>
            </a:r>
            <a:r>
              <a:rPr lang="nl-NL" sz="2000" dirty="0" err="1"/>
              <a:t>for</a:t>
            </a:r>
            <a:r>
              <a:rPr lang="nl-NL" sz="2000" dirty="0"/>
              <a:t> </a:t>
            </a:r>
            <a:r>
              <a:rPr lang="nl-NL" sz="2000" dirty="0" err="1"/>
              <a:t>their</a:t>
            </a:r>
            <a:r>
              <a:rPr lang="nl-NL" sz="2000" dirty="0"/>
              <a:t> </a:t>
            </a:r>
            <a:r>
              <a:rPr lang="nl-NL" sz="2000" dirty="0" err="1"/>
              <a:t>own</a:t>
            </a:r>
            <a:r>
              <a:rPr lang="nl-NL" sz="2000" dirty="0"/>
              <a:t> </a:t>
            </a:r>
            <a:r>
              <a:rPr lang="nl-NL" sz="2000" dirty="0" err="1"/>
              <a:t>work</a:t>
            </a:r>
            <a:endParaRPr lang="nl-NL" sz="2000" dirty="0"/>
          </a:p>
          <a:p>
            <a:pPr marL="0" indent="0"/>
            <a:endParaRPr lang="nl-NL" sz="2000" dirty="0"/>
          </a:p>
          <a:p>
            <a:pPr marL="0" indent="0"/>
            <a:r>
              <a:rPr lang="nl-NL" sz="2000" dirty="0" err="1"/>
              <a:t>Everyone</a:t>
            </a:r>
            <a:r>
              <a:rPr lang="nl-NL" sz="2000" dirty="0"/>
              <a:t> </a:t>
            </a:r>
            <a:r>
              <a:rPr lang="nl-NL" sz="2000" dirty="0" err="1"/>
              <a:t>needs</a:t>
            </a:r>
            <a:r>
              <a:rPr lang="nl-NL" sz="2000" dirty="0"/>
              <a:t>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participate</a:t>
            </a:r>
            <a:endParaRPr lang="nl-NL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8381431-6812-47D7-9861-D75FC42A4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Activity: </a:t>
            </a:r>
            <a:r>
              <a:rPr lang="nl-NL" dirty="0" err="1"/>
              <a:t>What</a:t>
            </a:r>
            <a:r>
              <a:rPr lang="nl-NL" dirty="0"/>
              <a:t> do I want </a:t>
            </a:r>
            <a:r>
              <a:rPr lang="nl-NL" dirty="0" err="1"/>
              <a:t>to</a:t>
            </a:r>
            <a:r>
              <a:rPr lang="nl-NL" dirty="0"/>
              <a:t> say?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A55B9254-908E-436D-9204-F2DCAF99BA3A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nl-NL" dirty="0" err="1"/>
              <a:t>Use</a:t>
            </a:r>
            <a:r>
              <a:rPr lang="nl-NL" dirty="0"/>
              <a:t> of </a:t>
            </a:r>
            <a:r>
              <a:rPr lang="nl-NL" dirty="0" err="1"/>
              <a:t>language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BDFB43A-AE3F-47F9-B2FB-1B5F3395860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nl-NL" dirty="0" err="1"/>
              <a:t>Individual</a:t>
            </a:r>
            <a:r>
              <a:rPr lang="nl-NL" dirty="0"/>
              <a:t> </a:t>
            </a:r>
            <a:r>
              <a:rPr lang="nl-NL" dirty="0" err="1"/>
              <a:t>learning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648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B84E0CE-845B-4DE1-BE42-EF7483201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9C2E62E-4AC8-44F9-9595-76A1FED3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252C03-7185-4496-99B8-F7429AE5F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2BAC86DC-1ABC-45CA-A0B2-782EEAF50F25}"/>
              </a:ext>
            </a:extLst>
          </p:cNvPr>
          <p:cNvSpPr/>
          <p:nvPr/>
        </p:nvSpPr>
        <p:spPr>
          <a:xfrm>
            <a:off x="4927106" y="359584"/>
            <a:ext cx="421309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2437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Secret Student</a:t>
            </a:r>
          </a:p>
          <a:p>
            <a:pPr algn="ctr"/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/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Choose one student you will pay attention to during this lesson</a:t>
            </a:r>
            <a:endParaRPr lang="en-GB" sz="2000" dirty="0">
              <a:solidFill>
                <a:srgbClr val="9B59A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/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/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 your students know you will provide one student with feedback at the end of the lesson (but don’t say who)</a:t>
            </a:r>
            <a:endParaRPr lang="en-GB" sz="2000" dirty="0">
              <a:solidFill>
                <a:srgbClr val="9B59A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/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/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the student with feedback at the end, be sure to include positive feedback as well!</a:t>
            </a:r>
            <a:endParaRPr lang="en-GB" sz="2000" dirty="0">
              <a:solidFill>
                <a:srgbClr val="9B59A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585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3C4D580-1540-449E-B7A5-7A17418922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ctr">
              <a:buNone/>
            </a:pPr>
            <a:endParaRPr lang="nl-NL" dirty="0"/>
          </a:p>
          <a:p>
            <a:pPr marL="76200" indent="0" algn="ctr">
              <a:buNone/>
            </a:pPr>
            <a:endParaRPr lang="nl-NL" dirty="0"/>
          </a:p>
          <a:p>
            <a:pPr marL="76200" indent="0" algn="ctr">
              <a:buNone/>
            </a:pPr>
            <a:r>
              <a:rPr lang="nl-NL" b="1" dirty="0"/>
              <a:t>The</a:t>
            </a:r>
            <a:r>
              <a:rPr lang="nl-NL" dirty="0"/>
              <a:t> most </a:t>
            </a:r>
            <a:r>
              <a:rPr lang="nl-NL" dirty="0" err="1"/>
              <a:t>forgotten</a:t>
            </a:r>
            <a:r>
              <a:rPr lang="nl-NL" dirty="0"/>
              <a:t> stage</a:t>
            </a:r>
          </a:p>
          <a:p>
            <a:pPr marL="76200" indent="0" algn="ctr">
              <a:buNone/>
            </a:pPr>
            <a:endParaRPr lang="nl-NL" dirty="0"/>
          </a:p>
          <a:p>
            <a:pPr marL="76200" indent="0" algn="ctr">
              <a:buNone/>
            </a:pPr>
            <a:endParaRPr lang="nl-NL" dirty="0"/>
          </a:p>
          <a:p>
            <a:pPr marL="76200" indent="0" algn="ctr">
              <a:buNone/>
            </a:pPr>
            <a:r>
              <a:rPr lang="nl-NL" dirty="0"/>
              <a:t>Takes </a:t>
            </a:r>
            <a:r>
              <a:rPr lang="nl-NL" dirty="0" err="1"/>
              <a:t>only</a:t>
            </a:r>
            <a:r>
              <a:rPr lang="nl-NL" dirty="0"/>
              <a:t> a </a:t>
            </a:r>
            <a:r>
              <a:rPr lang="nl-NL" dirty="0" err="1"/>
              <a:t>couple</a:t>
            </a:r>
            <a:r>
              <a:rPr lang="nl-NL" dirty="0"/>
              <a:t> of minutes, but </a:t>
            </a:r>
            <a:r>
              <a:rPr lang="nl-NL" dirty="0" err="1"/>
              <a:t>gives</a:t>
            </a:r>
            <a:r>
              <a:rPr lang="nl-NL" dirty="0"/>
              <a:t> a lot of information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83EF4B7-42A7-4055-8415-851747304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Reflecting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8509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FE686FE-3923-476F-A465-520F06B0EF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So</a:t>
            </a:r>
            <a:r>
              <a:rPr lang="nl-NL" dirty="0"/>
              <a:t> far, </a:t>
            </a:r>
            <a:r>
              <a:rPr lang="nl-NL" dirty="0" err="1"/>
              <a:t>rate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own</a:t>
            </a:r>
            <a:r>
              <a:rPr lang="nl-NL" dirty="0"/>
              <a:t> level of </a:t>
            </a:r>
            <a:r>
              <a:rPr lang="nl-NL" dirty="0" err="1"/>
              <a:t>understanding</a:t>
            </a:r>
            <a:r>
              <a:rPr lang="nl-NL" dirty="0"/>
              <a:t> of CLIL</a:t>
            </a:r>
          </a:p>
          <a:p>
            <a:endParaRPr lang="nl-NL" dirty="0"/>
          </a:p>
          <a:p>
            <a:r>
              <a:rPr lang="nl-NL" dirty="0" err="1"/>
              <a:t>Raise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hand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is a 6 or </a:t>
            </a:r>
            <a:r>
              <a:rPr lang="nl-NL" dirty="0" err="1"/>
              <a:t>higher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What</a:t>
            </a:r>
            <a:r>
              <a:rPr lang="nl-NL" dirty="0"/>
              <a:t> information does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provide</a:t>
            </a:r>
            <a:r>
              <a:rPr lang="nl-NL" dirty="0"/>
              <a:t> me? </a:t>
            </a:r>
          </a:p>
          <a:p>
            <a:r>
              <a:rPr lang="nl-NL" dirty="0"/>
              <a:t>Or </a:t>
            </a:r>
            <a:r>
              <a:rPr lang="nl-NL" dirty="0" err="1"/>
              <a:t>provide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at </a:t>
            </a:r>
            <a:r>
              <a:rPr lang="nl-NL" dirty="0" err="1"/>
              <a:t>the</a:t>
            </a:r>
            <a:r>
              <a:rPr lang="nl-NL" dirty="0"/>
              <a:t> end of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own</a:t>
            </a:r>
            <a:r>
              <a:rPr lang="nl-NL" dirty="0"/>
              <a:t> </a:t>
            </a:r>
            <a:r>
              <a:rPr lang="nl-NL" dirty="0" err="1"/>
              <a:t>lesson</a:t>
            </a:r>
            <a:r>
              <a:rPr lang="nl-NL" dirty="0"/>
              <a:t>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25D9708-1A14-4193-8191-174CFB388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 a </a:t>
            </a:r>
            <a:r>
              <a:rPr lang="nl-NL" dirty="0" err="1"/>
              <a:t>scale</a:t>
            </a:r>
            <a:r>
              <a:rPr lang="nl-NL" dirty="0"/>
              <a:t> of 1 – 10…</a:t>
            </a:r>
          </a:p>
        </p:txBody>
      </p:sp>
    </p:spTree>
    <p:extLst>
      <p:ext uri="{BB962C8B-B14F-4D97-AF65-F5344CB8AC3E}">
        <p14:creationId xmlns:p14="http://schemas.microsoft.com/office/powerpoint/2010/main" val="3741334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F3CA620-2325-4A99-8D95-DEF1C99A7F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How </a:t>
            </a:r>
            <a:r>
              <a:rPr lang="nl-NL" dirty="0" err="1"/>
              <a:t>to</a:t>
            </a:r>
            <a:r>
              <a:rPr lang="nl-NL" dirty="0"/>
              <a:t> do </a:t>
            </a:r>
            <a:r>
              <a:rPr lang="nl-NL" dirty="0" err="1"/>
              <a:t>this</a:t>
            </a:r>
            <a:r>
              <a:rPr lang="nl-NL" dirty="0"/>
              <a:t> in 15 minutes..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348EF97-B789-4F96-8D9A-958E3D0F10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0676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F9F642B-96B6-47CB-9BB2-9AA8CFE5F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3400" indent="-457200">
              <a:buFont typeface="+mj-lt"/>
              <a:buAutoNum type="arabicPeriod"/>
            </a:pPr>
            <a:r>
              <a:rPr lang="nl-NL" dirty="0" err="1"/>
              <a:t>Determine</a:t>
            </a:r>
            <a:r>
              <a:rPr lang="nl-NL" dirty="0"/>
              <a:t> </a:t>
            </a:r>
            <a:r>
              <a:rPr lang="nl-NL" dirty="0" err="1"/>
              <a:t>lesson</a:t>
            </a:r>
            <a:r>
              <a:rPr lang="nl-NL" dirty="0"/>
              <a:t> goals (3 min.)</a:t>
            </a:r>
          </a:p>
          <a:p>
            <a:pPr marL="533400" indent="-457200">
              <a:buFont typeface="+mj-lt"/>
              <a:buAutoNum type="arabicPeriod"/>
            </a:pPr>
            <a:r>
              <a:rPr lang="nl-NL" dirty="0" err="1"/>
              <a:t>Determine</a:t>
            </a:r>
            <a:r>
              <a:rPr lang="nl-NL" dirty="0"/>
              <a:t> student </a:t>
            </a:r>
            <a:r>
              <a:rPr lang="nl-NL" dirty="0" err="1"/>
              <a:t>work</a:t>
            </a:r>
            <a:r>
              <a:rPr lang="nl-NL" dirty="0"/>
              <a:t> (3 min.)</a:t>
            </a:r>
          </a:p>
          <a:p>
            <a:pPr marL="533400" indent="-457200">
              <a:buFont typeface="+mj-lt"/>
              <a:buAutoNum type="arabicPeriod"/>
            </a:pPr>
            <a:r>
              <a:rPr lang="nl-NL" dirty="0" err="1"/>
              <a:t>Determine</a:t>
            </a:r>
            <a:r>
              <a:rPr lang="nl-NL" dirty="0"/>
              <a:t> </a:t>
            </a:r>
            <a:r>
              <a:rPr lang="nl-NL" dirty="0" err="1"/>
              <a:t>lesson</a:t>
            </a:r>
            <a:r>
              <a:rPr lang="nl-NL" dirty="0"/>
              <a:t> stages (2 min.)</a:t>
            </a:r>
          </a:p>
          <a:p>
            <a:pPr marL="533400" indent="-457200">
              <a:buFont typeface="+mj-lt"/>
              <a:buAutoNum type="arabicPeriod"/>
            </a:pPr>
            <a:r>
              <a:rPr lang="nl-NL" dirty="0" err="1"/>
              <a:t>Determine</a:t>
            </a:r>
            <a:r>
              <a:rPr lang="nl-NL" dirty="0"/>
              <a:t> CLIL </a:t>
            </a:r>
            <a:r>
              <a:rPr lang="nl-NL" dirty="0" err="1"/>
              <a:t>activities</a:t>
            </a:r>
            <a:r>
              <a:rPr lang="nl-NL" dirty="0"/>
              <a:t> </a:t>
            </a:r>
            <a:r>
              <a:rPr lang="nl-NL" dirty="0" err="1"/>
              <a:t>needed</a:t>
            </a:r>
            <a:r>
              <a:rPr lang="nl-NL" dirty="0"/>
              <a:t> (5 min.)</a:t>
            </a:r>
          </a:p>
          <a:p>
            <a:pPr marL="533400" indent="-457200">
              <a:buFont typeface="+mj-lt"/>
              <a:buAutoNum type="arabicPeriod"/>
            </a:pPr>
            <a:r>
              <a:rPr lang="nl-NL" dirty="0"/>
              <a:t>Check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see</a:t>
            </a:r>
            <a:r>
              <a:rPr lang="nl-NL" dirty="0"/>
              <a:t> </a:t>
            </a:r>
            <a:r>
              <a:rPr lang="nl-NL" dirty="0" err="1"/>
              <a:t>if</a:t>
            </a:r>
            <a:r>
              <a:rPr lang="nl-NL" dirty="0"/>
              <a:t> I </a:t>
            </a:r>
            <a:r>
              <a:rPr lang="nl-NL" dirty="0" err="1"/>
              <a:t>did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miss </a:t>
            </a:r>
            <a:r>
              <a:rPr lang="nl-NL" dirty="0" err="1"/>
              <a:t>anything</a:t>
            </a:r>
            <a:r>
              <a:rPr lang="nl-NL" dirty="0"/>
              <a:t> (2 min.)</a:t>
            </a:r>
          </a:p>
          <a:p>
            <a:pPr marL="533400" indent="-457200">
              <a:buFont typeface="+mj-lt"/>
              <a:buAutoNum type="arabicPeriod"/>
            </a:pP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D4F9A6-D442-4D5D-8C6A-32279EEAD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Step </a:t>
            </a:r>
            <a:r>
              <a:rPr lang="nl-NL" dirty="0" err="1"/>
              <a:t>by</a:t>
            </a:r>
            <a:r>
              <a:rPr lang="nl-NL" dirty="0"/>
              <a:t> step procedure</a:t>
            </a:r>
          </a:p>
        </p:txBody>
      </p:sp>
    </p:spTree>
    <p:extLst>
      <p:ext uri="{BB962C8B-B14F-4D97-AF65-F5344CB8AC3E}">
        <p14:creationId xmlns:p14="http://schemas.microsoft.com/office/powerpoint/2010/main" val="3295656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104753" y="-8516"/>
            <a:ext cx="8930700" cy="736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At </a:t>
            </a:r>
            <a:r>
              <a:rPr lang="nl-NL" dirty="0" err="1"/>
              <a:t>the</a:t>
            </a:r>
            <a:r>
              <a:rPr lang="nl-NL" dirty="0"/>
              <a:t> end of </a:t>
            </a:r>
            <a:r>
              <a:rPr lang="nl-NL" dirty="0" err="1"/>
              <a:t>this</a:t>
            </a:r>
            <a:r>
              <a:rPr lang="nl-NL" dirty="0"/>
              <a:t> workshop</a:t>
            </a:r>
            <a:endParaRPr dirty="0"/>
          </a:p>
        </p:txBody>
      </p:sp>
      <p:sp>
        <p:nvSpPr>
          <p:cNvPr id="213" name="Google Shape;213;p34"/>
          <p:cNvSpPr txBox="1">
            <a:spLocks noGrp="1"/>
          </p:cNvSpPr>
          <p:nvPr>
            <p:ph type="body" idx="1"/>
          </p:nvPr>
        </p:nvSpPr>
        <p:spPr>
          <a:xfrm>
            <a:off x="104752" y="817438"/>
            <a:ext cx="8930700" cy="40635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will</a:t>
            </a:r>
            <a:r>
              <a:rPr lang="nl-NL" dirty="0"/>
              <a:t> have </a:t>
            </a:r>
            <a:r>
              <a:rPr lang="nl-NL" dirty="0" err="1"/>
              <a:t>discovered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CLIL is</a:t>
            </a:r>
          </a:p>
          <a:p>
            <a:pPr marL="457200" lvl="0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will</a:t>
            </a:r>
            <a:r>
              <a:rPr lang="nl-NL" dirty="0"/>
              <a:t> have </a:t>
            </a:r>
            <a:r>
              <a:rPr lang="nl-NL" dirty="0" err="1"/>
              <a:t>learned</a:t>
            </a:r>
            <a:r>
              <a:rPr lang="nl-NL" dirty="0"/>
              <a:t>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apply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in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lesson</a:t>
            </a:r>
            <a:endParaRPr lang="nl-NL" dirty="0"/>
          </a:p>
          <a:p>
            <a:pPr marL="457200" lvl="0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will</a:t>
            </a:r>
            <a:r>
              <a:rPr lang="nl-NL" dirty="0"/>
              <a:t> have </a:t>
            </a:r>
            <a:r>
              <a:rPr lang="nl-NL" dirty="0" err="1"/>
              <a:t>explored</a:t>
            </a:r>
            <a:r>
              <a:rPr lang="nl-NL" dirty="0"/>
              <a:t> a </a:t>
            </a:r>
            <a:r>
              <a:rPr lang="nl-NL" dirty="0" err="1"/>
              <a:t>variety</a:t>
            </a:r>
            <a:r>
              <a:rPr lang="nl-NL" dirty="0"/>
              <a:t> of </a:t>
            </a:r>
            <a:r>
              <a:rPr lang="nl-NL" dirty="0" err="1"/>
              <a:t>activities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try</a:t>
            </a:r>
            <a:endParaRPr lang="nl-NL" dirty="0"/>
          </a:p>
          <a:p>
            <a:pPr marL="457200" lvl="0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will</a:t>
            </a:r>
            <a:r>
              <a:rPr lang="nl-NL" dirty="0"/>
              <a:t> have </a:t>
            </a:r>
            <a:r>
              <a:rPr lang="nl-NL" b="1" dirty="0" err="1"/>
              <a:t>experienced</a:t>
            </a:r>
            <a:r>
              <a:rPr lang="nl-NL" dirty="0"/>
              <a:t> these </a:t>
            </a:r>
            <a:r>
              <a:rPr lang="nl-NL" dirty="0" err="1"/>
              <a:t>activities</a:t>
            </a:r>
            <a:r>
              <a:rPr lang="nl-NL" dirty="0"/>
              <a:t> </a:t>
            </a:r>
            <a:r>
              <a:rPr lang="nl-NL" dirty="0" err="1"/>
              <a:t>yourself</a:t>
            </a:r>
            <a:endParaRPr lang="nl-NL" dirty="0"/>
          </a:p>
          <a:p>
            <a:pPr marL="457200" lvl="0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endParaRPr lang="nl-NL" dirty="0"/>
          </a:p>
          <a:p>
            <a:pPr marL="76200" lvl="0" indent="0" algn="ctr" rtl="0"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lang="en" dirty="0"/>
              <a:t>But most importantly: be inspired!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27428D-60D2-4ED2-B5C8-9AC32D3D6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Example</a:t>
            </a:r>
            <a:r>
              <a:rPr lang="nl-NL" dirty="0"/>
              <a:t> </a:t>
            </a:r>
            <a:r>
              <a:rPr lang="nl-NL" dirty="0" err="1"/>
              <a:t>lesson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3EEE925-5AD4-4B5A-BDDE-A7FA998C3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4" b="9449"/>
          <a:stretch/>
        </p:blipFill>
        <p:spPr>
          <a:xfrm>
            <a:off x="783128" y="825984"/>
            <a:ext cx="7573949" cy="41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94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E5BD142-D474-49B4-8CDA-1A45F79C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76200" indent="0">
              <a:buNone/>
            </a:pPr>
            <a:r>
              <a:rPr lang="nl-NL" sz="4000" dirty="0"/>
              <a:t>Boring?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624ADB1-E15E-47A2-8C18-38AB124BE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 </a:t>
            </a:r>
            <a:r>
              <a:rPr lang="nl-NL" dirty="0" err="1"/>
              <a:t>Determine</a:t>
            </a:r>
            <a:r>
              <a:rPr lang="nl-NL" dirty="0"/>
              <a:t> </a:t>
            </a:r>
            <a:r>
              <a:rPr lang="nl-NL" dirty="0" err="1"/>
              <a:t>lesson</a:t>
            </a:r>
            <a:r>
              <a:rPr lang="nl-NL" dirty="0"/>
              <a:t> stages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88C7C3-4148-4B77-AAA2-E04BED5CC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478" y="896741"/>
            <a:ext cx="5857341" cy="390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51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06E7A04-D26A-44BE-87AA-D719D83408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ctr">
              <a:buNone/>
            </a:pPr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each</a:t>
            </a:r>
            <a:r>
              <a:rPr lang="nl-NL" dirty="0"/>
              <a:t> stage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1BD9B23-47A0-4646-8D24-90BE91F1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 </a:t>
            </a:r>
            <a:r>
              <a:rPr lang="nl-NL" dirty="0" err="1"/>
              <a:t>Determine</a:t>
            </a:r>
            <a:r>
              <a:rPr lang="nl-NL" dirty="0"/>
              <a:t> CLIL </a:t>
            </a:r>
            <a:r>
              <a:rPr lang="nl-NL" dirty="0" err="1"/>
              <a:t>activities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4ABF52E-424D-4247-B0FE-C0D5ABCF8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7295" r="1345" b="19708"/>
          <a:stretch/>
        </p:blipFill>
        <p:spPr>
          <a:xfrm>
            <a:off x="1276234" y="1409051"/>
            <a:ext cx="6587736" cy="363855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F3928E5-1AF1-48F2-B3F5-2AEF23262F40}"/>
              </a:ext>
            </a:extLst>
          </p:cNvPr>
          <p:cNvSpPr/>
          <p:nvPr/>
        </p:nvSpPr>
        <p:spPr>
          <a:xfrm>
            <a:off x="1871529" y="2760292"/>
            <a:ext cx="2700471" cy="401652"/>
          </a:xfrm>
          <a:prstGeom prst="rect">
            <a:avLst/>
          </a:prstGeom>
          <a:noFill/>
          <a:ln>
            <a:solidFill>
              <a:srgbClr val="F39B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E34079E-EA94-4199-B088-41A4CE37AB62}"/>
              </a:ext>
            </a:extLst>
          </p:cNvPr>
          <p:cNvSpPr/>
          <p:nvPr/>
        </p:nvSpPr>
        <p:spPr>
          <a:xfrm>
            <a:off x="1871529" y="3161944"/>
            <a:ext cx="3623417" cy="401652"/>
          </a:xfrm>
          <a:prstGeom prst="rect">
            <a:avLst/>
          </a:prstGeom>
          <a:noFill/>
          <a:ln>
            <a:solidFill>
              <a:srgbClr val="F39B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DF3A5FE-7FB6-400E-B512-3EA686FDA5F9}"/>
              </a:ext>
            </a:extLst>
          </p:cNvPr>
          <p:cNvSpPr/>
          <p:nvPr/>
        </p:nvSpPr>
        <p:spPr>
          <a:xfrm>
            <a:off x="1871529" y="4323337"/>
            <a:ext cx="2016807" cy="401652"/>
          </a:xfrm>
          <a:prstGeom prst="rect">
            <a:avLst/>
          </a:prstGeom>
          <a:noFill/>
          <a:ln>
            <a:solidFill>
              <a:srgbClr val="F39B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85CFD56-30BF-4219-A4DF-0D4903351089}"/>
              </a:ext>
            </a:extLst>
          </p:cNvPr>
          <p:cNvSpPr/>
          <p:nvPr/>
        </p:nvSpPr>
        <p:spPr>
          <a:xfrm>
            <a:off x="4674550" y="3619789"/>
            <a:ext cx="3189420" cy="401652"/>
          </a:xfrm>
          <a:prstGeom prst="rect">
            <a:avLst/>
          </a:prstGeom>
          <a:noFill/>
          <a:ln>
            <a:solidFill>
              <a:srgbClr val="F39B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449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58094BD-25F4-48E1-8A0B-990AB9B29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FA06E07-44E1-4831-8BBF-A78505174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Fill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gaps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F8566FC-AE33-48AC-AF65-9D85E7A66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0" b="38192"/>
          <a:stretch/>
        </p:blipFill>
        <p:spPr>
          <a:xfrm>
            <a:off x="104751" y="799812"/>
            <a:ext cx="10036589" cy="319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42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B637E22-5919-4D1C-A1E5-EBC58509B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3400" indent="-457200">
              <a:buFont typeface="+mj-lt"/>
              <a:buAutoNum type="arabicPeriod"/>
            </a:pPr>
            <a:r>
              <a:rPr lang="nl-NL" sz="2000" dirty="0" err="1"/>
              <a:t>Answer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questions</a:t>
            </a:r>
            <a:endParaRPr lang="nl-NL" sz="2000" dirty="0"/>
          </a:p>
          <a:p>
            <a:pPr marL="533400" indent="-457200">
              <a:buFont typeface="+mj-lt"/>
              <a:buAutoNum type="arabicPeriod"/>
            </a:pPr>
            <a:r>
              <a:rPr lang="nl-NL" sz="2000" dirty="0" err="1"/>
              <a:t>Scrambled</a:t>
            </a:r>
            <a:r>
              <a:rPr lang="nl-NL" sz="2000" dirty="0"/>
              <a:t> word</a:t>
            </a:r>
          </a:p>
          <a:p>
            <a:pPr marL="533400" indent="-457200">
              <a:buFont typeface="+mj-lt"/>
              <a:buAutoNum type="arabicPeriod"/>
            </a:pPr>
            <a:r>
              <a:rPr lang="nl-NL" sz="2000" dirty="0" err="1"/>
              <a:t>Listening</a:t>
            </a:r>
            <a:r>
              <a:rPr lang="nl-NL" sz="2000" dirty="0"/>
              <a:t> </a:t>
            </a:r>
            <a:r>
              <a:rPr lang="nl-NL" sz="2000" dirty="0" err="1"/>
              <a:t>dictation</a:t>
            </a:r>
            <a:endParaRPr lang="nl-NL" sz="2000" dirty="0"/>
          </a:p>
          <a:p>
            <a:pPr marL="533400" indent="-457200">
              <a:buFont typeface="+mj-lt"/>
              <a:buAutoNum type="arabicPeriod"/>
            </a:pPr>
            <a:r>
              <a:rPr lang="nl-NL" sz="2000" dirty="0" err="1"/>
              <a:t>What</a:t>
            </a:r>
            <a:r>
              <a:rPr lang="nl-NL" sz="2000" dirty="0"/>
              <a:t> do I want </a:t>
            </a:r>
            <a:r>
              <a:rPr lang="nl-NL" sz="2000" dirty="0" err="1"/>
              <a:t>to</a:t>
            </a:r>
            <a:r>
              <a:rPr lang="nl-NL" sz="2000" dirty="0"/>
              <a:t> say?</a:t>
            </a:r>
          </a:p>
          <a:p>
            <a:pPr marL="533400" indent="-457200">
              <a:buFont typeface="+mj-lt"/>
              <a:buAutoNum type="arabicPeriod"/>
            </a:pPr>
            <a:r>
              <a:rPr lang="nl-NL" sz="2000" dirty="0" err="1"/>
              <a:t>Secret</a:t>
            </a:r>
            <a:r>
              <a:rPr lang="nl-NL" sz="2000" dirty="0"/>
              <a:t> student</a:t>
            </a:r>
          </a:p>
          <a:p>
            <a:pPr marL="533400" indent="-457200">
              <a:buFont typeface="+mj-lt"/>
              <a:buAutoNum type="arabicPeriod"/>
            </a:pPr>
            <a:r>
              <a:rPr lang="nl-NL" sz="2000" dirty="0"/>
              <a:t>On a </a:t>
            </a:r>
            <a:r>
              <a:rPr lang="nl-NL" sz="2000" dirty="0" err="1"/>
              <a:t>scale</a:t>
            </a:r>
            <a:r>
              <a:rPr lang="nl-NL" sz="2000" dirty="0"/>
              <a:t> of ..</a:t>
            </a:r>
          </a:p>
          <a:p>
            <a:pPr marL="533400" indent="-457200">
              <a:buFont typeface="+mj-lt"/>
              <a:buAutoNum type="arabicPeriod"/>
            </a:pPr>
            <a:r>
              <a:rPr lang="nl-NL" sz="2000" dirty="0" err="1"/>
              <a:t>Problem</a:t>
            </a:r>
            <a:r>
              <a:rPr lang="nl-NL" sz="2000" dirty="0"/>
              <a:t> of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day</a:t>
            </a:r>
            <a:endParaRPr lang="nl-NL" sz="2000" dirty="0"/>
          </a:p>
          <a:p>
            <a:pPr marL="533400" indent="-457200">
              <a:buFont typeface="+mj-lt"/>
              <a:buAutoNum type="arabicPeriod"/>
            </a:pPr>
            <a:r>
              <a:rPr lang="nl-NL" sz="2000" dirty="0" err="1"/>
              <a:t>Fill</a:t>
            </a:r>
            <a:r>
              <a:rPr lang="nl-NL" sz="2000" dirty="0"/>
              <a:t> in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gaps</a:t>
            </a:r>
            <a:endParaRPr lang="nl-NL" sz="2000" dirty="0"/>
          </a:p>
          <a:p>
            <a:pPr marL="533400" indent="-457200">
              <a:buFont typeface="+mj-lt"/>
              <a:buAutoNum type="arabicPeriod"/>
            </a:pPr>
            <a:r>
              <a:rPr lang="nl-NL" sz="2000" dirty="0" err="1"/>
              <a:t>Homework</a:t>
            </a:r>
            <a:r>
              <a:rPr lang="nl-NL" sz="2000" dirty="0"/>
              <a:t> </a:t>
            </a:r>
            <a:r>
              <a:rPr lang="nl-NL" sz="2000" dirty="0" err="1"/>
              <a:t>presentations</a:t>
            </a:r>
            <a:endParaRPr lang="nl-NL" sz="2000" dirty="0"/>
          </a:p>
          <a:p>
            <a:pPr marL="533400" indent="-457200">
              <a:buFont typeface="+mj-lt"/>
              <a:buAutoNum type="arabicPeriod"/>
            </a:pPr>
            <a:r>
              <a:rPr lang="nl-NL" sz="2000" dirty="0" err="1"/>
              <a:t>Lesson</a:t>
            </a:r>
            <a:r>
              <a:rPr lang="nl-NL" sz="2000" dirty="0"/>
              <a:t> </a:t>
            </a:r>
            <a:r>
              <a:rPr lang="nl-NL" sz="2000" dirty="0" err="1"/>
              <a:t>recap</a:t>
            </a:r>
            <a:endParaRPr lang="nl-NL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50604C8-0930-4F69-8D84-9500B6AA3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List of </a:t>
            </a:r>
            <a:r>
              <a:rPr lang="nl-NL" dirty="0" err="1"/>
              <a:t>activities</a:t>
            </a:r>
            <a:r>
              <a:rPr lang="nl-NL" dirty="0"/>
              <a:t> we </a:t>
            </a:r>
            <a:r>
              <a:rPr lang="nl-NL" dirty="0" err="1"/>
              <a:t>discussed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7193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C463816-C24C-493D-B295-209CE7499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752" y="817438"/>
            <a:ext cx="4740713" cy="4063500"/>
          </a:xfrm>
        </p:spPr>
        <p:txBody>
          <a:bodyPr/>
          <a:lstStyle/>
          <a:p>
            <a:pPr marL="76200" indent="0">
              <a:buNone/>
            </a:pPr>
            <a:r>
              <a:rPr lang="nl-NL" dirty="0" err="1"/>
              <a:t>Which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these </a:t>
            </a:r>
            <a:r>
              <a:rPr lang="nl-NL" dirty="0" err="1"/>
              <a:t>actitivies</a:t>
            </a:r>
            <a:r>
              <a:rPr lang="nl-NL" dirty="0"/>
              <a:t> is </a:t>
            </a:r>
            <a:r>
              <a:rPr lang="nl-NL" dirty="0" err="1"/>
              <a:t>something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could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in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lesson</a:t>
            </a:r>
            <a:r>
              <a:rPr lang="nl-NL" dirty="0"/>
              <a:t>?</a:t>
            </a:r>
          </a:p>
          <a:p>
            <a:pPr marL="76200" indent="0">
              <a:buNone/>
            </a:pPr>
            <a:endParaRPr lang="nl-NL" dirty="0"/>
          </a:p>
          <a:p>
            <a:pPr marL="76200" indent="0">
              <a:buNone/>
            </a:pPr>
            <a:r>
              <a:rPr lang="nl-NL" dirty="0" err="1"/>
              <a:t>Think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a </a:t>
            </a:r>
            <a:r>
              <a:rPr lang="nl-NL" dirty="0" err="1"/>
              <a:t>couple</a:t>
            </a:r>
            <a:r>
              <a:rPr lang="nl-NL" dirty="0"/>
              <a:t> of minutes, I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ask</a:t>
            </a:r>
            <a:r>
              <a:rPr lang="nl-NL" dirty="0"/>
              <a:t> </a:t>
            </a:r>
            <a:r>
              <a:rPr lang="nl-NL" dirty="0" err="1"/>
              <a:t>some</a:t>
            </a:r>
            <a:r>
              <a:rPr lang="nl-NL" dirty="0"/>
              <a:t> of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share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lesson</a:t>
            </a:r>
            <a:r>
              <a:rPr lang="nl-NL" dirty="0"/>
              <a:t> </a:t>
            </a:r>
            <a:r>
              <a:rPr lang="nl-NL" dirty="0" err="1"/>
              <a:t>idea</a:t>
            </a:r>
            <a:r>
              <a:rPr lang="nl-NL" dirty="0"/>
              <a:t> </a:t>
            </a:r>
            <a:r>
              <a:rPr lang="nl-NL" dirty="0" err="1"/>
              <a:t>afterwards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47ADDC7-8EB5-41FB-B466-19F05237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CLIL </a:t>
            </a:r>
            <a:r>
              <a:rPr lang="nl-NL" dirty="0" err="1"/>
              <a:t>activities</a:t>
            </a:r>
            <a:r>
              <a:rPr lang="nl-NL" dirty="0"/>
              <a:t> in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lesson</a:t>
            </a:r>
            <a:endParaRPr lang="nl-NL" dirty="0"/>
          </a:p>
        </p:txBody>
      </p:sp>
      <p:sp>
        <p:nvSpPr>
          <p:cNvPr id="4" name="Tijdelijke aanduiding voor tekst 1">
            <a:extLst>
              <a:ext uri="{FF2B5EF4-FFF2-40B4-BE49-F238E27FC236}">
                <a16:creationId xmlns:a16="http://schemas.microsoft.com/office/drawing/2014/main" id="{F3AEBB2F-B778-4B59-87A1-48FE74797CAD}"/>
              </a:ext>
            </a:extLst>
          </p:cNvPr>
          <p:cNvSpPr txBox="1">
            <a:spLocks/>
          </p:cNvSpPr>
          <p:nvPr/>
        </p:nvSpPr>
        <p:spPr>
          <a:xfrm>
            <a:off x="5299817" y="821601"/>
            <a:ext cx="3735635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33400" indent="-457200">
              <a:buFont typeface="+mj-lt"/>
              <a:buAutoNum type="arabicPeriod"/>
            </a:pPr>
            <a:r>
              <a:rPr lang="nl-NL" sz="2000"/>
              <a:t>Answer the questions</a:t>
            </a:r>
          </a:p>
          <a:p>
            <a:pPr marL="533400" indent="-457200">
              <a:buFont typeface="+mj-lt"/>
              <a:buAutoNum type="arabicPeriod"/>
            </a:pPr>
            <a:r>
              <a:rPr lang="nl-NL" sz="2000"/>
              <a:t>Scrambled word</a:t>
            </a:r>
          </a:p>
          <a:p>
            <a:pPr marL="533400" indent="-457200">
              <a:buFont typeface="+mj-lt"/>
              <a:buAutoNum type="arabicPeriod"/>
            </a:pPr>
            <a:r>
              <a:rPr lang="nl-NL" sz="2000"/>
              <a:t>Listening dictation</a:t>
            </a:r>
          </a:p>
          <a:p>
            <a:pPr marL="533400" indent="-457200">
              <a:buFont typeface="+mj-lt"/>
              <a:buAutoNum type="arabicPeriod"/>
            </a:pPr>
            <a:r>
              <a:rPr lang="nl-NL" sz="2000"/>
              <a:t>What do I want to say?</a:t>
            </a:r>
          </a:p>
          <a:p>
            <a:pPr marL="533400" indent="-457200">
              <a:buFont typeface="+mj-lt"/>
              <a:buAutoNum type="arabicPeriod"/>
            </a:pPr>
            <a:r>
              <a:rPr lang="nl-NL" sz="2000"/>
              <a:t>Secret student</a:t>
            </a:r>
          </a:p>
          <a:p>
            <a:pPr marL="533400" indent="-457200">
              <a:buFont typeface="+mj-lt"/>
              <a:buAutoNum type="arabicPeriod"/>
            </a:pPr>
            <a:r>
              <a:rPr lang="nl-NL" sz="2000"/>
              <a:t>On a scale of ..</a:t>
            </a:r>
          </a:p>
          <a:p>
            <a:pPr marL="533400" indent="-457200">
              <a:buFont typeface="+mj-lt"/>
              <a:buAutoNum type="arabicPeriod"/>
            </a:pPr>
            <a:r>
              <a:rPr lang="nl-NL" sz="2000"/>
              <a:t>Problem of the day</a:t>
            </a:r>
          </a:p>
          <a:p>
            <a:pPr marL="533400" indent="-457200">
              <a:buFont typeface="+mj-lt"/>
              <a:buAutoNum type="arabicPeriod"/>
            </a:pPr>
            <a:r>
              <a:rPr lang="nl-NL" sz="2000"/>
              <a:t>Fill in the gaps</a:t>
            </a:r>
          </a:p>
          <a:p>
            <a:pPr marL="533400" indent="-457200">
              <a:buFont typeface="+mj-lt"/>
              <a:buAutoNum type="arabicPeriod"/>
            </a:pPr>
            <a:r>
              <a:rPr lang="nl-NL" sz="2000"/>
              <a:t>Homework presentations</a:t>
            </a:r>
          </a:p>
          <a:p>
            <a:pPr marL="533400" indent="-457200">
              <a:buFont typeface="+mj-lt"/>
              <a:buAutoNum type="arabicPeriod"/>
            </a:pPr>
            <a:r>
              <a:rPr lang="nl-NL" sz="2000"/>
              <a:t>Lesson recap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460756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8B1B4B6-C638-4E3F-BAF5-8536B0CDD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dirty="0"/>
          </a:p>
          <a:p>
            <a:pPr lvl="0"/>
            <a:r>
              <a:rPr lang="nl-NL" dirty="0"/>
              <a:t>I </a:t>
            </a:r>
            <a:r>
              <a:rPr lang="nl-NL" dirty="0" err="1"/>
              <a:t>provided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a template &amp; </a:t>
            </a:r>
            <a:r>
              <a:rPr lang="nl-NL" dirty="0" err="1"/>
              <a:t>my</a:t>
            </a:r>
            <a:r>
              <a:rPr lang="nl-NL" dirty="0"/>
              <a:t> </a:t>
            </a:r>
            <a:r>
              <a:rPr lang="nl-NL" dirty="0" err="1"/>
              <a:t>step-by-step</a:t>
            </a:r>
            <a:r>
              <a:rPr lang="nl-NL" dirty="0"/>
              <a:t> procedure</a:t>
            </a:r>
          </a:p>
          <a:p>
            <a:pPr lvl="0"/>
            <a:endParaRPr lang="nl-NL" dirty="0"/>
          </a:p>
          <a:p>
            <a:pPr lvl="0"/>
            <a:endParaRPr lang="nl-NL" dirty="0"/>
          </a:p>
          <a:p>
            <a:pPr lvl="0"/>
            <a:r>
              <a:rPr lang="nl-NL" dirty="0"/>
              <a:t>I </a:t>
            </a:r>
            <a:r>
              <a:rPr lang="nl-NL" dirty="0" err="1"/>
              <a:t>provided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a </a:t>
            </a:r>
            <a:r>
              <a:rPr lang="nl-NL" dirty="0" err="1"/>
              <a:t>variety</a:t>
            </a:r>
            <a:r>
              <a:rPr lang="nl-NL" dirty="0"/>
              <a:t> of CLIL </a:t>
            </a:r>
            <a:r>
              <a:rPr lang="nl-NL" dirty="0" err="1"/>
              <a:t>activities</a:t>
            </a:r>
            <a:r>
              <a:rPr lang="nl-NL" dirty="0"/>
              <a:t> (</a:t>
            </a:r>
            <a:r>
              <a:rPr lang="nl-NL" dirty="0" err="1"/>
              <a:t>and</a:t>
            </a:r>
            <a:r>
              <a:rPr lang="nl-NL" dirty="0"/>
              <a:t> made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experience</a:t>
            </a:r>
            <a:r>
              <a:rPr lang="nl-NL" dirty="0"/>
              <a:t> a few of </a:t>
            </a:r>
            <a:r>
              <a:rPr lang="nl-NL" dirty="0" err="1"/>
              <a:t>them</a:t>
            </a:r>
            <a:r>
              <a:rPr lang="nl-NL" dirty="0"/>
              <a:t> </a:t>
            </a:r>
            <a:r>
              <a:rPr lang="nl-NL" dirty="0" err="1"/>
              <a:t>along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way)</a:t>
            </a:r>
          </a:p>
          <a:p>
            <a:pPr lvl="0"/>
            <a:endParaRPr lang="nl-NL" dirty="0"/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84058BF-1913-465A-9DF7-CF054DAA7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Activity: Workshop </a:t>
            </a:r>
            <a:r>
              <a:rPr lang="nl-NL" dirty="0" err="1"/>
              <a:t>recap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25953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48462CA-4D47-431A-B510-6176AED9A7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Want these digital resources? </a:t>
            </a:r>
            <a:r>
              <a:rPr lang="en-US" dirty="0"/>
              <a:t>Leave your email address</a:t>
            </a:r>
          </a:p>
          <a:p>
            <a:pPr lvl="1"/>
            <a:r>
              <a:rPr lang="en-US" dirty="0" err="1"/>
              <a:t>Powerpoint</a:t>
            </a:r>
            <a:r>
              <a:rPr lang="en-US" dirty="0"/>
              <a:t> presentation</a:t>
            </a:r>
          </a:p>
          <a:p>
            <a:pPr lvl="1"/>
            <a:r>
              <a:rPr lang="en-US" dirty="0"/>
              <a:t>Digital list of CLIL activities</a:t>
            </a:r>
          </a:p>
          <a:p>
            <a:pPr lvl="1"/>
            <a:r>
              <a:rPr lang="en-US" dirty="0"/>
              <a:t>Optional: Free course on how to prepare a CLIL lesson in 15 minutes</a:t>
            </a:r>
          </a:p>
          <a:p>
            <a:pPr lvl="1"/>
            <a:endParaRPr lang="nl-NL" dirty="0"/>
          </a:p>
          <a:p>
            <a:endParaRPr lang="nl-NL" dirty="0"/>
          </a:p>
          <a:p>
            <a:r>
              <a:rPr lang="nl-NL" dirty="0" err="1"/>
              <a:t>Please</a:t>
            </a:r>
            <a:r>
              <a:rPr lang="nl-NL" dirty="0"/>
              <a:t> </a:t>
            </a:r>
            <a:r>
              <a:rPr lang="nl-NL" dirty="0" err="1"/>
              <a:t>fill</a:t>
            </a:r>
            <a:r>
              <a:rPr lang="nl-NL" dirty="0"/>
              <a:t> out </a:t>
            </a:r>
            <a:r>
              <a:rPr lang="nl-NL" dirty="0" err="1"/>
              <a:t>the</a:t>
            </a:r>
            <a:r>
              <a:rPr lang="nl-NL" dirty="0"/>
              <a:t> short survey </a:t>
            </a:r>
            <a:r>
              <a:rPr lang="nl-NL" dirty="0" err="1"/>
              <a:t>regarding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workshop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7F22E0-C93C-4C7A-A395-52D01FA15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Finishing up</a:t>
            </a:r>
          </a:p>
        </p:txBody>
      </p:sp>
    </p:spTree>
    <p:extLst>
      <p:ext uri="{BB962C8B-B14F-4D97-AF65-F5344CB8AC3E}">
        <p14:creationId xmlns:p14="http://schemas.microsoft.com/office/powerpoint/2010/main" val="568769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8C81DB8-D63C-49BC-BAC7-4F733614C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ctr">
              <a:buNone/>
            </a:pPr>
            <a:endParaRPr lang="nl-NL" dirty="0"/>
          </a:p>
          <a:p>
            <a:pPr marL="76200" indent="0" algn="ctr">
              <a:buNone/>
            </a:pPr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your</a:t>
            </a:r>
            <a:r>
              <a:rPr lang="nl-NL" dirty="0"/>
              <a:t> level of expertise of CLIL, </a:t>
            </a:r>
            <a:r>
              <a:rPr lang="nl-NL" dirty="0" err="1"/>
              <a:t>measured</a:t>
            </a:r>
            <a:r>
              <a:rPr lang="nl-NL" dirty="0"/>
              <a:t> in </a:t>
            </a:r>
            <a:r>
              <a:rPr lang="nl-NL" dirty="0" err="1"/>
              <a:t>years</a:t>
            </a:r>
            <a:r>
              <a:rPr lang="nl-NL" dirty="0"/>
              <a:t>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EE1CDC0-9F9E-434A-9D6D-43C971E45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Who</a:t>
            </a:r>
            <a:r>
              <a:rPr lang="nl-NL" dirty="0"/>
              <a:t> is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CBA3393-3D14-4AB5-8268-EEFB754EA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076" y="1759138"/>
            <a:ext cx="4542051" cy="291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67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9DA6AD8-B85E-4AD0-BE74-F76F1B3DF7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CLIL student</a:t>
            </a:r>
          </a:p>
          <a:p>
            <a:endParaRPr lang="nl-NL" dirty="0"/>
          </a:p>
          <a:p>
            <a:r>
              <a:rPr lang="nl-NL" dirty="0"/>
              <a:t>CLIL </a:t>
            </a:r>
            <a:r>
              <a:rPr lang="nl-NL" dirty="0" err="1"/>
              <a:t>Maths</a:t>
            </a:r>
            <a:r>
              <a:rPr lang="nl-NL" dirty="0"/>
              <a:t> teacher</a:t>
            </a:r>
          </a:p>
          <a:p>
            <a:endParaRPr lang="nl-NL" dirty="0"/>
          </a:p>
          <a:p>
            <a:r>
              <a:rPr lang="nl-NL" dirty="0"/>
              <a:t>CLIL Coach</a:t>
            </a:r>
          </a:p>
          <a:p>
            <a:endParaRPr lang="nl-NL" dirty="0"/>
          </a:p>
          <a:p>
            <a:r>
              <a:rPr lang="nl-NL" dirty="0"/>
              <a:t>Chief editor CLIL Magazine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50D281B-187D-4FFB-97D6-E522D66D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Who</a:t>
            </a:r>
            <a:r>
              <a:rPr lang="nl-NL" dirty="0"/>
              <a:t> </a:t>
            </a:r>
            <a:r>
              <a:rPr lang="nl-NL" dirty="0" err="1"/>
              <a:t>am</a:t>
            </a:r>
            <a:r>
              <a:rPr lang="nl-NL" dirty="0"/>
              <a:t> I?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3C25C2A-71EE-4ECE-B3EC-F218D90F535C}"/>
              </a:ext>
            </a:extLst>
          </p:cNvPr>
          <p:cNvSpPr/>
          <p:nvPr/>
        </p:nvSpPr>
        <p:spPr>
          <a:xfrm>
            <a:off x="104752" y="4509027"/>
            <a:ext cx="5723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381000"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nl-NL" sz="24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CLIL teacher trainer/Online courses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3C22CC-D9C8-41C6-A876-14FFF1A78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410" y="1144836"/>
            <a:ext cx="2457855" cy="340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37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EBCC4B5-62EB-4CEA-829B-083E9AE9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is CLIL?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98BAE6-FC39-41D5-889F-3A587E2A5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52582" y="947332"/>
            <a:ext cx="603504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95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BDF1CE6-DE03-4DCC-AE53-5C8E47F6A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76198" indent="0" algn="ctr">
              <a:buNone/>
            </a:pPr>
            <a:r>
              <a:rPr lang="nl-NL" dirty="0"/>
              <a:t>Copy </a:t>
            </a:r>
            <a:r>
              <a:rPr lang="nl-NL" dirty="0" err="1"/>
              <a:t>and</a:t>
            </a:r>
            <a:r>
              <a:rPr lang="nl-NL" dirty="0"/>
              <a:t> finish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sentence</a:t>
            </a:r>
            <a:r>
              <a:rPr lang="nl-NL" dirty="0"/>
              <a:t>:</a:t>
            </a:r>
          </a:p>
          <a:p>
            <a:endParaRPr lang="nl-NL" dirty="0"/>
          </a:p>
          <a:p>
            <a:pPr marL="533387" indent="-457189">
              <a:buFont typeface="+mj-lt"/>
              <a:buAutoNum type="arabicPeriod"/>
            </a:pPr>
            <a:r>
              <a:rPr lang="nl-NL" dirty="0"/>
              <a:t>CLIL is..</a:t>
            </a:r>
          </a:p>
          <a:p>
            <a:pPr marL="533387" indent="-457189">
              <a:buFont typeface="+mj-lt"/>
              <a:buAutoNum type="arabicPeriod"/>
            </a:pPr>
            <a:r>
              <a:rPr lang="nl-NL" dirty="0"/>
              <a:t>CLIL is..</a:t>
            </a:r>
          </a:p>
          <a:p>
            <a:pPr marL="533387" indent="-457189">
              <a:buFont typeface="+mj-lt"/>
              <a:buAutoNum type="arabicPeriod"/>
            </a:pPr>
            <a:r>
              <a:rPr lang="nl-NL" dirty="0"/>
              <a:t>CLIL is..</a:t>
            </a:r>
          </a:p>
          <a:p>
            <a:pPr marL="533387" indent="-457189">
              <a:buFont typeface="+mj-lt"/>
              <a:buAutoNum type="arabicPeriod"/>
            </a:pPr>
            <a:r>
              <a:rPr lang="nl-NL" dirty="0"/>
              <a:t>CLIL is..</a:t>
            </a:r>
          </a:p>
          <a:p>
            <a:pPr marL="533387" indent="-457189">
              <a:buFont typeface="+mj-lt"/>
              <a:buAutoNum type="arabicPeriod"/>
            </a:pPr>
            <a:r>
              <a:rPr lang="nl-NL" dirty="0"/>
              <a:t>CLIL is..</a:t>
            </a:r>
          </a:p>
          <a:p>
            <a:pPr marL="533387" indent="-457189">
              <a:buFont typeface="+mj-lt"/>
              <a:buAutoNum type="arabicPeriod"/>
            </a:pPr>
            <a:endParaRPr lang="nl-NL" dirty="0"/>
          </a:p>
          <a:p>
            <a:pPr marL="76198" indent="0" algn="ctr">
              <a:buNone/>
            </a:pPr>
            <a:r>
              <a:rPr lang="nl-NL" dirty="0" err="1"/>
              <a:t>Try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complete </a:t>
            </a:r>
            <a:r>
              <a:rPr lang="nl-NL" dirty="0" err="1"/>
              <a:t>them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!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50B8B82-E8FB-4E66-9A59-A13267ACD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Activity: Finish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sentence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3850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F5975B9-2CC9-4B01-8BE3-F6BE203FA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753" y="858078"/>
            <a:ext cx="8930700" cy="4063500"/>
          </a:xfrm>
        </p:spPr>
        <p:txBody>
          <a:bodyPr/>
          <a:lstStyle/>
          <a:p>
            <a:pPr marL="533400" indent="-457200">
              <a:buAutoNum type="arabicPeriod"/>
            </a:pPr>
            <a:endParaRPr lang="nl-NL" sz="3200" dirty="0"/>
          </a:p>
          <a:p>
            <a:pPr marL="533400" indent="-457200">
              <a:buAutoNum type="arabicPeriod"/>
            </a:pPr>
            <a:endParaRPr lang="nl-NL" sz="3200" dirty="0"/>
          </a:p>
          <a:p>
            <a:pPr marL="533400" indent="-457200">
              <a:buAutoNum type="arabicPeriod"/>
            </a:pPr>
            <a:r>
              <a:rPr lang="nl-NL" sz="3200" dirty="0"/>
              <a:t>Language is </a:t>
            </a:r>
            <a:r>
              <a:rPr lang="nl-NL" sz="3200" dirty="0" err="1"/>
              <a:t>involved</a:t>
            </a:r>
            <a:r>
              <a:rPr lang="nl-NL" sz="3200" dirty="0"/>
              <a:t> (</a:t>
            </a:r>
            <a:r>
              <a:rPr lang="nl-NL" sz="3200" dirty="0" err="1"/>
              <a:t>preferably</a:t>
            </a:r>
            <a:r>
              <a:rPr lang="nl-NL" sz="3200" dirty="0"/>
              <a:t> output)</a:t>
            </a:r>
          </a:p>
          <a:p>
            <a:pPr marL="533400" indent="-457200">
              <a:buAutoNum type="arabicPeriod"/>
            </a:pPr>
            <a:endParaRPr lang="nl-NL" sz="3200" dirty="0"/>
          </a:p>
          <a:p>
            <a:pPr marL="533400" indent="-457200">
              <a:buAutoNum type="arabicPeriod"/>
            </a:pPr>
            <a:r>
              <a:rPr lang="nl-NL" sz="3200" dirty="0" err="1"/>
              <a:t>Students</a:t>
            </a:r>
            <a:r>
              <a:rPr lang="nl-NL" sz="3200" dirty="0"/>
              <a:t> are </a:t>
            </a:r>
            <a:r>
              <a:rPr lang="nl-NL" sz="3200" dirty="0" err="1"/>
              <a:t>engaged</a:t>
            </a:r>
            <a:endParaRPr lang="nl-NL" sz="32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65D082-FE20-463F-8735-E04AC055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My </a:t>
            </a:r>
            <a:r>
              <a:rPr lang="nl-NL" dirty="0" err="1"/>
              <a:t>definition</a:t>
            </a:r>
            <a:r>
              <a:rPr lang="nl-NL" dirty="0"/>
              <a:t> of CLIL</a:t>
            </a:r>
          </a:p>
        </p:txBody>
      </p:sp>
    </p:spTree>
    <p:extLst>
      <p:ext uri="{BB962C8B-B14F-4D97-AF65-F5344CB8AC3E}">
        <p14:creationId xmlns:p14="http://schemas.microsoft.com/office/powerpoint/2010/main" val="326254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DCE8BA4-2A6B-47AA-9B69-E32DE9E57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3200" b="1" dirty="0"/>
          </a:p>
          <a:p>
            <a:r>
              <a:rPr lang="nl-NL" sz="3200" b="1" dirty="0"/>
              <a:t>Work</a:t>
            </a:r>
            <a:r>
              <a:rPr lang="nl-NL" sz="3200" dirty="0"/>
              <a:t>shop </a:t>
            </a:r>
          </a:p>
          <a:p>
            <a:r>
              <a:rPr lang="nl-NL" sz="3200" dirty="0"/>
              <a:t>Baby steps</a:t>
            </a:r>
          </a:p>
          <a:p>
            <a:r>
              <a:rPr lang="nl-NL" sz="3200" dirty="0"/>
              <a:t>I </a:t>
            </a:r>
            <a:r>
              <a:rPr lang="nl-NL" sz="3200" dirty="0" err="1"/>
              <a:t>speak</a:t>
            </a:r>
            <a:r>
              <a:rPr lang="nl-NL" sz="3200" dirty="0"/>
              <a:t> </a:t>
            </a:r>
            <a:r>
              <a:rPr lang="nl-NL" sz="3200" dirty="0" err="1"/>
              <a:t>fast</a:t>
            </a:r>
            <a:r>
              <a:rPr lang="nl-NL" sz="3200" dirty="0"/>
              <a:t>..</a:t>
            </a:r>
          </a:p>
          <a:p>
            <a:r>
              <a:rPr lang="nl-NL" sz="3200" dirty="0" err="1"/>
              <a:t>Your</a:t>
            </a:r>
            <a:r>
              <a:rPr lang="nl-NL" sz="3200" dirty="0"/>
              <a:t> </a:t>
            </a:r>
            <a:r>
              <a:rPr lang="nl-NL" sz="3200" dirty="0" err="1"/>
              <a:t>own</a:t>
            </a:r>
            <a:r>
              <a:rPr lang="nl-NL" sz="3200" dirty="0"/>
              <a:t> </a:t>
            </a:r>
            <a:r>
              <a:rPr lang="nl-NL" sz="3200" dirty="0" err="1"/>
              <a:t>situation</a:t>
            </a:r>
            <a:endParaRPr lang="nl-NL" sz="32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5C85F40-3CAE-48FE-A4A9-BB52D4F0C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Ow, </a:t>
            </a:r>
            <a:r>
              <a:rPr lang="nl-NL" dirty="0" err="1"/>
              <a:t>just</a:t>
            </a:r>
            <a:r>
              <a:rPr lang="nl-NL" dirty="0"/>
              <a:t> a few more </a:t>
            </a:r>
            <a:r>
              <a:rPr lang="nl-NL" dirty="0" err="1"/>
              <a:t>things</a:t>
            </a:r>
            <a:r>
              <a:rPr lang="nl-NL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86863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1_CLIL Theme v1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58FBFE25114A4D994203F01C508EE2" ma:contentTypeVersion="20" ma:contentTypeDescription="Een nieuw document maken." ma:contentTypeScope="" ma:versionID="c487880f76e372c94fd9100cb27ced52">
  <xsd:schema xmlns:xsd="http://www.w3.org/2001/XMLSchema" xmlns:xs="http://www.w3.org/2001/XMLSchema" xmlns:p="http://schemas.microsoft.com/office/2006/metadata/properties" xmlns:ns2="14ceaf06-097a-494c-963d-9f4054a5ce44" xmlns:ns3="0e209c18-1af9-4bd8-9d98-92fb4771c006" targetNamespace="http://schemas.microsoft.com/office/2006/metadata/properties" ma:root="true" ma:fieldsID="bd232ce116b81d9c0ea054373720007f" ns2:_="" ns3:_="">
    <xsd:import namespace="14ceaf06-097a-494c-963d-9f4054a5ce44"/>
    <xsd:import namespace="0e209c18-1af9-4bd8-9d98-92fb4771c0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ceaf06-097a-494c-963d-9f4054a5c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209c18-1af9-4bd8-9d98-92fb4771c00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82607C0-C831-4569-84B1-C889AA3FA86F}"/>
</file>

<file path=customXml/itemProps2.xml><?xml version="1.0" encoding="utf-8"?>
<ds:datastoreItem xmlns:ds="http://schemas.openxmlformats.org/officeDocument/2006/customXml" ds:itemID="{96D0E621-94BA-4DF7-9C73-A90A9FE0FB17}"/>
</file>

<file path=customXml/itemProps3.xml><?xml version="1.0" encoding="utf-8"?>
<ds:datastoreItem xmlns:ds="http://schemas.openxmlformats.org/officeDocument/2006/customXml" ds:itemID="{0BCB7E7D-B8C8-4D03-928B-CE44F4A64BE9}"/>
</file>

<file path=docProps/app.xml><?xml version="1.0" encoding="utf-8"?>
<Properties xmlns="http://schemas.openxmlformats.org/officeDocument/2006/extended-properties" xmlns:vt="http://schemas.openxmlformats.org/officeDocument/2006/docPropsVTypes">
  <TotalTime>1668</TotalTime>
  <Words>1071</Words>
  <Application>Microsoft Office PowerPoint</Application>
  <PresentationFormat>Diavoorstelling (16:9)</PresentationFormat>
  <Paragraphs>235</Paragraphs>
  <Slides>37</Slides>
  <Notes>5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2" baseType="lpstr">
      <vt:lpstr>Open Sans</vt:lpstr>
      <vt:lpstr>Calibri</vt:lpstr>
      <vt:lpstr>Open Sans Light</vt:lpstr>
      <vt:lpstr>Arial</vt:lpstr>
      <vt:lpstr>1_CLIL Theme v1</vt:lpstr>
      <vt:lpstr>How to prepare a CLIL Lesson in 15 minutes</vt:lpstr>
      <vt:lpstr>What to expect</vt:lpstr>
      <vt:lpstr>At the end of this workshop</vt:lpstr>
      <vt:lpstr>Who is this for?</vt:lpstr>
      <vt:lpstr>Who am I?</vt:lpstr>
      <vt:lpstr>What is CLIL?</vt:lpstr>
      <vt:lpstr>Activity: Finish the sentence</vt:lpstr>
      <vt:lpstr>My definition of CLIL</vt:lpstr>
      <vt:lpstr>Ow, just a few more things..</vt:lpstr>
      <vt:lpstr>Get down to action</vt:lpstr>
      <vt:lpstr>Activity: Answer the questions</vt:lpstr>
      <vt:lpstr>Four lesson stages</vt:lpstr>
      <vt:lpstr>Activity: Answer the questions - recap</vt:lpstr>
      <vt:lpstr>What made this a CLIL activity?</vt:lpstr>
      <vt:lpstr>Opening</vt:lpstr>
      <vt:lpstr>Activity: Scrambled word</vt:lpstr>
      <vt:lpstr>Activity: Scrambled word answers</vt:lpstr>
      <vt:lpstr>Informing</vt:lpstr>
      <vt:lpstr>Activity: Listening dictation</vt:lpstr>
      <vt:lpstr>Listening dictation text</vt:lpstr>
      <vt:lpstr>Listening dictation - recap</vt:lpstr>
      <vt:lpstr>Applying</vt:lpstr>
      <vt:lpstr>Activity: What do I want to say?</vt:lpstr>
      <vt:lpstr>Activity: What do I want to say?</vt:lpstr>
      <vt:lpstr>PowerPoint-presentatie</vt:lpstr>
      <vt:lpstr>Reflecting</vt:lpstr>
      <vt:lpstr>On a scale of 1 – 10…</vt:lpstr>
      <vt:lpstr>How to do this in 15 minutes..</vt:lpstr>
      <vt:lpstr>Step by step procedure</vt:lpstr>
      <vt:lpstr>Example lesson</vt:lpstr>
      <vt:lpstr>3. Determine lesson stages</vt:lpstr>
      <vt:lpstr>4. Determine CLIL activities</vt:lpstr>
      <vt:lpstr>Fill in the gaps</vt:lpstr>
      <vt:lpstr>List of activities we discussed</vt:lpstr>
      <vt:lpstr>CLIL activities in your lesson</vt:lpstr>
      <vt:lpstr>Activity: Workshop recap</vt:lpstr>
      <vt:lpstr>Finishing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CLIL Workshop JvL</dc:title>
  <dc:creator>Patrick Boer</dc:creator>
  <cp:lastModifiedBy>Patrick Boer</cp:lastModifiedBy>
  <cp:revision>39</cp:revision>
  <dcterms:modified xsi:type="dcterms:W3CDTF">2020-03-02T10:09:31Z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0x0101008458FBFE25114A4D994203F01C508EE2</vt:lpwstr>
  </property>
</Properties>
</file>