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5bd4a81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5bd4a81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bd4a81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bd4a81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5bd4a81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5bd4a81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adfe7c66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adfe7c66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Aanvullend: cijfers rond andere dimensies van geletterdheid///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Have / have not: tendens is dalend, maar blijven hoge cijfers.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adfe7c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adfe7c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-Mogen we er vanuit gaan dat een aanzienlijk deel van de bezoekers van Beroepenpunt zwakke digitale vaardigheden heeft?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-Hoe merk je dat?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-Ben je daar alert voor?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(communicatie - e-mail in combinatie met geschreven taal)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(bekomen van informatie: waar is beroepenpunt, wanneer is het open, wat kan je daar doen, structuur van de website en partnerwebsites)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(agendabeheer, routeplanners, word cv, …)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5bd4a819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5bd4a819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5bd4a819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5bd4a819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 1" showMasterSp="0">
  <p:cSld name="SECTION_HEADER_1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2382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6"/>
          <p:cNvSpPr/>
          <p:nvPr/>
        </p:nvSpPr>
        <p:spPr>
          <a:xfrm>
            <a:off x="12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6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cxnSp>
        <p:nvCxnSpPr>
          <p:cNvPr id="109" name="Google Shape;109;p26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imitri.vandenbergh@vlaanderen.be" TargetMode="External"/><Relationship Id="rId4" Type="http://schemas.openxmlformats.org/officeDocument/2006/relationships/hyperlink" Target="mailto:ludwig.willaert@brusselleer.be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artners.brusselleer.be/geletterdheid" TargetMode="External"/><Relationship Id="rId4" Type="http://schemas.openxmlformats.org/officeDocument/2006/relationships/hyperlink" Target="https://partners.brusselleer.be/digitale-kloof" TargetMode="External"/><Relationship Id="rId5" Type="http://schemas.openxmlformats.org/officeDocument/2006/relationships/hyperlink" Target="https://overheid.vlaanderen.be/facilitairbedrijf" TargetMode="External"/><Relationship Id="rId6" Type="http://schemas.openxmlformats.org/officeDocument/2006/relationships/hyperlink" Target="http://www.brusselleer.be" TargetMode="External"/><Relationship Id="rId7" Type="http://schemas.openxmlformats.org/officeDocument/2006/relationships/hyperlink" Target="http://www.basiseducatie.be" TargetMode="External"/><Relationship Id="rId8" Type="http://schemas.openxmlformats.org/officeDocument/2006/relationships/hyperlink" Target="http://www.vocvo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ctrTitle"/>
          </p:nvPr>
        </p:nvSpPr>
        <p:spPr>
          <a:xfrm>
            <a:off x="311700" y="542925"/>
            <a:ext cx="8520600" cy="189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/>
              <a:t>Ambassadeurs in</a:t>
            </a:r>
            <a:br>
              <a:rPr lang="nl" sz="4800"/>
            </a:br>
            <a:r>
              <a:rPr lang="nl" sz="4800"/>
              <a:t>digitale geletterdheid</a:t>
            </a:r>
            <a:endParaRPr sz="4800"/>
          </a:p>
        </p:txBody>
      </p:sp>
      <p:sp>
        <p:nvSpPr>
          <p:cNvPr id="115" name="Google Shape;115;p27"/>
          <p:cNvSpPr txBox="1"/>
          <p:nvPr>
            <p:ph idx="1" type="subTitle"/>
          </p:nvPr>
        </p:nvSpPr>
        <p:spPr>
          <a:xfrm>
            <a:off x="311700" y="2559925"/>
            <a:ext cx="85206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Naar een b</a:t>
            </a:r>
            <a:r>
              <a:rPr lang="nl" sz="2400"/>
              <a:t>egeleiding op maat van laaggeschoold personeel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u="sng">
                <a:solidFill>
                  <a:schemeClr val="hlink"/>
                </a:solidFill>
                <a:hlinkClick r:id="rId3"/>
              </a:rPr>
              <a:t>dimitri.vandenbergh@vlaanderen.be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 u="sng">
                <a:solidFill>
                  <a:schemeClr val="hlink"/>
                </a:solidFill>
                <a:hlinkClick r:id="rId4"/>
              </a:rPr>
              <a:t>ludwig.willaert@brusselleer.be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775" y="4338025"/>
            <a:ext cx="870201" cy="8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8625" y="4158200"/>
            <a:ext cx="1952625" cy="8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3414" y="4253550"/>
            <a:ext cx="1545048" cy="8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463" y="4422263"/>
            <a:ext cx="2097401" cy="4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238" y="1017713"/>
            <a:ext cx="20859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075" y="512450"/>
            <a:ext cx="34569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0700" y="2968675"/>
            <a:ext cx="53625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7322750" y="4283525"/>
            <a:ext cx="13170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/>
              <a:t>Bron: a-b-c.nu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(Voorlopige) conclusies en vaststellingen</a:t>
            </a:r>
            <a:endParaRPr/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Verschillen in …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Begeleidingsintensiteit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Beschikbare tijd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Infrastructuur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Aanpak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Rol van leidinggevenden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Enkele aanbevelingen</a:t>
            </a:r>
            <a:endParaRPr/>
          </a:p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Sensibilisering (!) =&gt; detectie (digitale) geletterdheidsnoden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Tijd en ruimte voor ambassadeurschap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Optimaliseren van digitale infrastructuur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Extra aandacht voor oudere werknemers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Toeleiding naar basiseducatie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325" y="3305175"/>
            <a:ext cx="3721399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311700" y="0"/>
            <a:ext cx="8520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Digitale geletterdheid...</a:t>
            </a:r>
            <a:endParaRPr/>
          </a:p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-173025" y="1071700"/>
            <a:ext cx="4508700" cy="28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200">
                <a:solidFill>
                  <a:srgbClr val="0B5C8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										     </a:t>
            </a:r>
            <a:endParaRPr b="1" sz="1200">
              <a:solidFill>
                <a:srgbClr val="0B5C8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                                                 </a:t>
            </a:r>
            <a:endParaRPr/>
          </a:p>
        </p:txBody>
      </p:sp>
      <p:pic>
        <p:nvPicPr>
          <p:cNvPr id="149" name="Google Shape;149;p3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25" y="1171500"/>
            <a:ext cx="4604900" cy="3136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31"/>
          <p:cNvSpPr txBox="1"/>
          <p:nvPr/>
        </p:nvSpPr>
        <p:spPr>
          <a:xfrm>
            <a:off x="4982075" y="1071700"/>
            <a:ext cx="3753900" cy="3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b="1" lang="nl" sz="1200">
                <a:solidFill>
                  <a:schemeClr val="dk1"/>
                </a:solidFill>
                <a:highlight>
                  <a:srgbClr val="FFFFFF"/>
                </a:highlight>
              </a:rPr>
              <a:t>9,8% Belgen tussen 16 en 74 jaar heeft nog nooit internet gebruikt.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1"/>
                </a:solidFill>
                <a:highlight>
                  <a:srgbClr val="FFFFFF"/>
                </a:highlight>
              </a:rPr>
              <a:t> inkomen (van het gezin), leeftijd, geslacht en opleidingsniveau.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❏"/>
            </a:pPr>
            <a:r>
              <a:rPr b="1" lang="nl" sz="1100">
                <a:solidFill>
                  <a:schemeClr val="dk1"/>
                </a:solidFill>
              </a:rPr>
              <a:t>12% Brusselaars (gewest) heeft thuis geen toegang tot internet</a:t>
            </a:r>
            <a:r>
              <a:rPr lang="nl" sz="1100">
                <a:solidFill>
                  <a:schemeClr val="dk1"/>
                </a:solidFill>
              </a:rPr>
              <a:t> (EuroStat 2018)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❏"/>
            </a:pPr>
            <a:r>
              <a:rPr b="1" lang="nl" sz="1100">
                <a:solidFill>
                  <a:schemeClr val="dk1"/>
                </a:solidFill>
              </a:rPr>
              <a:t>10% Belgen heeft nog nooit een computer gebruikt.</a:t>
            </a:r>
            <a:r>
              <a:rPr lang="nl" sz="1100">
                <a:solidFill>
                  <a:schemeClr val="dk1"/>
                </a:solidFill>
              </a:rPr>
              <a:t>  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solidFill>
                  <a:schemeClr val="dk1"/>
                </a:solidFill>
              </a:rPr>
              <a:t>De meest uitgesproken verschillen situeren zich tussen hoog- en laag opgeleiden. 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673400" y="4780900"/>
            <a:ext cx="836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r>
              <a:rPr lang="nl" sz="1100">
                <a:solidFill>
                  <a:schemeClr val="dk1"/>
                </a:solidFill>
              </a:rPr>
              <a:t>Bronnen: ‘Barometer van de informatiemaatschappij 2018’ - Fod Economie en ‘Eurostat 2018’.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575" y="246650"/>
            <a:ext cx="6501732" cy="441647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9" name="Google Shape;159;p32"/>
          <p:cNvSpPr txBox="1"/>
          <p:nvPr/>
        </p:nvSpPr>
        <p:spPr>
          <a:xfrm>
            <a:off x="1121052" y="4824825"/>
            <a:ext cx="76446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</a:rPr>
              <a:t>Bron: Koning Boudewijnstichting op basis van ‘Barometer van de informatiemaatschappij 2018’ - Fod Economie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Opzet en aanpak</a:t>
            </a:r>
            <a:endParaRPr/>
          </a:p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Sessie + probeerhandelen + terugkommoment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Co-teaching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Screening vormingsmateriaal i.f.v. geletterdheidsnoden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Aanpak bespreken en bijsturen i.f.v. geletterdheidsnoden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Stappenplannen in heldere taal + visuele ondersteuning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Concrete tips en hints voor ambassadeurs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Focus op sterktes en voorkennis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Toeleidingsmogelijkheden basiseducatie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0" y="2571750"/>
            <a:ext cx="22669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Betrokken partners en acties</a:t>
            </a:r>
            <a:endParaRPr/>
          </a:p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u="sng">
                <a:solidFill>
                  <a:schemeClr val="hlink"/>
                </a:solidFill>
                <a:hlinkClick r:id="rId3"/>
              </a:rPr>
              <a:t>Begeleiding laaggeschoolden binnen Brussels Plan Geletterdheid (VGC)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u="sng">
                <a:solidFill>
                  <a:schemeClr val="hlink"/>
                </a:solidFill>
                <a:hlinkClick r:id="rId4"/>
              </a:rPr>
              <a:t>Digitale kloof dichten in Brussel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u="sng">
                <a:solidFill>
                  <a:schemeClr val="hlink"/>
                </a:solidFill>
                <a:hlinkClick r:id="rId5"/>
              </a:rPr>
              <a:t>Het Facilitair Bedrijf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u="sng">
                <a:solidFill>
                  <a:schemeClr val="hlink"/>
                </a:solidFill>
                <a:hlinkClick r:id="rId6"/>
              </a:rPr>
              <a:t>www.brusselleer.be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u="sng">
                <a:solidFill>
                  <a:schemeClr val="hlink"/>
                </a:solidFill>
                <a:hlinkClick r:id="rId7"/>
              </a:rPr>
              <a:t>www.basiseducatie.be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u="sng">
                <a:solidFill>
                  <a:schemeClr val="hlink"/>
                </a:solidFill>
                <a:hlinkClick r:id="rId8"/>
              </a:rPr>
              <a:t>www.vocvo.be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