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7" r:id="rId5"/>
    <p:sldId id="279" r:id="rId6"/>
    <p:sldId id="278" r:id="rId7"/>
    <p:sldId id="277" r:id="rId8"/>
    <p:sldId id="270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65B"/>
    <a:srgbClr val="543F5E"/>
    <a:srgbClr val="5DBE55"/>
    <a:srgbClr val="D26E25"/>
    <a:srgbClr val="247FB0"/>
    <a:srgbClr val="4FB543"/>
    <a:srgbClr val="D26E5B"/>
    <a:srgbClr val="1546FF"/>
    <a:srgbClr val="926DA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D581A-A1D5-4865-B777-AC893111F2F4}" v="9" dt="2020-06-05T11:42:28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22/06/2020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Calibri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22/06/2020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Calibri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Calibri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22/06/2020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Calibri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Calibri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Calibri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Calibri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5" y="5959574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22/06/2020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26" y="640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22/06/2020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70402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 baseline="0">
                <a:latin typeface="Calibri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26" y="640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15465B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0" y="671000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Calibri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5" y="5959574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22/06/2020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26" y="640527"/>
            <a:ext cx="2159997" cy="719998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Calibri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Calibri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26" y="640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22/06/2020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22/06/2020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lnSpc>
                <a:spcPct val="90000"/>
              </a:lnSpc>
              <a:buSzPct val="85000"/>
              <a:defRPr>
                <a:latin typeface="Calibri"/>
                <a:cs typeface="Calibri"/>
              </a:defRPr>
            </a:lvl3pPr>
            <a:lvl4pPr>
              <a:lnSpc>
                <a:spcPct val="90000"/>
              </a:lnSpc>
              <a:defRPr>
                <a:latin typeface="Calibri"/>
                <a:cs typeface="Calibri"/>
              </a:defRPr>
            </a:lvl4pPr>
            <a:lvl5pPr>
              <a:lnSpc>
                <a:spcPct val="90000"/>
              </a:lnSpc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22/06/2020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22/06/2020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83" r:id="rId4"/>
    <p:sldLayoutId id="2147483684" r:id="rId5"/>
    <p:sldLayoutId id="2147483687" r:id="rId6"/>
    <p:sldLayoutId id="2147483688" r:id="rId7"/>
    <p:sldLayoutId id="2147483689" r:id="rId8"/>
    <p:sldLayoutId id="2147483691" r:id="rId9"/>
    <p:sldLayoutId id="2147483674" r:id="rId10"/>
    <p:sldLayoutId id="2147483652" r:id="rId11"/>
    <p:sldLayoutId id="2147483682" r:id="rId12"/>
    <p:sldLayoutId id="2147483743" r:id="rId13"/>
    <p:sldLayoutId id="2147483748" r:id="rId14"/>
    <p:sldLayoutId id="2147483757" r:id="rId1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200" kern="1200" spc="0" baseline="0">
          <a:solidFill>
            <a:schemeClr val="tx1"/>
          </a:solidFill>
          <a:latin typeface="Calibri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200" kern="1200" spc="0" baseline="0">
          <a:solidFill>
            <a:srgbClr val="9B9B9B"/>
          </a:solidFill>
          <a:latin typeface="Calibri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Zorgtijdgarantie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Verhoging van gegarandeerde omkadering voor ondersteuningsnetwerken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396F8-5BDF-40DE-B246-6CA23C65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Zorgtijdgarantie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6977A-0963-4FD0-9FA6-BC5EEB9AF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Sinds schooljaar 2018-2019: gegarandeerde ondergrens voor omkadering ondersteuningsnetwerken</a:t>
            </a:r>
          </a:p>
          <a:p>
            <a:pPr>
              <a:buNone/>
            </a:pPr>
            <a:endParaRPr lang="nl-BE"/>
          </a:p>
          <a:p>
            <a:r>
              <a:rPr lang="nl-BE"/>
              <a:t>Sinds start </a:t>
            </a:r>
            <a:r>
              <a:rPr lang="nl-BE" err="1"/>
              <a:t>ondersteuningsmodel</a:t>
            </a:r>
            <a:r>
              <a:rPr lang="nl-BE"/>
              <a:t> (1/9/2017) ook een stijging van het aantal ondersteuningsvragen type basisaanbod, 3 en 9: +43%</a:t>
            </a:r>
          </a:p>
          <a:p>
            <a:pPr>
              <a:buNone/>
            </a:pPr>
            <a:endParaRPr lang="nl-BE"/>
          </a:p>
          <a:p>
            <a:r>
              <a:rPr lang="nl-BE"/>
              <a:t>Nood aan bijkomende omkadering om voldoende ondersteuningstijd te blijven voorzien voor de ondersteuningsvragen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89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C6A36-B222-4313-9E65-CAE30340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Vanaf schooljaar 2020-2021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B974B-4DFB-4790-80BA-E9C3A540AE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Optrekken van de gegarandeerde ondergrens voor de ONW</a:t>
            </a:r>
          </a:p>
          <a:p>
            <a:r>
              <a:rPr lang="nl-BE"/>
              <a:t>Doel: voldoende ondersteuningstijd voorzien voor de toegenomen ondersteuningsvragen</a:t>
            </a:r>
          </a:p>
          <a:p>
            <a:pPr>
              <a:buNone/>
            </a:pPr>
            <a:endParaRPr lang="nl-BE"/>
          </a:p>
          <a:p>
            <a:r>
              <a:rPr lang="nl-BE"/>
              <a:t>Concreet:</a:t>
            </a:r>
          </a:p>
          <a:p>
            <a:pPr lvl="1"/>
            <a:r>
              <a:rPr lang="nl-BE" err="1"/>
              <a:t>BaO</a:t>
            </a:r>
            <a:r>
              <a:rPr lang="nl-BE"/>
              <a:t>: minimaal 18.974 lestijden en 17.845 uren per schooljaar</a:t>
            </a:r>
          </a:p>
          <a:p>
            <a:pPr lvl="1"/>
            <a:r>
              <a:rPr lang="nl-BE"/>
              <a:t>SO: minimaal 10.761 lesuren en 3.614 uren per schooljaar</a:t>
            </a:r>
          </a:p>
          <a:p>
            <a:pPr lvl="1"/>
            <a:r>
              <a:rPr lang="nl-BE"/>
              <a:t>Werkingsmiddelen evolueren mee</a:t>
            </a:r>
          </a:p>
          <a:p>
            <a:pPr lvl="1"/>
            <a:r>
              <a:rPr lang="nl-BE"/>
              <a:t>In totaal extra investering van 30mio</a:t>
            </a:r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15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F3C73-F04F-41A3-BF94-66F440C6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Vanaf schooljaar 2020-2021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C122FF-D77F-411F-AB30-18DA373822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Verdeling: via de paritaire commissies samen met de reeds beschikbare middelen voor ondersteuning</a:t>
            </a:r>
          </a:p>
          <a:p>
            <a:pPr>
              <a:buNone/>
            </a:pPr>
            <a:endParaRPr lang="nl-BE"/>
          </a:p>
          <a:p>
            <a:r>
              <a:rPr lang="nl-BE"/>
              <a:t>Aanwending: ter ondersteuning van leerlingen met SOB in de klascontext, en ter versterking van leerkrachten en schoolteams</a:t>
            </a:r>
          </a:p>
        </p:txBody>
      </p:sp>
    </p:spTree>
    <p:extLst>
      <p:ext uri="{BB962C8B-B14F-4D97-AF65-F5344CB8AC3E}">
        <p14:creationId xmlns:p14="http://schemas.microsoft.com/office/powerpoint/2010/main" val="28857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6"/>
          <a:stretch/>
        </p:blipFill>
        <p:spPr>
          <a:xfrm>
            <a:off x="289956" y="-1"/>
            <a:ext cx="8854044" cy="4595577"/>
          </a:xfr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eperen 10"/>
          <p:cNvGrpSpPr/>
          <p:nvPr/>
        </p:nvGrpSpPr>
        <p:grpSpPr>
          <a:xfrm>
            <a:off x="288000" y="3410881"/>
            <a:ext cx="8856000" cy="3447119"/>
            <a:chOff x="288000" y="3410881"/>
            <a:chExt cx="8856000" cy="3447119"/>
          </a:xfrm>
        </p:grpSpPr>
        <p:sp>
          <p:nvSpPr>
            <p:cNvPr id="9" name="Rechthoek 8"/>
            <p:cNvSpPr/>
            <p:nvPr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/>
          </p:nvSpPr>
          <p:spPr>
            <a:xfrm flipH="1">
              <a:off x="288000" y="3410881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70402"/>
            <a:ext cx="2159997" cy="719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9F537CD0FF469E6235EE4BB16B8A" ma:contentTypeVersion="12" ma:contentTypeDescription="Een nieuw document maken." ma:contentTypeScope="" ma:versionID="77ba90653dd1d18d4ba9b6fef9262a0d">
  <xsd:schema xmlns:xsd="http://www.w3.org/2001/XMLSchema" xmlns:xs="http://www.w3.org/2001/XMLSchema" xmlns:p="http://schemas.microsoft.com/office/2006/metadata/properties" xmlns:ns2="c22d8db5-5890-408d-a93d-9145020078b9" xmlns:ns3="e1183e09-c796-41a2-ba5a-4d319536ae41" targetNamespace="http://schemas.microsoft.com/office/2006/metadata/properties" ma:root="true" ma:fieldsID="836694db3034f1732d61a0719147b713" ns2:_="" ns3:_="">
    <xsd:import namespace="c22d8db5-5890-408d-a93d-9145020078b9"/>
    <xsd:import namespace="e1183e09-c796-41a2-ba5a-4d319536a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d8db5-5890-408d-a93d-914502007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83e09-c796-41a2-ba5a-4d319536a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93893-4348-4E8E-B9CF-0EB7F7DBB31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183e09-c796-41a2-ba5a-4d319536ae41"/>
    <ds:schemaRef ds:uri="c22d8db5-5890-408d-a93d-9145020078b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D1EC74-8B30-4815-A51A-709A3292C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E83FE-A0F3-4992-A50F-617FB91B5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d8db5-5890-408d-a93d-9145020078b9"/>
    <ds:schemaRef ds:uri="e1183e09-c796-41a2-ba5a-4d319536a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Powerpoint_BELEIDSDOMEIN_Calibri</Template>
  <TotalTime>0</TotalTime>
  <Words>142</Words>
  <Application>Microsoft Office PowerPoint</Application>
  <PresentationFormat>Diavoorstelling (4:3)</PresentationFormat>
  <Paragraphs>23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FlandersArtSans-Bold</vt:lpstr>
      <vt:lpstr>FlandersArtSans-Regular</vt:lpstr>
      <vt:lpstr>FlandersArtSerif-Regular</vt:lpstr>
      <vt:lpstr>Aangepast ontwerp</vt:lpstr>
      <vt:lpstr>Zorgtijdgarantie</vt:lpstr>
      <vt:lpstr>Zorgtijdgarantie </vt:lpstr>
      <vt:lpstr>Vanaf schooljaar 2020-2021</vt:lpstr>
      <vt:lpstr>Vanaf schooljaar 2020-2021</vt:lpstr>
      <vt:lpstr>PowerPoint-presentatie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de titel</dc:title>
  <dc:creator>Yahiaoui Yasmina</dc:creator>
  <cp:lastModifiedBy>Joorter Iris</cp:lastModifiedBy>
  <cp:revision>1</cp:revision>
  <dcterms:created xsi:type="dcterms:W3CDTF">2016-12-08T14:07:04Z</dcterms:created>
  <dcterms:modified xsi:type="dcterms:W3CDTF">2020-06-22T12:27:58Z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0x010100F1BD9F537CD0FF469E6235EE4BB16B8A</vt:lpwstr>
  </property>
</Properties>
</file>