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3"/>
  </p:notesMasterIdLst>
  <p:sldIdLst>
    <p:sldId id="256" r:id="rId5"/>
    <p:sldId id="265" r:id="rId6"/>
    <p:sldId id="277" r:id="rId7"/>
    <p:sldId id="275" r:id="rId8"/>
    <p:sldId id="274" r:id="rId9"/>
    <p:sldId id="268" r:id="rId10"/>
    <p:sldId id="285" r:id="rId11"/>
    <p:sldId id="286" r:id="rId12"/>
    <p:sldId id="287" r:id="rId13"/>
    <p:sldId id="289" r:id="rId14"/>
    <p:sldId id="293" r:id="rId15"/>
    <p:sldId id="273" r:id="rId16"/>
    <p:sldId id="272" r:id="rId17"/>
    <p:sldId id="271" r:id="rId18"/>
    <p:sldId id="270" r:id="rId19"/>
    <p:sldId id="269" r:id="rId20"/>
    <p:sldId id="290" r:id="rId21"/>
    <p:sldId id="291" r:id="rId22"/>
    <p:sldId id="284" r:id="rId23"/>
    <p:sldId id="278" r:id="rId24"/>
    <p:sldId id="283" r:id="rId25"/>
    <p:sldId id="281" r:id="rId26"/>
    <p:sldId id="294" r:id="rId27"/>
    <p:sldId id="295" r:id="rId28"/>
    <p:sldId id="296" r:id="rId29"/>
    <p:sldId id="297" r:id="rId30"/>
    <p:sldId id="280" r:id="rId31"/>
    <p:sldId id="282" r:id="rId32"/>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7278" autoAdjust="0"/>
  </p:normalViewPr>
  <p:slideViewPr>
    <p:cSldViewPr>
      <p:cViewPr varScale="1">
        <p:scale>
          <a:sx n="63" d="100"/>
          <a:sy n="63" d="100"/>
        </p:scale>
        <p:origin x="1954"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1134-D1BF-4338-8C00-50E4778351B6}" type="datetimeFigureOut">
              <a:rPr lang="nl-BE" smtClean="0"/>
              <a:t>11/05/2023</a:t>
            </a:fld>
            <a:endParaRPr lang="nl-BE"/>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4F4360-D575-4111-832E-0D0B96B5D99D}" type="slidenum">
              <a:rPr lang="nl-BE" smtClean="0"/>
              <a:t>‹nr.›</a:t>
            </a:fld>
            <a:endParaRPr lang="nl-BE"/>
          </a:p>
        </p:txBody>
      </p:sp>
    </p:spTree>
    <p:extLst>
      <p:ext uri="{BB962C8B-B14F-4D97-AF65-F5344CB8AC3E}">
        <p14:creationId xmlns:p14="http://schemas.microsoft.com/office/powerpoint/2010/main" val="3965052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Eva</a:t>
            </a:r>
          </a:p>
        </p:txBody>
      </p:sp>
      <p:sp>
        <p:nvSpPr>
          <p:cNvPr id="4" name="Tijdelijke aanduiding voor dianummer 3"/>
          <p:cNvSpPr>
            <a:spLocks noGrp="1"/>
          </p:cNvSpPr>
          <p:nvPr>
            <p:ph type="sldNum" sz="quarter" idx="5"/>
          </p:nvPr>
        </p:nvSpPr>
        <p:spPr/>
        <p:txBody>
          <a:bodyPr/>
          <a:lstStyle/>
          <a:p>
            <a:fld id="{5C4F4360-D575-4111-832E-0D0B96B5D99D}" type="slidenum">
              <a:rPr lang="nl-BE" smtClean="0"/>
              <a:t>1</a:t>
            </a:fld>
            <a:endParaRPr lang="nl-BE"/>
          </a:p>
        </p:txBody>
      </p:sp>
    </p:spTree>
    <p:extLst>
      <p:ext uri="{BB962C8B-B14F-4D97-AF65-F5344CB8AC3E}">
        <p14:creationId xmlns:p14="http://schemas.microsoft.com/office/powerpoint/2010/main" val="1628111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Eva</a:t>
            </a:r>
          </a:p>
        </p:txBody>
      </p:sp>
      <p:sp>
        <p:nvSpPr>
          <p:cNvPr id="4" name="Tijdelijke aanduiding voor dianummer 3"/>
          <p:cNvSpPr>
            <a:spLocks noGrp="1"/>
          </p:cNvSpPr>
          <p:nvPr>
            <p:ph type="sldNum" sz="quarter" idx="5"/>
          </p:nvPr>
        </p:nvSpPr>
        <p:spPr/>
        <p:txBody>
          <a:bodyPr/>
          <a:lstStyle/>
          <a:p>
            <a:fld id="{5C4F4360-D575-4111-832E-0D0B96B5D99D}" type="slidenum">
              <a:rPr lang="nl-BE" smtClean="0"/>
              <a:t>19</a:t>
            </a:fld>
            <a:endParaRPr lang="nl-BE"/>
          </a:p>
        </p:txBody>
      </p:sp>
    </p:spTree>
    <p:extLst>
      <p:ext uri="{BB962C8B-B14F-4D97-AF65-F5344CB8AC3E}">
        <p14:creationId xmlns:p14="http://schemas.microsoft.com/office/powerpoint/2010/main" val="3878418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Eva</a:t>
            </a:r>
          </a:p>
        </p:txBody>
      </p:sp>
      <p:sp>
        <p:nvSpPr>
          <p:cNvPr id="4" name="Tijdelijke aanduiding voor dianummer 3"/>
          <p:cNvSpPr>
            <a:spLocks noGrp="1"/>
          </p:cNvSpPr>
          <p:nvPr>
            <p:ph type="sldNum" sz="quarter" idx="5"/>
          </p:nvPr>
        </p:nvSpPr>
        <p:spPr/>
        <p:txBody>
          <a:bodyPr/>
          <a:lstStyle/>
          <a:p>
            <a:fld id="{5C4F4360-D575-4111-832E-0D0B96B5D99D}" type="slidenum">
              <a:rPr lang="nl-BE" smtClean="0"/>
              <a:t>20</a:t>
            </a:fld>
            <a:endParaRPr lang="nl-BE"/>
          </a:p>
        </p:txBody>
      </p:sp>
    </p:spTree>
    <p:extLst>
      <p:ext uri="{BB962C8B-B14F-4D97-AF65-F5344CB8AC3E}">
        <p14:creationId xmlns:p14="http://schemas.microsoft.com/office/powerpoint/2010/main" val="1922778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C4F4360-D575-4111-832E-0D0B96B5D99D}" type="slidenum">
              <a:rPr lang="nl-BE" smtClean="0"/>
              <a:t>22</a:t>
            </a:fld>
            <a:endParaRPr lang="nl-BE"/>
          </a:p>
        </p:txBody>
      </p:sp>
    </p:spTree>
    <p:extLst>
      <p:ext uri="{BB962C8B-B14F-4D97-AF65-F5344CB8AC3E}">
        <p14:creationId xmlns:p14="http://schemas.microsoft.com/office/powerpoint/2010/main" val="966629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C4F4360-D575-4111-832E-0D0B96B5D99D}" type="slidenum">
              <a:rPr lang="nl-BE" smtClean="0"/>
              <a:t>23</a:t>
            </a:fld>
            <a:endParaRPr lang="nl-BE"/>
          </a:p>
        </p:txBody>
      </p:sp>
    </p:spTree>
    <p:extLst>
      <p:ext uri="{BB962C8B-B14F-4D97-AF65-F5344CB8AC3E}">
        <p14:creationId xmlns:p14="http://schemas.microsoft.com/office/powerpoint/2010/main" val="687981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fontAlgn="base"/>
            <a:endParaRPr lang="nl-NL" sz="1800" dirty="0">
              <a:solidFill>
                <a:srgbClr val="000000"/>
              </a:solidFill>
              <a:effectLst/>
              <a:latin typeface="Calibri" panose="020F0502020204030204" pitchFamily="34" charset="0"/>
            </a:endParaRPr>
          </a:p>
        </p:txBody>
      </p:sp>
      <p:sp>
        <p:nvSpPr>
          <p:cNvPr id="4" name="Tijdelijke aanduiding voor dianummer 3"/>
          <p:cNvSpPr>
            <a:spLocks noGrp="1"/>
          </p:cNvSpPr>
          <p:nvPr>
            <p:ph type="sldNum" sz="quarter" idx="5"/>
          </p:nvPr>
        </p:nvSpPr>
        <p:spPr/>
        <p:txBody>
          <a:bodyPr/>
          <a:lstStyle/>
          <a:p>
            <a:fld id="{5C4F4360-D575-4111-832E-0D0B96B5D99D}" type="slidenum">
              <a:rPr lang="nl-BE" smtClean="0"/>
              <a:t>24</a:t>
            </a:fld>
            <a:endParaRPr lang="nl-BE"/>
          </a:p>
        </p:txBody>
      </p:sp>
    </p:spTree>
    <p:extLst>
      <p:ext uri="{BB962C8B-B14F-4D97-AF65-F5344CB8AC3E}">
        <p14:creationId xmlns:p14="http://schemas.microsoft.com/office/powerpoint/2010/main" val="1905922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C4F4360-D575-4111-832E-0D0B96B5D99D}" type="slidenum">
              <a:rPr lang="nl-BE" smtClean="0"/>
              <a:t>26</a:t>
            </a:fld>
            <a:endParaRPr lang="nl-BE"/>
          </a:p>
        </p:txBody>
      </p:sp>
    </p:spTree>
    <p:extLst>
      <p:ext uri="{BB962C8B-B14F-4D97-AF65-F5344CB8AC3E}">
        <p14:creationId xmlns:p14="http://schemas.microsoft.com/office/powerpoint/2010/main" val="1674523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Eva</a:t>
            </a:r>
          </a:p>
        </p:txBody>
      </p:sp>
      <p:sp>
        <p:nvSpPr>
          <p:cNvPr id="4" name="Tijdelijke aanduiding voor dianummer 3"/>
          <p:cNvSpPr>
            <a:spLocks noGrp="1"/>
          </p:cNvSpPr>
          <p:nvPr>
            <p:ph type="sldNum" sz="quarter" idx="5"/>
          </p:nvPr>
        </p:nvSpPr>
        <p:spPr/>
        <p:txBody>
          <a:bodyPr/>
          <a:lstStyle/>
          <a:p>
            <a:fld id="{5C4F4360-D575-4111-832E-0D0B96B5D99D}" type="slidenum">
              <a:rPr lang="nl-BE" smtClean="0"/>
              <a:t>2</a:t>
            </a:fld>
            <a:endParaRPr lang="nl-BE"/>
          </a:p>
        </p:txBody>
      </p:sp>
    </p:spTree>
    <p:extLst>
      <p:ext uri="{BB962C8B-B14F-4D97-AF65-F5344CB8AC3E}">
        <p14:creationId xmlns:p14="http://schemas.microsoft.com/office/powerpoint/2010/main" val="3279423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Eva</a:t>
            </a:r>
          </a:p>
          <a:p>
            <a:r>
              <a:rPr lang="nl-BE" dirty="0"/>
              <a:t>Toelichting Brusselse cijfers</a:t>
            </a:r>
          </a:p>
          <a:p>
            <a:r>
              <a:rPr lang="nl-BE" dirty="0"/>
              <a:t>Bij analyse van cijfers valt vooral op dat Brussel vooral hoog scoort in vergelijking met andere centrumsteden in de rubrieken 5-9 en 10-19. Er is dus veel schoolverzuim in het lager onderwijs, maar tegelijkertijd weet men te vermijden dat het evolueert naar meer dan 30 B-codes. Dit blijkt al langere tijd uit de cijfers (zie eerdere cijferrapporten).</a:t>
            </a:r>
          </a:p>
        </p:txBody>
      </p:sp>
      <p:sp>
        <p:nvSpPr>
          <p:cNvPr id="4" name="Tijdelijke aanduiding voor dianummer 3"/>
          <p:cNvSpPr>
            <a:spLocks noGrp="1"/>
          </p:cNvSpPr>
          <p:nvPr>
            <p:ph type="sldNum" sz="quarter" idx="5"/>
          </p:nvPr>
        </p:nvSpPr>
        <p:spPr/>
        <p:txBody>
          <a:bodyPr/>
          <a:lstStyle/>
          <a:p>
            <a:fld id="{5C4F4360-D575-4111-832E-0D0B96B5D99D}" type="slidenum">
              <a:rPr lang="nl-BE" smtClean="0"/>
              <a:t>3</a:t>
            </a:fld>
            <a:endParaRPr lang="nl-BE"/>
          </a:p>
        </p:txBody>
      </p:sp>
    </p:spTree>
    <p:extLst>
      <p:ext uri="{BB962C8B-B14F-4D97-AF65-F5344CB8AC3E}">
        <p14:creationId xmlns:p14="http://schemas.microsoft.com/office/powerpoint/2010/main" val="2327638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Eva</a:t>
            </a:r>
          </a:p>
        </p:txBody>
      </p:sp>
      <p:sp>
        <p:nvSpPr>
          <p:cNvPr id="4" name="Tijdelijke aanduiding voor dianummer 3"/>
          <p:cNvSpPr>
            <a:spLocks noGrp="1"/>
          </p:cNvSpPr>
          <p:nvPr>
            <p:ph type="sldNum" sz="quarter" idx="5"/>
          </p:nvPr>
        </p:nvSpPr>
        <p:spPr/>
        <p:txBody>
          <a:bodyPr/>
          <a:lstStyle/>
          <a:p>
            <a:fld id="{5C4F4360-D575-4111-832E-0D0B96B5D99D}" type="slidenum">
              <a:rPr lang="nl-BE" smtClean="0"/>
              <a:t>4</a:t>
            </a:fld>
            <a:endParaRPr lang="nl-BE"/>
          </a:p>
        </p:txBody>
      </p:sp>
    </p:spTree>
    <p:extLst>
      <p:ext uri="{BB962C8B-B14F-4D97-AF65-F5344CB8AC3E}">
        <p14:creationId xmlns:p14="http://schemas.microsoft.com/office/powerpoint/2010/main" val="790968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NL" dirty="0">
                <a:cs typeface="Calibri" panose="020F0502020204030204" pitchFamily="34" charset="0"/>
              </a:rPr>
              <a:t>De school is verantwoordelijk voor:</a:t>
            </a:r>
          </a:p>
          <a:p>
            <a:pPr marL="0" indent="0">
              <a:buNone/>
            </a:pPr>
            <a:r>
              <a:rPr lang="nl-NL" dirty="0">
                <a:cs typeface="Calibri" panose="020F0502020204030204" pitchFamily="34" charset="0"/>
              </a:rPr>
              <a:t>- Het creëren van een positief schoolklimaat. </a:t>
            </a:r>
          </a:p>
          <a:p>
            <a:pPr marL="0" indent="0">
              <a:buNone/>
            </a:pPr>
            <a:r>
              <a:rPr lang="nl-NL" dirty="0">
                <a:cs typeface="Calibri" panose="020F0502020204030204" pitchFamily="34" charset="0"/>
              </a:rPr>
              <a:t>- Een betrouwbare registratie van afwezigheden</a:t>
            </a:r>
          </a:p>
          <a:p>
            <a:pPr marL="0" indent="0">
              <a:buNone/>
            </a:pPr>
            <a:r>
              <a:rPr lang="nl-NL" dirty="0">
                <a:cs typeface="Calibri" panose="020F0502020204030204" pitchFamily="34" charset="0"/>
              </a:rPr>
              <a:t>- De communicatie met de leerling en/of ouders vanaf de 1e B code</a:t>
            </a:r>
          </a:p>
          <a:p>
            <a:pPr marL="0" indent="0">
              <a:buNone/>
            </a:pPr>
            <a:r>
              <a:rPr lang="nl-NL" dirty="0">
                <a:cs typeface="Calibri" panose="020F0502020204030204" pitchFamily="34" charset="0"/>
              </a:rPr>
              <a:t>- Het uitklaren van de oorzaak van de afwezigheid</a:t>
            </a:r>
          </a:p>
          <a:p>
            <a:pPr marL="0" indent="0">
              <a:buNone/>
            </a:pPr>
            <a:r>
              <a:rPr lang="nl-NL" dirty="0">
                <a:cs typeface="Calibri" panose="020F0502020204030204" pitchFamily="34" charset="0"/>
              </a:rPr>
              <a:t>- Het nemen van begeleidende maatregelen (ongeacht het aantal B-codes) + registreren in leerlingendossier</a:t>
            </a:r>
          </a:p>
          <a:p>
            <a:pPr marL="0" indent="0">
              <a:buNone/>
            </a:pPr>
            <a:r>
              <a:rPr lang="nl-NL" dirty="0">
                <a:cs typeface="Calibri" panose="020F0502020204030204" pitchFamily="34" charset="0"/>
              </a:rPr>
              <a:t>- Signaleren aan CLB vanaf 5 B codes</a:t>
            </a:r>
          </a:p>
          <a:p>
            <a:pPr marL="0" indent="0">
              <a:buNone/>
            </a:pPr>
            <a:r>
              <a:rPr lang="nl-NL" dirty="0">
                <a:cs typeface="Calibri" panose="020F0502020204030204" pitchFamily="34" charset="0"/>
              </a:rPr>
              <a:t>EXTRA: Effectief aanmelden voor een begeleiding door CLB, wanneer aangewezen</a:t>
            </a:r>
          </a:p>
          <a:p>
            <a:endParaRPr lang="nl-BE" dirty="0"/>
          </a:p>
        </p:txBody>
      </p:sp>
      <p:sp>
        <p:nvSpPr>
          <p:cNvPr id="4" name="Tijdelijke aanduiding voor dianummer 3"/>
          <p:cNvSpPr>
            <a:spLocks noGrp="1"/>
          </p:cNvSpPr>
          <p:nvPr>
            <p:ph type="sldNum" sz="quarter" idx="5"/>
          </p:nvPr>
        </p:nvSpPr>
        <p:spPr/>
        <p:txBody>
          <a:bodyPr/>
          <a:lstStyle/>
          <a:p>
            <a:fld id="{5C4F4360-D575-4111-832E-0D0B96B5D99D}" type="slidenum">
              <a:rPr lang="nl-BE" smtClean="0"/>
              <a:t>12</a:t>
            </a:fld>
            <a:endParaRPr lang="nl-BE"/>
          </a:p>
        </p:txBody>
      </p:sp>
    </p:spTree>
    <p:extLst>
      <p:ext uri="{BB962C8B-B14F-4D97-AF65-F5344CB8AC3E}">
        <p14:creationId xmlns:p14="http://schemas.microsoft.com/office/powerpoint/2010/main" val="384549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NL" sz="800" u="sng" kern="1200" dirty="0">
                <a:solidFill>
                  <a:schemeClr val="tx1"/>
                </a:solidFill>
                <a:latin typeface="+mn-lt"/>
                <a:ea typeface="+mn-ea"/>
                <a:cs typeface="+mn-cs"/>
              </a:rPr>
              <a:t>Doorverwijzing naar het CLB</a:t>
            </a:r>
          </a:p>
          <a:p>
            <a:pPr marL="0" indent="0">
              <a:buNone/>
            </a:pPr>
            <a:endParaRPr lang="nl-NL" sz="800" kern="1200" dirty="0">
              <a:solidFill>
                <a:schemeClr val="tx1"/>
              </a:solidFill>
              <a:latin typeface="+mn-lt"/>
              <a:ea typeface="+mn-ea"/>
              <a:cs typeface="+mn-cs"/>
            </a:endParaRPr>
          </a:p>
          <a:p>
            <a:pPr marL="0" indent="0">
              <a:buNone/>
            </a:pPr>
            <a:r>
              <a:rPr lang="nl-NL" sz="800" kern="1200" dirty="0">
                <a:solidFill>
                  <a:schemeClr val="tx1"/>
                </a:solidFill>
                <a:latin typeface="+mn-lt"/>
                <a:ea typeface="+mn-ea"/>
                <a:cs typeface="+mn-cs"/>
              </a:rPr>
              <a:t>Oorzaak ingeschat -&gt; 2 opties</a:t>
            </a:r>
          </a:p>
          <a:p>
            <a:pPr marL="0" indent="0">
              <a:buNone/>
            </a:pPr>
            <a:r>
              <a:rPr lang="nl-NL" sz="800" kern="1200" dirty="0">
                <a:solidFill>
                  <a:schemeClr val="tx1"/>
                </a:solidFill>
                <a:latin typeface="+mn-lt"/>
                <a:ea typeface="+mn-ea"/>
                <a:cs typeface="+mn-cs"/>
              </a:rPr>
              <a:t>- leerling schoolintern opvolgen</a:t>
            </a:r>
          </a:p>
          <a:p>
            <a:pPr marL="0" indent="0">
              <a:buNone/>
            </a:pPr>
            <a:r>
              <a:rPr lang="nl-NL" sz="800" kern="1200" dirty="0">
                <a:solidFill>
                  <a:schemeClr val="tx1"/>
                </a:solidFill>
                <a:latin typeface="+mn-lt"/>
                <a:ea typeface="+mn-ea"/>
                <a:cs typeface="+mn-cs"/>
              </a:rPr>
              <a:t>- leerling aanmelden bij CLB</a:t>
            </a:r>
          </a:p>
          <a:p>
            <a:pPr marL="0" indent="0">
              <a:buNone/>
            </a:pPr>
            <a:endParaRPr lang="nl-NL" sz="800" kern="1200" dirty="0">
              <a:solidFill>
                <a:schemeClr val="tx1"/>
              </a:solidFill>
              <a:latin typeface="+mn-lt"/>
              <a:ea typeface="+mn-ea"/>
              <a:cs typeface="+mn-cs"/>
            </a:endParaRPr>
          </a:p>
          <a:p>
            <a:pPr marL="0" indent="0">
              <a:buNone/>
            </a:pPr>
            <a:r>
              <a:rPr lang="nl-NL" sz="800" kern="1200" dirty="0">
                <a:solidFill>
                  <a:schemeClr val="tx1"/>
                </a:solidFill>
                <a:latin typeface="+mn-lt"/>
                <a:ea typeface="+mn-ea"/>
                <a:cs typeface="+mn-cs"/>
              </a:rPr>
              <a:t>Aanmelding bij het CLB niet enkel </a:t>
            </a:r>
            <a:r>
              <a:rPr lang="nl-NL" sz="800" kern="1200" dirty="0" err="1">
                <a:solidFill>
                  <a:schemeClr val="tx1"/>
                </a:solidFill>
                <a:latin typeface="+mn-lt"/>
                <a:ea typeface="+mn-ea"/>
                <a:cs typeface="+mn-cs"/>
              </a:rPr>
              <a:t>obv</a:t>
            </a:r>
            <a:r>
              <a:rPr lang="nl-NL" sz="800" kern="1200" dirty="0">
                <a:solidFill>
                  <a:schemeClr val="tx1"/>
                </a:solidFill>
                <a:latin typeface="+mn-lt"/>
                <a:ea typeface="+mn-ea"/>
                <a:cs typeface="+mn-cs"/>
              </a:rPr>
              <a:t> aantal B-codes, ook inhoudelijke situatie van het kind.</a:t>
            </a:r>
          </a:p>
          <a:p>
            <a:pPr marL="0" indent="0">
              <a:buNone/>
            </a:pPr>
            <a:r>
              <a:rPr lang="nl-NL" sz="800" kern="1200" dirty="0">
                <a:solidFill>
                  <a:schemeClr val="tx1"/>
                </a:solidFill>
                <a:latin typeface="+mn-lt"/>
                <a:ea typeface="+mn-ea"/>
                <a:cs typeface="+mn-cs"/>
              </a:rPr>
              <a:t>Knipperlichten:</a:t>
            </a:r>
          </a:p>
          <a:p>
            <a:pPr marL="0" indent="0">
              <a:buNone/>
            </a:pPr>
            <a:r>
              <a:rPr lang="nl-NL" sz="800" kern="1200" dirty="0">
                <a:solidFill>
                  <a:schemeClr val="tx1"/>
                </a:solidFill>
                <a:latin typeface="+mn-lt"/>
                <a:ea typeface="+mn-ea"/>
                <a:cs typeface="+mn-cs"/>
              </a:rPr>
              <a:t>- Problematische afwezigheden in september en oktober</a:t>
            </a:r>
          </a:p>
          <a:p>
            <a:pPr marL="0" indent="0">
              <a:buNone/>
            </a:pPr>
            <a:r>
              <a:rPr lang="nl-NL" sz="800" kern="1200" dirty="0">
                <a:solidFill>
                  <a:schemeClr val="tx1"/>
                </a:solidFill>
                <a:latin typeface="+mn-lt"/>
                <a:ea typeface="+mn-ea"/>
                <a:cs typeface="+mn-cs"/>
              </a:rPr>
              <a:t>- Ouders werken niet mee</a:t>
            </a:r>
          </a:p>
          <a:p>
            <a:pPr marL="0" indent="0">
              <a:buNone/>
            </a:pPr>
            <a:r>
              <a:rPr lang="nl-NL" sz="800" kern="1200" dirty="0">
                <a:solidFill>
                  <a:schemeClr val="tx1"/>
                </a:solidFill>
                <a:latin typeface="+mn-lt"/>
                <a:ea typeface="+mn-ea"/>
                <a:cs typeface="+mn-cs"/>
              </a:rPr>
              <a:t>- Snelheid/ de tijdspanne waarin afwezigheden zich op korte termijn opstapelen</a:t>
            </a:r>
          </a:p>
          <a:p>
            <a:pPr marL="0" indent="0">
              <a:buNone/>
            </a:pPr>
            <a:r>
              <a:rPr lang="nl-NL" sz="800" kern="1200" dirty="0">
                <a:solidFill>
                  <a:schemeClr val="tx1"/>
                </a:solidFill>
                <a:latin typeface="+mn-lt"/>
                <a:ea typeface="+mn-ea"/>
                <a:cs typeface="+mn-cs"/>
              </a:rPr>
              <a:t>- Leerling met gekende problematiek</a:t>
            </a:r>
          </a:p>
          <a:p>
            <a:endParaRPr lang="nl-BE" sz="800" kern="1200" dirty="0">
              <a:solidFill>
                <a:schemeClr val="tx1"/>
              </a:solidFill>
              <a:latin typeface="+mn-lt"/>
              <a:ea typeface="+mn-ea"/>
              <a:cs typeface="+mn-cs"/>
            </a:endParaRPr>
          </a:p>
          <a:p>
            <a:endParaRPr lang="nl-BE" dirty="0"/>
          </a:p>
        </p:txBody>
      </p:sp>
      <p:sp>
        <p:nvSpPr>
          <p:cNvPr id="4" name="Tijdelijke aanduiding voor dianummer 3"/>
          <p:cNvSpPr>
            <a:spLocks noGrp="1"/>
          </p:cNvSpPr>
          <p:nvPr>
            <p:ph type="sldNum" sz="quarter" idx="5"/>
          </p:nvPr>
        </p:nvSpPr>
        <p:spPr/>
        <p:txBody>
          <a:bodyPr/>
          <a:lstStyle/>
          <a:p>
            <a:fld id="{5C4F4360-D575-4111-832E-0D0B96B5D99D}" type="slidenum">
              <a:rPr lang="nl-BE" smtClean="0"/>
              <a:t>13</a:t>
            </a:fld>
            <a:endParaRPr lang="nl-BE"/>
          </a:p>
        </p:txBody>
      </p:sp>
    </p:spTree>
    <p:extLst>
      <p:ext uri="{BB962C8B-B14F-4D97-AF65-F5344CB8AC3E}">
        <p14:creationId xmlns:p14="http://schemas.microsoft.com/office/powerpoint/2010/main" val="1066408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1" dirty="0">
                <a:latin typeface="Flanders Art Sans"/>
              </a:rPr>
              <a:t>Tip: Geef meer aandacht aan leerlingen die afwezig zijn in de eerste leerjaren. We weten dat er veel meer stabiliteit is in afwezigheden in </a:t>
            </a:r>
            <a:r>
              <a:rPr lang="nl-NL" i="1" dirty="0" err="1">
                <a:latin typeface="Flanders Art Sans"/>
              </a:rPr>
              <a:t>eht</a:t>
            </a:r>
            <a:r>
              <a:rPr lang="nl-NL" i="1" dirty="0">
                <a:latin typeface="Flanders Art Sans"/>
              </a:rPr>
              <a:t> lager onderwijs. Kinderen die bijvoorbeeld in het 1e leerjaar vaak afwezig zijn, zijn dat vaak ook in de daaropvolgende jaren. Kort op de bal spelen betekent hier dus ook zo vroeg mogelijk in de onderwijsloopbaan ingrijpen.</a:t>
            </a:r>
          </a:p>
          <a:p>
            <a:endParaRPr lang="nl-NL" dirty="0"/>
          </a:p>
          <a:p>
            <a:r>
              <a:rPr lang="nl-NL" dirty="0">
                <a:latin typeface="Flanders Art Sans"/>
              </a:rPr>
              <a:t>Belangrijk: alle afwezigheden in acht nemen. Onderzoek toont aan dat leerlingen reeds heel wat afwezigheden (in andere codes) opbouwen alvorens de B-codes beginnen toenemen.</a:t>
            </a:r>
          </a:p>
          <a:p>
            <a:endParaRPr lang="nl-NL" dirty="0"/>
          </a:p>
          <a:p>
            <a:r>
              <a:rPr lang="nl-NL" dirty="0" err="1">
                <a:latin typeface="Flanders Art Sans"/>
              </a:rPr>
              <a:t>Vb</a:t>
            </a:r>
            <a:r>
              <a:rPr lang="nl-NL" dirty="0">
                <a:latin typeface="Flanders Art Sans"/>
              </a:rPr>
              <a:t> twijfelachtige doktersattesten. School kan bezorgdheden met ouders bespreken. Wanneer de bezorgdheden blijven kunnen ze dit met de </a:t>
            </a:r>
            <a:r>
              <a:rPr lang="nl-NL" dirty="0" err="1">
                <a:latin typeface="Flanders Art Sans"/>
              </a:rPr>
              <a:t>onthaler</a:t>
            </a:r>
            <a:r>
              <a:rPr lang="nl-NL" dirty="0">
                <a:latin typeface="Flanders Art Sans"/>
              </a:rPr>
              <a:t> van het CLB bespreken. Deze kan dit op team brengen.</a:t>
            </a:r>
            <a:endParaRPr lang="nl-BE" dirty="0"/>
          </a:p>
          <a:p>
            <a:endParaRPr lang="nl-BE"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latin typeface="Flanders Art Sans"/>
              </a:rPr>
              <a:t>Interessant: Scholen kunnen hun data gebruiken om de belangrijkste knipperlichten bij hen op school te detecteren. </a:t>
            </a:r>
            <a:endParaRPr lang="nl-NL" dirty="0"/>
          </a:p>
          <a:p>
            <a:endParaRPr lang="nl-BE" dirty="0"/>
          </a:p>
        </p:txBody>
      </p:sp>
      <p:sp>
        <p:nvSpPr>
          <p:cNvPr id="4" name="Tijdelijke aanduiding voor dianummer 3"/>
          <p:cNvSpPr>
            <a:spLocks noGrp="1"/>
          </p:cNvSpPr>
          <p:nvPr>
            <p:ph type="sldNum" sz="quarter" idx="5"/>
          </p:nvPr>
        </p:nvSpPr>
        <p:spPr/>
        <p:txBody>
          <a:bodyPr/>
          <a:lstStyle/>
          <a:p>
            <a:fld id="{5C4F4360-D575-4111-832E-0D0B96B5D99D}" type="slidenum">
              <a:rPr lang="nl-BE" smtClean="0"/>
              <a:t>14</a:t>
            </a:fld>
            <a:endParaRPr lang="nl-BE"/>
          </a:p>
        </p:txBody>
      </p:sp>
    </p:spTree>
    <p:extLst>
      <p:ext uri="{BB962C8B-B14F-4D97-AF65-F5344CB8AC3E}">
        <p14:creationId xmlns:p14="http://schemas.microsoft.com/office/powerpoint/2010/main" val="2670647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lvl="1" indent="0">
              <a:buNone/>
            </a:pPr>
            <a:r>
              <a:rPr lang="nl-NL" dirty="0">
                <a:latin typeface="Flanders Art Sans"/>
              </a:rPr>
              <a:t>De school legt uit dat ze de situaties met het CLB zullen bespreken. Belangrijk: positieve insteek gericht op oplossingen. Negatieve connotatie vermijden. </a:t>
            </a:r>
            <a:endParaRPr lang="nl-NL" dirty="0"/>
          </a:p>
          <a:p>
            <a:pPr marL="556895" lvl="1" indent="-213995"/>
            <a:endParaRPr lang="nl-NL" dirty="0"/>
          </a:p>
          <a:p>
            <a:pPr marL="556895" lvl="1" indent="-213995"/>
            <a:r>
              <a:rPr lang="nl-NL" dirty="0" err="1">
                <a:latin typeface="Flanders Art Sans"/>
              </a:rPr>
              <a:t>BaO</a:t>
            </a:r>
            <a:r>
              <a:rPr lang="nl-NL" dirty="0">
                <a:latin typeface="Flanders Art Sans"/>
              </a:rPr>
              <a:t>: ouders belangrijkste partner, maar leerling niet uit het oog verliezen!</a:t>
            </a:r>
            <a:endParaRPr lang="nl-NL" dirty="0"/>
          </a:p>
          <a:p>
            <a:endParaRPr lang="nl-BE" dirty="0"/>
          </a:p>
        </p:txBody>
      </p:sp>
      <p:sp>
        <p:nvSpPr>
          <p:cNvPr id="4" name="Tijdelijke aanduiding voor dianummer 3"/>
          <p:cNvSpPr>
            <a:spLocks noGrp="1"/>
          </p:cNvSpPr>
          <p:nvPr>
            <p:ph type="sldNum" sz="quarter" idx="5"/>
          </p:nvPr>
        </p:nvSpPr>
        <p:spPr/>
        <p:txBody>
          <a:bodyPr/>
          <a:lstStyle/>
          <a:p>
            <a:fld id="{5C4F4360-D575-4111-832E-0D0B96B5D99D}" type="slidenum">
              <a:rPr lang="nl-BE" smtClean="0"/>
              <a:t>15</a:t>
            </a:fld>
            <a:endParaRPr lang="nl-BE"/>
          </a:p>
        </p:txBody>
      </p:sp>
    </p:spTree>
    <p:extLst>
      <p:ext uri="{BB962C8B-B14F-4D97-AF65-F5344CB8AC3E}">
        <p14:creationId xmlns:p14="http://schemas.microsoft.com/office/powerpoint/2010/main" val="771911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NL" sz="800" kern="1200" dirty="0">
                <a:solidFill>
                  <a:schemeClr val="tx1"/>
                </a:solidFill>
                <a:latin typeface="+mn-lt"/>
                <a:ea typeface="+mn-ea"/>
                <a:cs typeface="+mn-cs"/>
              </a:rPr>
              <a:t>CLB neemt begeleiding op van leerlingen die in onderling overleg zijn aangemeld. </a:t>
            </a:r>
          </a:p>
          <a:p>
            <a:pPr marL="0" indent="0">
              <a:buNone/>
            </a:pPr>
            <a:r>
              <a:rPr lang="nl-NL" sz="800" kern="1200" dirty="0">
                <a:solidFill>
                  <a:schemeClr val="tx1"/>
                </a:solidFill>
                <a:latin typeface="+mn-lt"/>
                <a:ea typeface="+mn-ea"/>
                <a:cs typeface="+mn-cs"/>
              </a:rPr>
              <a:t>Verdere uitklaring door het CLB leidt tot:</a:t>
            </a:r>
          </a:p>
          <a:p>
            <a:pPr marL="0" indent="0">
              <a:buNone/>
            </a:pPr>
            <a:r>
              <a:rPr lang="nl-NL" sz="800" kern="1200" dirty="0">
                <a:solidFill>
                  <a:schemeClr val="tx1"/>
                </a:solidFill>
                <a:latin typeface="+mn-lt"/>
                <a:ea typeface="+mn-ea"/>
                <a:cs typeface="+mn-cs"/>
              </a:rPr>
              <a:t>- Verdere CLB-begeleiding en eventueel doorverwijzing externe HV</a:t>
            </a:r>
          </a:p>
          <a:p>
            <a:pPr marL="0" indent="0">
              <a:buNone/>
            </a:pPr>
            <a:r>
              <a:rPr lang="nl-NL" sz="800" kern="1200" dirty="0">
                <a:solidFill>
                  <a:schemeClr val="tx1"/>
                </a:solidFill>
                <a:latin typeface="+mn-lt"/>
                <a:ea typeface="+mn-ea"/>
                <a:cs typeface="+mn-cs"/>
              </a:rPr>
              <a:t>- Geen verdere hulpvraag. Dossiers wordt afgesloten. School signaleert bij bijkomende afwezigheden. </a:t>
            </a:r>
          </a:p>
          <a:p>
            <a:pPr marL="0" indent="0">
              <a:buNone/>
            </a:pPr>
            <a:endParaRPr lang="nl-NL" sz="800" kern="1200" dirty="0">
              <a:solidFill>
                <a:schemeClr val="tx1"/>
              </a:solidFill>
              <a:latin typeface="+mn-lt"/>
              <a:ea typeface="+mn-ea"/>
              <a:cs typeface="+mn-cs"/>
            </a:endParaRPr>
          </a:p>
          <a:p>
            <a:pPr marL="0" indent="0">
              <a:buNone/>
            </a:pPr>
            <a:r>
              <a:rPr lang="nl-NL" sz="800" kern="1200" dirty="0">
                <a:solidFill>
                  <a:schemeClr val="tx1"/>
                </a:solidFill>
                <a:latin typeface="+mn-lt"/>
                <a:ea typeface="+mn-ea"/>
                <a:cs typeface="+mn-cs"/>
              </a:rPr>
              <a:t>Bij afronding begeleiding: afspraken maken met de school over verdere opvolging afwezigheden</a:t>
            </a:r>
          </a:p>
          <a:p>
            <a:endParaRPr lang="nl-BE" dirty="0"/>
          </a:p>
        </p:txBody>
      </p:sp>
      <p:sp>
        <p:nvSpPr>
          <p:cNvPr id="4" name="Tijdelijke aanduiding voor dianummer 3"/>
          <p:cNvSpPr>
            <a:spLocks noGrp="1"/>
          </p:cNvSpPr>
          <p:nvPr>
            <p:ph type="sldNum" sz="quarter" idx="5"/>
          </p:nvPr>
        </p:nvSpPr>
        <p:spPr/>
        <p:txBody>
          <a:bodyPr/>
          <a:lstStyle/>
          <a:p>
            <a:fld id="{5C4F4360-D575-4111-832E-0D0B96B5D99D}" type="slidenum">
              <a:rPr lang="nl-BE" smtClean="0"/>
              <a:t>16</a:t>
            </a:fld>
            <a:endParaRPr lang="nl-BE"/>
          </a:p>
        </p:txBody>
      </p:sp>
    </p:spTree>
    <p:extLst>
      <p:ext uri="{BB962C8B-B14F-4D97-AF65-F5344CB8AC3E}">
        <p14:creationId xmlns:p14="http://schemas.microsoft.com/office/powerpoint/2010/main" val="34601310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a:t>Klik om de ondertitelstijl van het model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B7830668-3526-4507-8CB7-DE47249EA71A}" type="datetimeFigureOut">
              <a:rPr lang="nl-BE" smtClean="0"/>
              <a:t>11/05/2023</a:t>
            </a:fld>
            <a:endParaRPr lang="nl-BE"/>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BE"/>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84AC8665-B4E3-4CD2-81E9-A6EE478D347F}" type="slidenum">
              <a:rPr lang="nl-BE" smtClean="0"/>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B7830668-3526-4507-8CB7-DE47249EA71A}" type="datetimeFigureOut">
              <a:rPr lang="nl-BE" smtClean="0"/>
              <a:t>11/05/2023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84AC8665-B4E3-4CD2-81E9-A6EE478D347F}" type="slidenum">
              <a:rPr lang="nl-BE" smtClean="0"/>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B7830668-3526-4507-8CB7-DE47249EA71A}" type="datetimeFigureOut">
              <a:rPr lang="nl-BE" smtClean="0"/>
              <a:t>11/05/2023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84AC8665-B4E3-4CD2-81E9-A6EE478D347F}" type="slidenum">
              <a:rPr lang="nl-BE" smtClean="0"/>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B7830668-3526-4507-8CB7-DE47249EA71A}" type="datetimeFigureOut">
              <a:rPr lang="nl-BE" smtClean="0"/>
              <a:t>11/05/2023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84AC8665-B4E3-4CD2-81E9-A6EE478D347F}" type="slidenum">
              <a:rPr lang="nl-BE" smtClean="0"/>
              <a:t>‹nr.›</a:t>
            </a:fld>
            <a:endParaRPr lang="nl-BE"/>
          </a:p>
        </p:txBody>
      </p:sp>
      <p:sp>
        <p:nvSpPr>
          <p:cNvPr id="7" name="Titel 6"/>
          <p:cNvSpPr>
            <a:spLocks noGrp="1"/>
          </p:cNvSpPr>
          <p:nvPr>
            <p:ph type="title"/>
          </p:nvPr>
        </p:nvSpPr>
        <p:spPr/>
        <p:txBody>
          <a:bodyPr rtlCol="0"/>
          <a:lstStyle/>
          <a:p>
            <a:r>
              <a:rPr kumimoji="0" lang="nl-NL"/>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a:t>Klik om de modelstijlen te bewerken</a:t>
            </a:r>
          </a:p>
        </p:txBody>
      </p:sp>
      <p:sp>
        <p:nvSpPr>
          <p:cNvPr id="4" name="Tijdelijke aanduiding voor datum 3"/>
          <p:cNvSpPr>
            <a:spLocks noGrp="1"/>
          </p:cNvSpPr>
          <p:nvPr>
            <p:ph type="dt" sz="half" idx="10"/>
          </p:nvPr>
        </p:nvSpPr>
        <p:spPr/>
        <p:txBody>
          <a:bodyPr/>
          <a:lstStyle/>
          <a:p>
            <a:fld id="{B7830668-3526-4507-8CB7-DE47249EA71A}" type="datetimeFigureOut">
              <a:rPr lang="nl-BE" smtClean="0"/>
              <a:t>11/05/2023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84AC8665-B4E3-4CD2-81E9-A6EE478D347F}" type="slidenum">
              <a:rPr lang="nl-BE" smtClean="0"/>
              <a:t>‹nr.›</a:t>
            </a:fld>
            <a:endParaRPr lang="nl-BE"/>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B7830668-3526-4507-8CB7-DE47249EA71A}" type="datetimeFigureOut">
              <a:rPr lang="nl-BE" smtClean="0"/>
              <a:t>11/05/2023</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84AC8665-B4E3-4CD2-81E9-A6EE478D347F}" type="slidenum">
              <a:rPr lang="nl-BE" smtClean="0"/>
              <a:t>‹nr.›</a:t>
            </a:fld>
            <a:endParaRPr lang="nl-BE"/>
          </a:p>
        </p:txBody>
      </p:sp>
      <p:sp>
        <p:nvSpPr>
          <p:cNvPr id="8" name="Titel 7"/>
          <p:cNvSpPr>
            <a:spLocks noGrp="1"/>
          </p:cNvSpPr>
          <p:nvPr>
            <p:ph type="title"/>
          </p:nvPr>
        </p:nvSpPr>
        <p:spPr/>
        <p:txBody>
          <a:bodyPr rtlCol="0"/>
          <a:lstStyle/>
          <a:p>
            <a:r>
              <a:rPr kumimoji="0" lang="nl-NL"/>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fld id="{B7830668-3526-4507-8CB7-DE47249EA71A}" type="datetimeFigureOut">
              <a:rPr lang="nl-BE" smtClean="0"/>
              <a:t>11/05/2023</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84AC8665-B4E3-4CD2-81E9-A6EE478D347F}" type="slidenum">
              <a:rPr lang="nl-BE" smtClean="0"/>
              <a:t>‹nr.›</a:t>
            </a:fld>
            <a:endParaRPr lang="nl-B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B7830668-3526-4507-8CB7-DE47249EA71A}" type="datetimeFigureOut">
              <a:rPr lang="nl-BE" smtClean="0"/>
              <a:t>11/05/2023</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84AC8665-B4E3-4CD2-81E9-A6EE478D347F}" type="slidenum">
              <a:rPr lang="nl-BE" smtClean="0"/>
              <a:t>‹nr.›</a:t>
            </a:fld>
            <a:endParaRPr lang="nl-BE"/>
          </a:p>
        </p:txBody>
      </p:sp>
      <p:sp>
        <p:nvSpPr>
          <p:cNvPr id="6" name="Titel 5"/>
          <p:cNvSpPr>
            <a:spLocks noGrp="1"/>
          </p:cNvSpPr>
          <p:nvPr>
            <p:ph type="title"/>
          </p:nvPr>
        </p:nvSpPr>
        <p:spPr/>
        <p:txBody>
          <a:bodyPr rtlCol="0"/>
          <a:lstStyle/>
          <a:p>
            <a:r>
              <a:rPr kumimoji="0" lang="nl-NL"/>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7830668-3526-4507-8CB7-DE47249EA71A}" type="datetimeFigureOut">
              <a:rPr lang="nl-BE" smtClean="0"/>
              <a:t>11/05/2023</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84AC8665-B4E3-4CD2-81E9-A6EE478D347F}" type="slidenum">
              <a:rPr lang="nl-BE" smtClean="0"/>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p>
            <a:fld id="{B7830668-3526-4507-8CB7-DE47249EA71A}" type="datetimeFigureOut">
              <a:rPr lang="nl-BE" smtClean="0"/>
              <a:t>11/05/2023</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84AC8665-B4E3-4CD2-81E9-A6EE478D347F}" type="slidenum">
              <a:rPr lang="nl-BE" smtClean="0"/>
              <a:t>‹nr.›</a:t>
            </a:fld>
            <a:endParaRPr lang="nl-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B7830668-3526-4507-8CB7-DE47249EA71A}" type="datetimeFigureOut">
              <a:rPr lang="nl-BE" smtClean="0"/>
              <a:t>11/05/2023</a:t>
            </a:fld>
            <a:endParaRPr lang="nl-BE"/>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BE"/>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84AC8665-B4E3-4CD2-81E9-A6EE478D347F}" type="slidenum">
              <a:rPr lang="nl-BE" smtClean="0"/>
              <a:t>‹nr.›</a:t>
            </a:fld>
            <a:endParaRPr lang="nl-BE"/>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nl-NL"/>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830668-3526-4507-8CB7-DE47249EA71A}" type="datetimeFigureOut">
              <a:rPr lang="nl-BE" smtClean="0"/>
              <a:t>11/05/2023</a:t>
            </a:fld>
            <a:endParaRPr lang="nl-BE"/>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BE"/>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4AC8665-B4E3-4CD2-81E9-A6EE478D347F}" type="slidenum">
              <a:rPr lang="nl-BE" smtClean="0"/>
              <a:t>‹nr.›</a:t>
            </a:fld>
            <a:endParaRPr lang="nl-B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evatrogh@kans.brussel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411760" y="2924944"/>
            <a:ext cx="4104456" cy="1470025"/>
          </a:xfrm>
        </p:spPr>
        <p:txBody>
          <a:bodyPr>
            <a:normAutofit/>
          </a:bodyPr>
          <a:lstStyle/>
          <a:p>
            <a:pPr algn="ctr"/>
            <a:r>
              <a:rPr lang="nl-BE" sz="2800" b="0" dirty="0">
                <a:solidFill>
                  <a:schemeClr val="tx1"/>
                </a:solidFill>
                <a:effectLst/>
              </a:rPr>
              <a:t>12/05/2023</a:t>
            </a:r>
          </a:p>
        </p:txBody>
      </p:sp>
      <p:sp>
        <p:nvSpPr>
          <p:cNvPr id="3" name="Ondertitel 2"/>
          <p:cNvSpPr>
            <a:spLocks noGrp="1"/>
          </p:cNvSpPr>
          <p:nvPr>
            <p:ph type="subTitle" idx="1"/>
          </p:nvPr>
        </p:nvSpPr>
        <p:spPr>
          <a:xfrm>
            <a:off x="683568" y="2639632"/>
            <a:ext cx="7772400" cy="1199704"/>
          </a:xfrm>
        </p:spPr>
        <p:txBody>
          <a:bodyPr>
            <a:normAutofit/>
          </a:bodyPr>
          <a:lstStyle/>
          <a:p>
            <a:pPr algn="ctr"/>
            <a:r>
              <a:rPr lang="nl-BE" sz="2800" dirty="0">
                <a:solidFill>
                  <a:schemeClr val="tx1"/>
                </a:solidFill>
              </a:rPr>
              <a:t>Infomoment leidraad problematische afwezigheden </a:t>
            </a:r>
            <a:r>
              <a:rPr lang="nl-BE" sz="2800" dirty="0" err="1">
                <a:solidFill>
                  <a:schemeClr val="tx1"/>
                </a:solidFill>
              </a:rPr>
              <a:t>bao</a:t>
            </a:r>
            <a:endParaRPr lang="nl-BE" sz="2800" dirty="0">
              <a:solidFill>
                <a:schemeClr val="tx1"/>
              </a:solidFill>
            </a:endParaRPr>
          </a:p>
        </p:txBody>
      </p:sp>
      <p:sp>
        <p:nvSpPr>
          <p:cNvPr id="6" name="Vierkante haak links 5"/>
          <p:cNvSpPr/>
          <p:nvPr/>
        </p:nvSpPr>
        <p:spPr>
          <a:xfrm>
            <a:off x="539552" y="476672"/>
            <a:ext cx="7488832" cy="1728192"/>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BE"/>
          </a:p>
        </p:txBody>
      </p:sp>
      <p:pic>
        <p:nvPicPr>
          <p:cNvPr id="5" name="Afbeelding 4" descr="Afbeelding met logo&#10;&#10;Automatisch gegenereerde beschrijving">
            <a:extLst>
              <a:ext uri="{FF2B5EF4-FFF2-40B4-BE49-F238E27FC236}">
                <a16:creationId xmlns:a16="http://schemas.microsoft.com/office/drawing/2014/main" id="{1606C6A1-9195-42B4-974C-4956EAE81F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1920" y="560676"/>
            <a:ext cx="1350646" cy="1494796"/>
          </a:xfrm>
          <a:prstGeom prst="rect">
            <a:avLst/>
          </a:prstGeom>
        </p:spPr>
      </p:pic>
    </p:spTree>
    <p:extLst>
      <p:ext uri="{BB962C8B-B14F-4D97-AF65-F5344CB8AC3E}">
        <p14:creationId xmlns:p14="http://schemas.microsoft.com/office/powerpoint/2010/main" val="275716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E1A05A5-2179-AB89-F064-FF274EE5003C}"/>
              </a:ext>
            </a:extLst>
          </p:cNvPr>
          <p:cNvSpPr>
            <a:spLocks noGrp="1"/>
          </p:cNvSpPr>
          <p:nvPr>
            <p:ph idx="1"/>
          </p:nvPr>
        </p:nvSpPr>
        <p:spPr/>
        <p:txBody>
          <a:bodyPr/>
          <a:lstStyle/>
          <a:p>
            <a:pPr algn="l"/>
            <a:r>
              <a:rPr lang="nl-BE" dirty="0"/>
              <a:t>Waar het vandaag voornamelijk over gaat:</a:t>
            </a:r>
            <a:r>
              <a:rPr lang="nl-BE" dirty="0">
                <a:solidFill>
                  <a:srgbClr val="2A5C71"/>
                </a:solidFill>
                <a:latin typeface="Trebuchet MS" panose="020B0703020202090204" pitchFamily="34" charset="0"/>
              </a:rPr>
              <a:t> </a:t>
            </a:r>
            <a:r>
              <a:rPr lang="nl-BE" dirty="0">
                <a:latin typeface="Trebuchet MS" panose="020B0703020202090204" pitchFamily="34" charset="0"/>
              </a:rPr>
              <a:t>de p</a:t>
            </a:r>
            <a:r>
              <a:rPr lang="nl-BE" b="0" i="0" u="none" strike="noStrike" dirty="0">
                <a:effectLst/>
                <a:latin typeface="Trebuchet MS" panose="020B0703020202090204" pitchFamily="34" charset="0"/>
              </a:rPr>
              <a:t>roblematische afwezigheden, zgn. B-code</a:t>
            </a:r>
          </a:p>
          <a:p>
            <a:pPr lvl="1"/>
            <a:r>
              <a:rPr lang="nl-BE" u="none" strike="noStrike" dirty="0">
                <a:solidFill>
                  <a:srgbClr val="333333"/>
                </a:solidFill>
                <a:effectLst/>
                <a:latin typeface="Trebuchet MS" panose="020B0703020202090204" pitchFamily="34" charset="0"/>
              </a:rPr>
              <a:t>Tot en met 4 halve schooldagen zijn geen specifieke bepalingen inzake begeleiding opgelegd</a:t>
            </a:r>
          </a:p>
          <a:p>
            <a:pPr lvl="1"/>
            <a:r>
              <a:rPr lang="nl-BE" u="none" strike="noStrike" dirty="0">
                <a:solidFill>
                  <a:srgbClr val="333333"/>
                </a:solidFill>
                <a:effectLst/>
                <a:latin typeface="Trebuchet MS" panose="020B0703020202090204" pitchFamily="34" charset="0"/>
              </a:rPr>
              <a:t>Vanaf 5 halve lesdagen, moet de school minimaal aan een aantal door de overheid opgelegde voorwaarden voldaan hebben: </a:t>
            </a:r>
          </a:p>
          <a:p>
            <a:pPr lvl="2"/>
            <a:r>
              <a:rPr lang="nl-BE" u="none" strike="noStrike" dirty="0">
                <a:solidFill>
                  <a:srgbClr val="333333"/>
                </a:solidFill>
                <a:effectLst/>
                <a:latin typeface="Trebuchet MS" panose="020B0703020202090204" pitchFamily="34" charset="0"/>
              </a:rPr>
              <a:t>de afwezigheid signaleren aan het CLB </a:t>
            </a:r>
          </a:p>
          <a:p>
            <a:pPr lvl="2"/>
            <a:r>
              <a:rPr lang="nl-BE" u="none" strike="noStrike" dirty="0">
                <a:solidFill>
                  <a:srgbClr val="333333"/>
                </a:solidFill>
                <a:effectLst/>
                <a:latin typeface="Trebuchet MS" panose="020B0703020202090204" pitchFamily="34" charset="0"/>
              </a:rPr>
              <a:t>samenwerken met het CLB aan de begeleiding van de leerling</a:t>
            </a:r>
            <a:endParaRPr lang="nl-BE" dirty="0"/>
          </a:p>
        </p:txBody>
      </p:sp>
      <p:sp>
        <p:nvSpPr>
          <p:cNvPr id="3" name="Titel 2">
            <a:extLst>
              <a:ext uri="{FF2B5EF4-FFF2-40B4-BE49-F238E27FC236}">
                <a16:creationId xmlns:a16="http://schemas.microsoft.com/office/drawing/2014/main" id="{230C7579-663E-A5D3-F2C2-BF75B617DDF7}"/>
              </a:ext>
            </a:extLst>
          </p:cNvPr>
          <p:cNvSpPr>
            <a:spLocks noGrp="1"/>
          </p:cNvSpPr>
          <p:nvPr>
            <p:ph type="title"/>
          </p:nvPr>
        </p:nvSpPr>
        <p:spPr/>
        <p:txBody>
          <a:bodyPr/>
          <a:lstStyle/>
          <a:p>
            <a:r>
              <a:rPr lang="nl-BE" dirty="0"/>
              <a:t>Wettelijk kader</a:t>
            </a:r>
          </a:p>
        </p:txBody>
      </p:sp>
      <p:pic>
        <p:nvPicPr>
          <p:cNvPr id="4" name="Afbeelding 3" descr="Afbeelding met logo&#10;&#10;Automatisch gegenereerde beschrijving">
            <a:extLst>
              <a:ext uri="{FF2B5EF4-FFF2-40B4-BE49-F238E27FC236}">
                <a16:creationId xmlns:a16="http://schemas.microsoft.com/office/drawing/2014/main" id="{1D0BAF63-AAC8-1823-46DB-568A480480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2048227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FDB5250-F02F-3AAD-7802-9CFF23467025}"/>
              </a:ext>
            </a:extLst>
          </p:cNvPr>
          <p:cNvSpPr>
            <a:spLocks noGrp="1"/>
          </p:cNvSpPr>
          <p:nvPr>
            <p:ph idx="1"/>
          </p:nvPr>
        </p:nvSpPr>
        <p:spPr/>
        <p:txBody>
          <a:bodyPr/>
          <a:lstStyle/>
          <a:p>
            <a:r>
              <a:rPr lang="nl-BE" dirty="0"/>
              <a:t>Taak van het CLB</a:t>
            </a:r>
          </a:p>
          <a:p>
            <a:pPr lvl="1"/>
            <a:r>
              <a:rPr lang="nl-BE" sz="2800" dirty="0">
                <a:solidFill>
                  <a:srgbClr val="333333"/>
                </a:solidFill>
                <a:latin typeface="Trebuchet MS" panose="020B0703020202090204" pitchFamily="34" charset="0"/>
              </a:rPr>
              <a:t>In overleg met de school een begeleidingstraject opstarten  </a:t>
            </a:r>
          </a:p>
          <a:p>
            <a:pPr lvl="1"/>
            <a:r>
              <a:rPr lang="nl-BE" sz="2800" dirty="0">
                <a:solidFill>
                  <a:srgbClr val="333333"/>
                </a:solidFill>
                <a:latin typeface="Trebuchet MS" panose="020B0703020202090204" pitchFamily="34" charset="0"/>
              </a:rPr>
              <a:t>Aanklampend werken </a:t>
            </a:r>
          </a:p>
          <a:p>
            <a:pPr lvl="1"/>
            <a:r>
              <a:rPr lang="nl-BE" sz="2800" dirty="0">
                <a:solidFill>
                  <a:srgbClr val="333333"/>
                </a:solidFill>
                <a:latin typeface="Trebuchet MS" panose="020B0703020202090204" pitchFamily="34" charset="0"/>
              </a:rPr>
              <a:t>Ook voor leerlingen die niet (meer) in een school zijn ingeschreven </a:t>
            </a:r>
          </a:p>
          <a:p>
            <a:pPr lvl="1"/>
            <a:r>
              <a:rPr lang="nl-BE" sz="2800" dirty="0">
                <a:solidFill>
                  <a:srgbClr val="333333"/>
                </a:solidFill>
                <a:latin typeface="Trebuchet MS" panose="020B0703020202090204" pitchFamily="34" charset="0"/>
              </a:rPr>
              <a:t>Scholen maximaal te versterken op het vlak van preventie</a:t>
            </a:r>
          </a:p>
        </p:txBody>
      </p:sp>
      <p:sp>
        <p:nvSpPr>
          <p:cNvPr id="3" name="Titel 2">
            <a:extLst>
              <a:ext uri="{FF2B5EF4-FFF2-40B4-BE49-F238E27FC236}">
                <a16:creationId xmlns:a16="http://schemas.microsoft.com/office/drawing/2014/main" id="{02DB2C64-5468-3C9E-3197-8428B89DF960}"/>
              </a:ext>
            </a:extLst>
          </p:cNvPr>
          <p:cNvSpPr>
            <a:spLocks noGrp="1"/>
          </p:cNvSpPr>
          <p:nvPr>
            <p:ph type="title"/>
          </p:nvPr>
        </p:nvSpPr>
        <p:spPr/>
        <p:txBody>
          <a:bodyPr/>
          <a:lstStyle/>
          <a:p>
            <a:r>
              <a:rPr lang="nl-BE" dirty="0"/>
              <a:t>Wettelijk kader</a:t>
            </a:r>
          </a:p>
        </p:txBody>
      </p:sp>
      <p:pic>
        <p:nvPicPr>
          <p:cNvPr id="4" name="Afbeelding 3" descr="Afbeelding met logo&#10;&#10;Automatisch gegenereerde beschrijving">
            <a:extLst>
              <a:ext uri="{FF2B5EF4-FFF2-40B4-BE49-F238E27FC236}">
                <a16:creationId xmlns:a16="http://schemas.microsoft.com/office/drawing/2014/main" id="{090F493B-8CAF-C9C7-F341-AAF12AF04A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1847307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06584" y="1419774"/>
            <a:ext cx="8003232" cy="4018451"/>
          </a:xfrm>
        </p:spPr>
        <p:txBody>
          <a:bodyPr>
            <a:normAutofit fontScale="85000" lnSpcReduction="20000"/>
          </a:bodyPr>
          <a:lstStyle/>
          <a:p>
            <a:pPr marL="457200" indent="-457200"/>
            <a:r>
              <a:rPr lang="nl-NL" sz="3200" dirty="0"/>
              <a:t>Initiatief van de school</a:t>
            </a:r>
          </a:p>
          <a:p>
            <a:pPr marL="0" indent="0">
              <a:buNone/>
            </a:pPr>
            <a:endParaRPr lang="nl-NL" dirty="0">
              <a:cs typeface="Calibri" panose="020F0502020204030204" pitchFamily="34" charset="0"/>
            </a:endParaRPr>
          </a:p>
          <a:p>
            <a:pPr marL="987425" indent="-457200">
              <a:buFont typeface="Courier New" panose="02070309020205020404" pitchFamily="49" charset="0"/>
              <a:buChar char="o"/>
            </a:pPr>
            <a:r>
              <a:rPr lang="nl-NL" sz="3000" dirty="0">
                <a:solidFill>
                  <a:srgbClr val="333333"/>
                </a:solidFill>
                <a:latin typeface="Trebuchet MS" panose="020B0703020202090204" pitchFamily="34" charset="0"/>
              </a:rPr>
              <a:t>Positief schoolklimaat</a:t>
            </a:r>
          </a:p>
          <a:p>
            <a:pPr marL="987425" indent="-457200">
              <a:buFont typeface="Courier New" panose="02070309020205020404" pitchFamily="49" charset="0"/>
              <a:buChar char="o"/>
            </a:pPr>
            <a:r>
              <a:rPr lang="nl-NL" sz="3000" dirty="0">
                <a:solidFill>
                  <a:srgbClr val="333333"/>
                </a:solidFill>
                <a:latin typeface="Trebuchet MS" panose="020B0703020202090204" pitchFamily="34" charset="0"/>
              </a:rPr>
              <a:t>Registratie afwezigheden</a:t>
            </a:r>
          </a:p>
          <a:p>
            <a:pPr marL="987425" indent="-457200">
              <a:buFont typeface="Courier New" panose="02070309020205020404" pitchFamily="49" charset="0"/>
              <a:buChar char="o"/>
            </a:pPr>
            <a:r>
              <a:rPr lang="nl-NL" sz="3000" dirty="0">
                <a:solidFill>
                  <a:srgbClr val="333333"/>
                </a:solidFill>
                <a:latin typeface="Trebuchet MS" panose="020B0703020202090204" pitchFamily="34" charset="0"/>
              </a:rPr>
              <a:t>Communicatie vanaf 1e B-code</a:t>
            </a:r>
          </a:p>
          <a:p>
            <a:pPr marL="987425" indent="-457200">
              <a:buFont typeface="Courier New" panose="02070309020205020404" pitchFamily="49" charset="0"/>
              <a:buChar char="o"/>
            </a:pPr>
            <a:r>
              <a:rPr lang="nl-NL" sz="3000" dirty="0">
                <a:solidFill>
                  <a:srgbClr val="333333"/>
                </a:solidFill>
                <a:latin typeface="Trebuchet MS" panose="020B0703020202090204" pitchFamily="34" charset="0"/>
              </a:rPr>
              <a:t>Uitklaren oorzaak</a:t>
            </a:r>
          </a:p>
          <a:p>
            <a:pPr marL="987425" indent="-457200">
              <a:buFont typeface="Courier New" panose="02070309020205020404" pitchFamily="49" charset="0"/>
              <a:buChar char="o"/>
            </a:pPr>
            <a:r>
              <a:rPr lang="nl-NL" sz="3000" dirty="0">
                <a:solidFill>
                  <a:srgbClr val="333333"/>
                </a:solidFill>
                <a:latin typeface="Trebuchet MS" panose="020B0703020202090204" pitchFamily="34" charset="0"/>
              </a:rPr>
              <a:t>Begeleidende maatregelen + registratie leerlingendossier</a:t>
            </a:r>
          </a:p>
          <a:p>
            <a:pPr marL="987425" indent="-457200">
              <a:buFont typeface="Courier New" panose="02070309020205020404" pitchFamily="49" charset="0"/>
              <a:buChar char="o"/>
            </a:pPr>
            <a:r>
              <a:rPr lang="nl-NL" sz="3000" dirty="0">
                <a:solidFill>
                  <a:srgbClr val="333333"/>
                </a:solidFill>
                <a:latin typeface="Trebuchet MS" panose="020B0703020202090204" pitchFamily="34" charset="0"/>
              </a:rPr>
              <a:t>Signaleren 5 B-codes</a:t>
            </a:r>
          </a:p>
          <a:p>
            <a:pPr marL="987425" indent="-457200">
              <a:buFont typeface="Courier New" panose="02070309020205020404" pitchFamily="49" charset="0"/>
              <a:buChar char="o"/>
            </a:pPr>
            <a:endParaRPr lang="nl-NL" sz="3000" dirty="0">
              <a:solidFill>
                <a:srgbClr val="333333"/>
              </a:solidFill>
              <a:latin typeface="Trebuchet MS" panose="020B0703020202090204" pitchFamily="34" charset="0"/>
            </a:endParaRPr>
          </a:p>
          <a:p>
            <a:pPr marL="987425" indent="-457200">
              <a:buFont typeface="Courier New" panose="02070309020205020404" pitchFamily="49" charset="0"/>
              <a:buChar char="o"/>
            </a:pPr>
            <a:r>
              <a:rPr lang="nl-NL" sz="3000" dirty="0">
                <a:solidFill>
                  <a:srgbClr val="333333"/>
                </a:solidFill>
                <a:latin typeface="Trebuchet MS" panose="020B0703020202090204" pitchFamily="34" charset="0"/>
              </a:rPr>
              <a:t>EXTRA: AANMELDEN voor begeleiding bij CLB</a:t>
            </a:r>
          </a:p>
          <a:p>
            <a:endParaRPr lang="nl-BE" dirty="0"/>
          </a:p>
        </p:txBody>
      </p:sp>
      <p:sp>
        <p:nvSpPr>
          <p:cNvPr id="3" name="Titel 2"/>
          <p:cNvSpPr>
            <a:spLocks noGrp="1"/>
          </p:cNvSpPr>
          <p:nvPr>
            <p:ph type="title"/>
          </p:nvPr>
        </p:nvSpPr>
        <p:spPr>
          <a:xfrm>
            <a:off x="611560" y="260648"/>
            <a:ext cx="4968552" cy="1143000"/>
          </a:xfrm>
        </p:spPr>
        <p:txBody>
          <a:bodyPr/>
          <a:lstStyle/>
          <a:p>
            <a:r>
              <a:rPr lang="nl-BE" dirty="0"/>
              <a:t>Trajectverloop</a:t>
            </a:r>
          </a:p>
        </p:txBody>
      </p:sp>
      <p:pic>
        <p:nvPicPr>
          <p:cNvPr id="4" name="Afbeelding 3" descr="Afbeelding met logo&#10;&#10;Automatisch gegenereerde beschrijving">
            <a:extLst>
              <a:ext uri="{FF2B5EF4-FFF2-40B4-BE49-F238E27FC236}">
                <a16:creationId xmlns:a16="http://schemas.microsoft.com/office/drawing/2014/main" id="{A51B9BD2-EF7B-E403-5048-F89D0619C0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2332056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22280" y="1419774"/>
            <a:ext cx="8054176" cy="4817538"/>
          </a:xfrm>
        </p:spPr>
        <p:txBody>
          <a:bodyPr>
            <a:normAutofit lnSpcReduction="10000"/>
          </a:bodyPr>
          <a:lstStyle/>
          <a:p>
            <a:r>
              <a:rPr lang="nl-BE" dirty="0">
                <a:latin typeface="+mj-lt"/>
              </a:rPr>
              <a:t>Doorverwijzing naar het CLB</a:t>
            </a:r>
          </a:p>
          <a:p>
            <a:pPr lvl="1"/>
            <a:r>
              <a:rPr lang="nl-BE" dirty="0">
                <a:latin typeface="+mj-lt"/>
              </a:rPr>
              <a:t>Oorzaak ingeschat -&gt; 2 opties</a:t>
            </a:r>
          </a:p>
          <a:p>
            <a:pPr lvl="2"/>
            <a:r>
              <a:rPr lang="nl-BE" dirty="0"/>
              <a:t>Leerling schoolintern opvolgen</a:t>
            </a:r>
          </a:p>
          <a:p>
            <a:pPr lvl="2"/>
            <a:r>
              <a:rPr lang="nl-BE" dirty="0"/>
              <a:t>leerling aanmelden bij CLB</a:t>
            </a:r>
          </a:p>
          <a:p>
            <a:pPr lvl="1"/>
            <a:endParaRPr lang="nl-BE" dirty="0">
              <a:latin typeface="+mj-lt"/>
            </a:endParaRPr>
          </a:p>
          <a:p>
            <a:pPr lvl="1"/>
            <a:r>
              <a:rPr lang="nl-BE" dirty="0">
                <a:latin typeface="+mj-lt"/>
              </a:rPr>
              <a:t>Aanmelden: niet alleen </a:t>
            </a:r>
            <a:r>
              <a:rPr lang="nl-BE" dirty="0" err="1">
                <a:latin typeface="+mj-lt"/>
              </a:rPr>
              <a:t>obv</a:t>
            </a:r>
            <a:r>
              <a:rPr lang="nl-BE" dirty="0">
                <a:latin typeface="+mj-lt"/>
              </a:rPr>
              <a:t> B-codes -&gt; Ook inhoudelijke situatie</a:t>
            </a:r>
          </a:p>
          <a:p>
            <a:pPr lvl="2"/>
            <a:endParaRPr lang="nl-BE" dirty="0">
              <a:latin typeface="+mj-lt"/>
            </a:endParaRPr>
          </a:p>
          <a:p>
            <a:pPr lvl="1"/>
            <a:r>
              <a:rPr lang="nl-BE" dirty="0">
                <a:latin typeface="+mj-lt"/>
              </a:rPr>
              <a:t>Knipperlichten:</a:t>
            </a:r>
          </a:p>
          <a:p>
            <a:pPr lvl="2"/>
            <a:r>
              <a:rPr lang="nl-BE" dirty="0">
                <a:latin typeface="+mj-lt"/>
              </a:rPr>
              <a:t>PA sept en okt</a:t>
            </a:r>
          </a:p>
          <a:p>
            <a:pPr lvl="2"/>
            <a:r>
              <a:rPr lang="nl-BE" dirty="0">
                <a:latin typeface="+mj-lt"/>
              </a:rPr>
              <a:t>Geen medewerking ouders</a:t>
            </a:r>
          </a:p>
          <a:p>
            <a:pPr lvl="2"/>
            <a:r>
              <a:rPr lang="nl-BE" dirty="0">
                <a:latin typeface="+mj-lt"/>
              </a:rPr>
              <a:t>Snelheid/tijdspannen van PA</a:t>
            </a:r>
          </a:p>
          <a:p>
            <a:pPr lvl="2"/>
            <a:r>
              <a:rPr lang="nl-BE" dirty="0">
                <a:latin typeface="+mj-lt"/>
              </a:rPr>
              <a:t>Gekende problematiek </a:t>
            </a:r>
          </a:p>
          <a:p>
            <a:pPr lvl="1"/>
            <a:endParaRPr lang="nl-BE" dirty="0">
              <a:latin typeface="+mj-lt"/>
            </a:endParaRPr>
          </a:p>
          <a:p>
            <a:pPr lvl="1"/>
            <a:endParaRPr lang="nl-BE" dirty="0">
              <a:latin typeface="+mj-lt"/>
            </a:endParaRPr>
          </a:p>
          <a:p>
            <a:pPr lvl="2"/>
            <a:endParaRPr lang="nl-BE" dirty="0">
              <a:latin typeface="+mj-lt"/>
            </a:endParaRPr>
          </a:p>
        </p:txBody>
      </p:sp>
      <p:sp>
        <p:nvSpPr>
          <p:cNvPr id="3" name="Titel 2"/>
          <p:cNvSpPr>
            <a:spLocks noGrp="1"/>
          </p:cNvSpPr>
          <p:nvPr>
            <p:ph type="title"/>
          </p:nvPr>
        </p:nvSpPr>
        <p:spPr>
          <a:xfrm>
            <a:off x="611560" y="260648"/>
            <a:ext cx="4968552" cy="1143000"/>
          </a:xfrm>
        </p:spPr>
        <p:txBody>
          <a:bodyPr/>
          <a:lstStyle/>
          <a:p>
            <a:r>
              <a:rPr lang="nl-BE" dirty="0"/>
              <a:t>Trajectverloop</a:t>
            </a:r>
          </a:p>
        </p:txBody>
      </p:sp>
      <p:pic>
        <p:nvPicPr>
          <p:cNvPr id="4" name="Afbeelding 3" descr="Afbeelding met logo&#10;&#10;Automatisch gegenereerde beschrijving">
            <a:extLst>
              <a:ext uri="{FF2B5EF4-FFF2-40B4-BE49-F238E27FC236}">
                <a16:creationId xmlns:a16="http://schemas.microsoft.com/office/drawing/2014/main" id="{C3CC1364-868F-D1A5-9DC9-21466260C3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3693019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844824"/>
            <a:ext cx="8003232" cy="4018451"/>
          </a:xfrm>
        </p:spPr>
        <p:txBody>
          <a:bodyPr>
            <a:normAutofit/>
          </a:bodyPr>
          <a:lstStyle/>
          <a:p>
            <a:r>
              <a:rPr lang="nl-NL" dirty="0">
                <a:latin typeface="+mj-lt"/>
              </a:rPr>
              <a:t>Tip: Geef meer aandacht aan leerlingen die afwezig zijn in de eerste leerjaren. </a:t>
            </a:r>
          </a:p>
          <a:p>
            <a:endParaRPr lang="nl-NL" dirty="0">
              <a:latin typeface="+mj-lt"/>
            </a:endParaRPr>
          </a:p>
          <a:p>
            <a:r>
              <a:rPr lang="nl-NL" dirty="0">
                <a:latin typeface="+mj-lt"/>
              </a:rPr>
              <a:t>Tip: Bekijk alle afwezigheden, niet enkel B-codes</a:t>
            </a:r>
          </a:p>
          <a:p>
            <a:pPr lvl="1"/>
            <a:r>
              <a:rPr lang="nl-NL" dirty="0">
                <a:latin typeface="+mj-lt"/>
              </a:rPr>
              <a:t>Vb. twijfelachtige doktersattesten</a:t>
            </a:r>
          </a:p>
          <a:p>
            <a:endParaRPr lang="nl-NL" dirty="0">
              <a:latin typeface="+mj-lt"/>
            </a:endParaRPr>
          </a:p>
          <a:p>
            <a:r>
              <a:rPr lang="nl-NL" dirty="0">
                <a:latin typeface="+mj-lt"/>
              </a:rPr>
              <a:t>Tip: Gebruik data </a:t>
            </a:r>
            <a:r>
              <a:rPr lang="nl-NL" dirty="0">
                <a:latin typeface="+mj-lt"/>
                <a:sym typeface="Wingdings" panose="05000000000000000000" pitchFamily="2" charset="2"/>
              </a:rPr>
              <a:t> </a:t>
            </a:r>
            <a:r>
              <a:rPr lang="nl-NL" dirty="0">
                <a:latin typeface="+mj-lt"/>
              </a:rPr>
              <a:t>knipperlichten eigen school</a:t>
            </a:r>
          </a:p>
          <a:p>
            <a:pPr marL="393192" lvl="1" indent="0">
              <a:buNone/>
            </a:pPr>
            <a:endParaRPr lang="nl-NL" dirty="0">
              <a:latin typeface="+mj-lt"/>
            </a:endParaRPr>
          </a:p>
          <a:p>
            <a:endParaRPr lang="nl-NL" dirty="0">
              <a:latin typeface="+mj-lt"/>
            </a:endParaRPr>
          </a:p>
          <a:p>
            <a:endParaRPr lang="nl-BE" dirty="0">
              <a:latin typeface="+mj-lt"/>
            </a:endParaRPr>
          </a:p>
        </p:txBody>
      </p:sp>
      <p:sp>
        <p:nvSpPr>
          <p:cNvPr id="3" name="Titel 2"/>
          <p:cNvSpPr>
            <a:spLocks noGrp="1"/>
          </p:cNvSpPr>
          <p:nvPr>
            <p:ph type="title"/>
          </p:nvPr>
        </p:nvSpPr>
        <p:spPr>
          <a:xfrm>
            <a:off x="611560" y="260648"/>
            <a:ext cx="4968552" cy="1143000"/>
          </a:xfrm>
        </p:spPr>
        <p:txBody>
          <a:bodyPr/>
          <a:lstStyle/>
          <a:p>
            <a:r>
              <a:rPr lang="nl-BE" dirty="0"/>
              <a:t>Trajectverloop</a:t>
            </a:r>
          </a:p>
        </p:txBody>
      </p:sp>
      <p:pic>
        <p:nvPicPr>
          <p:cNvPr id="4" name="Afbeelding 3" descr="Afbeelding met logo&#10;&#10;Automatisch gegenereerde beschrijving">
            <a:extLst>
              <a:ext uri="{FF2B5EF4-FFF2-40B4-BE49-F238E27FC236}">
                <a16:creationId xmlns:a16="http://schemas.microsoft.com/office/drawing/2014/main" id="{8B9AA6DD-D85C-6E74-3CEE-D8A8012BAC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3039188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570384" y="1403648"/>
            <a:ext cx="8003232" cy="4977680"/>
          </a:xfrm>
        </p:spPr>
        <p:txBody>
          <a:bodyPr>
            <a:normAutofit/>
          </a:bodyPr>
          <a:lstStyle/>
          <a:p>
            <a:r>
              <a:rPr lang="nl-NL" dirty="0">
                <a:latin typeface="+mj-lt"/>
              </a:rPr>
              <a:t>Wanneer zeker aanmelden bij CLB?</a:t>
            </a:r>
          </a:p>
          <a:p>
            <a:pPr marL="109728" indent="0">
              <a:buNone/>
            </a:pPr>
            <a:endParaRPr lang="nl-NL" dirty="0">
              <a:latin typeface="+mj-lt"/>
            </a:endParaRPr>
          </a:p>
          <a:p>
            <a:pPr marL="556895" lvl="1" indent="-213995"/>
            <a:r>
              <a:rPr lang="nl-NL" dirty="0">
                <a:latin typeface="+mj-lt"/>
              </a:rPr>
              <a:t>Traject school rendeert niet</a:t>
            </a:r>
          </a:p>
          <a:p>
            <a:pPr marL="556895" lvl="1" indent="-213995"/>
            <a:r>
              <a:rPr lang="nl-NL" dirty="0">
                <a:latin typeface="+mj-lt"/>
              </a:rPr>
              <a:t>Onderliggende problematiek</a:t>
            </a:r>
          </a:p>
          <a:p>
            <a:pPr marL="556895" lvl="1" indent="-213995"/>
            <a:r>
              <a:rPr lang="nl-NL" dirty="0">
                <a:latin typeface="+mj-lt"/>
              </a:rPr>
              <a:t>Leerling komt niet naar school</a:t>
            </a:r>
          </a:p>
          <a:p>
            <a:endParaRPr lang="nl-NL" dirty="0">
              <a:latin typeface="+mj-lt"/>
            </a:endParaRPr>
          </a:p>
          <a:p>
            <a:r>
              <a:rPr lang="nl-NL" dirty="0">
                <a:latin typeface="+mj-lt"/>
              </a:rPr>
              <a:t>Acties </a:t>
            </a:r>
          </a:p>
          <a:p>
            <a:pPr lvl="1"/>
            <a:r>
              <a:rPr lang="nl-NL" dirty="0">
                <a:latin typeface="+mj-lt"/>
              </a:rPr>
              <a:t>Melden betrokkenheid CLB</a:t>
            </a:r>
          </a:p>
          <a:p>
            <a:pPr lvl="1"/>
            <a:r>
              <a:rPr lang="nl-NL" dirty="0">
                <a:latin typeface="+mj-lt"/>
              </a:rPr>
              <a:t>Positieve insteek</a:t>
            </a:r>
          </a:p>
          <a:p>
            <a:pPr lvl="1"/>
            <a:r>
              <a:rPr lang="nl-NL" dirty="0">
                <a:latin typeface="+mj-lt"/>
              </a:rPr>
              <a:t>Ouders betrekken</a:t>
            </a:r>
          </a:p>
          <a:p>
            <a:pPr lvl="2"/>
            <a:r>
              <a:rPr lang="nl-NL" dirty="0">
                <a:latin typeface="+mj-lt"/>
              </a:rPr>
              <a:t>leerling niet uit het oog verliezen</a:t>
            </a:r>
          </a:p>
          <a:p>
            <a:pPr marL="342900" lvl="1" indent="0">
              <a:buNone/>
            </a:pPr>
            <a:endParaRPr lang="nl-NL" dirty="0">
              <a:latin typeface="+mj-lt"/>
            </a:endParaRPr>
          </a:p>
          <a:p>
            <a:endParaRPr lang="nl-BE" dirty="0">
              <a:latin typeface="+mj-lt"/>
            </a:endParaRPr>
          </a:p>
        </p:txBody>
      </p:sp>
      <p:sp>
        <p:nvSpPr>
          <p:cNvPr id="3" name="Titel 2"/>
          <p:cNvSpPr>
            <a:spLocks noGrp="1"/>
          </p:cNvSpPr>
          <p:nvPr>
            <p:ph type="title"/>
          </p:nvPr>
        </p:nvSpPr>
        <p:spPr>
          <a:xfrm>
            <a:off x="611560" y="260648"/>
            <a:ext cx="4968552" cy="1143000"/>
          </a:xfrm>
        </p:spPr>
        <p:txBody>
          <a:bodyPr/>
          <a:lstStyle/>
          <a:p>
            <a:r>
              <a:rPr lang="nl-BE" dirty="0"/>
              <a:t>Trajectverloop</a:t>
            </a:r>
          </a:p>
        </p:txBody>
      </p:sp>
      <p:pic>
        <p:nvPicPr>
          <p:cNvPr id="4" name="Afbeelding 3" descr="Afbeelding met logo&#10;&#10;Automatisch gegenereerde beschrijving">
            <a:extLst>
              <a:ext uri="{FF2B5EF4-FFF2-40B4-BE49-F238E27FC236}">
                <a16:creationId xmlns:a16="http://schemas.microsoft.com/office/drawing/2014/main" id="{B8AB9EF3-99B2-5467-6CFC-1F05C62FF6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2988518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844824"/>
            <a:ext cx="8003232" cy="4018451"/>
          </a:xfrm>
        </p:spPr>
        <p:txBody>
          <a:bodyPr>
            <a:normAutofit/>
          </a:bodyPr>
          <a:lstStyle/>
          <a:p>
            <a:pPr marL="457200" indent="-457200"/>
            <a:r>
              <a:rPr lang="nl-NL" sz="3200" dirty="0">
                <a:latin typeface="+mj-lt"/>
              </a:rPr>
              <a:t>Begeleiding door het CLB</a:t>
            </a:r>
          </a:p>
          <a:p>
            <a:pPr marL="713232" lvl="1" indent="-457200"/>
            <a:r>
              <a:rPr lang="nl-NL" sz="2800" dirty="0">
                <a:latin typeface="+mj-lt"/>
              </a:rPr>
              <a:t>Verdere uitklaring situatie</a:t>
            </a:r>
          </a:p>
          <a:p>
            <a:pPr marL="950976" lvl="2" indent="-457200"/>
            <a:r>
              <a:rPr lang="nl-NL" sz="2800" dirty="0">
                <a:latin typeface="+mj-lt"/>
              </a:rPr>
              <a:t>CLB begeleiding</a:t>
            </a:r>
          </a:p>
          <a:p>
            <a:pPr marL="950976" lvl="2" indent="-457200"/>
            <a:r>
              <a:rPr lang="nl-NL" sz="2800" dirty="0">
                <a:latin typeface="+mj-lt"/>
              </a:rPr>
              <a:t>Geen verdere hulpvraag -&gt; dossier afsluiten</a:t>
            </a:r>
          </a:p>
          <a:p>
            <a:pPr marL="1234440" lvl="3" indent="-457200"/>
            <a:r>
              <a:rPr lang="nl-NL" sz="2400" dirty="0">
                <a:latin typeface="+mj-lt"/>
              </a:rPr>
              <a:t>Afspraken rond verdere opvolging</a:t>
            </a:r>
          </a:p>
          <a:p>
            <a:pPr marL="1234440" lvl="3" indent="-457200"/>
            <a:r>
              <a:rPr lang="nl-NL" sz="2400" dirty="0">
                <a:latin typeface="+mj-lt"/>
              </a:rPr>
              <a:t>School signaleert nieuwe bezorgheden</a:t>
            </a:r>
          </a:p>
          <a:p>
            <a:pPr marL="0" indent="0">
              <a:buNone/>
            </a:pPr>
            <a:endParaRPr lang="nl-NL" dirty="0">
              <a:latin typeface="+mj-lt"/>
            </a:endParaRPr>
          </a:p>
          <a:p>
            <a:endParaRPr lang="nl-BE" dirty="0">
              <a:latin typeface="+mj-lt"/>
            </a:endParaRPr>
          </a:p>
        </p:txBody>
      </p:sp>
      <p:sp>
        <p:nvSpPr>
          <p:cNvPr id="3" name="Titel 2"/>
          <p:cNvSpPr>
            <a:spLocks noGrp="1"/>
          </p:cNvSpPr>
          <p:nvPr>
            <p:ph type="title"/>
          </p:nvPr>
        </p:nvSpPr>
        <p:spPr>
          <a:xfrm>
            <a:off x="611560" y="260648"/>
            <a:ext cx="4968552" cy="1143000"/>
          </a:xfrm>
        </p:spPr>
        <p:txBody>
          <a:bodyPr/>
          <a:lstStyle/>
          <a:p>
            <a:r>
              <a:rPr lang="nl-BE" dirty="0"/>
              <a:t>Trajectverloop</a:t>
            </a:r>
          </a:p>
        </p:txBody>
      </p:sp>
      <p:pic>
        <p:nvPicPr>
          <p:cNvPr id="4" name="Afbeelding 3" descr="Afbeelding met logo&#10;&#10;Automatisch gegenereerde beschrijving">
            <a:extLst>
              <a:ext uri="{FF2B5EF4-FFF2-40B4-BE49-F238E27FC236}">
                <a16:creationId xmlns:a16="http://schemas.microsoft.com/office/drawing/2014/main" id="{71B30568-EEC1-7BB9-5F7F-F81AE02B15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3994066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844824"/>
            <a:ext cx="8003232" cy="4018451"/>
          </a:xfrm>
        </p:spPr>
        <p:txBody>
          <a:bodyPr>
            <a:normAutofit fontScale="70000" lnSpcReduction="20000"/>
          </a:bodyPr>
          <a:lstStyle/>
          <a:p>
            <a:pPr marL="0" indent="0">
              <a:buNone/>
            </a:pPr>
            <a:r>
              <a:rPr lang="nl-NL" b="1" i="1" u="sng" dirty="0">
                <a:latin typeface="Flanders Art Sans"/>
              </a:rPr>
              <a:t>Lokale initiatieven: o.a.</a:t>
            </a:r>
          </a:p>
          <a:p>
            <a:pPr marL="457200" indent="-457200"/>
            <a:r>
              <a:rPr lang="nl-NL" dirty="0">
                <a:latin typeface="Flanders Art Sans"/>
              </a:rPr>
              <a:t>Gemeentelijke diensten ter preventie van schoolverzuim</a:t>
            </a:r>
          </a:p>
          <a:p>
            <a:pPr marL="457200" indent="-457200"/>
            <a:r>
              <a:rPr lang="nl-NL" dirty="0">
                <a:latin typeface="Flanders Art Sans"/>
              </a:rPr>
              <a:t>Buurtwerkingen</a:t>
            </a:r>
          </a:p>
          <a:p>
            <a:pPr marL="457200" indent="-457200"/>
            <a:r>
              <a:rPr lang="nl-NL" dirty="0">
                <a:latin typeface="Flanders Art Sans"/>
              </a:rPr>
              <a:t>Werking Met Kansarme Jongeren (vb jeugdwerking D'Broej) ed. </a:t>
            </a:r>
          </a:p>
          <a:p>
            <a:pPr marL="457200" indent="-457200"/>
            <a:r>
              <a:rPr lang="nl-NL" dirty="0">
                <a:latin typeface="Flanders Art Sans"/>
              </a:rPr>
              <a:t>…</a:t>
            </a:r>
            <a:endParaRPr lang="nl-NL" dirty="0"/>
          </a:p>
          <a:p>
            <a:pPr marL="0" indent="0">
              <a:buNone/>
            </a:pPr>
            <a:r>
              <a:rPr lang="nl-NL" i="1" dirty="0">
                <a:latin typeface="Flanders Art Sans"/>
              </a:rPr>
              <a:t>Interessant om het netwerk van jouw team te verkennen en te bekijken waar er kan samengewerkt worden. </a:t>
            </a:r>
            <a:endParaRPr lang="nl-NL" i="1" dirty="0"/>
          </a:p>
          <a:p>
            <a:pPr marL="0" indent="0">
              <a:buNone/>
            </a:pPr>
            <a:endParaRPr lang="nl-NL" dirty="0"/>
          </a:p>
          <a:p>
            <a:pPr marL="0" indent="0">
              <a:buNone/>
            </a:pPr>
            <a:r>
              <a:rPr lang="nl-NL" b="1" i="1" u="sng" dirty="0">
                <a:latin typeface="Flanders Art Sans"/>
              </a:rPr>
              <a:t>Roma dienst Foyer</a:t>
            </a:r>
            <a:endParaRPr lang="nl-NL" b="1" i="1" u="sng" dirty="0"/>
          </a:p>
          <a:p>
            <a:pPr marL="0" indent="0">
              <a:buNone/>
            </a:pPr>
            <a:r>
              <a:rPr lang="nl-NL" dirty="0">
                <a:latin typeface="Flanders Art Sans"/>
              </a:rPr>
              <a:t>Voor Roma en Syrische Doms, kan ook voor niet-Roma Roemenen, Bulgaren of Syriërs</a:t>
            </a:r>
            <a:endParaRPr lang="nl-NL" dirty="0"/>
          </a:p>
          <a:p>
            <a:pPr marL="457200" indent="-457200"/>
            <a:r>
              <a:rPr lang="nl-NL" dirty="0">
                <a:latin typeface="Flanders Art Sans"/>
              </a:rPr>
              <a:t>Begeleiding bij absoluut schoolverzuim (niet ingeschreven op school)</a:t>
            </a:r>
            <a:endParaRPr lang="nl-NL" dirty="0"/>
          </a:p>
          <a:p>
            <a:pPr marL="457200" indent="-457200"/>
            <a:r>
              <a:rPr lang="nl-NL" dirty="0">
                <a:latin typeface="Flanders Art Sans"/>
              </a:rPr>
              <a:t>Begeleiding bij relatief schoolverzuim (problematische afwezigheden)</a:t>
            </a:r>
            <a:endParaRPr lang="nl-NL" dirty="0"/>
          </a:p>
          <a:p>
            <a:endParaRPr lang="nl-BE" dirty="0"/>
          </a:p>
        </p:txBody>
      </p:sp>
      <p:sp>
        <p:nvSpPr>
          <p:cNvPr id="3" name="Titel 2"/>
          <p:cNvSpPr>
            <a:spLocks noGrp="1"/>
          </p:cNvSpPr>
          <p:nvPr>
            <p:ph type="title"/>
          </p:nvPr>
        </p:nvSpPr>
        <p:spPr>
          <a:xfrm>
            <a:off x="611560" y="260648"/>
            <a:ext cx="4968552" cy="1143000"/>
          </a:xfrm>
        </p:spPr>
        <p:txBody>
          <a:bodyPr>
            <a:normAutofit fontScale="90000"/>
          </a:bodyPr>
          <a:lstStyle/>
          <a:p>
            <a:r>
              <a:rPr lang="nl-BE" dirty="0"/>
              <a:t>Samenwerking met netwerkpartners</a:t>
            </a:r>
          </a:p>
        </p:txBody>
      </p:sp>
      <p:pic>
        <p:nvPicPr>
          <p:cNvPr id="4" name="Afbeelding 3" descr="Afbeelding met logo&#10;&#10;Automatisch gegenereerde beschrijving">
            <a:extLst>
              <a:ext uri="{FF2B5EF4-FFF2-40B4-BE49-F238E27FC236}">
                <a16:creationId xmlns:a16="http://schemas.microsoft.com/office/drawing/2014/main" id="{41CC126B-7CD9-6077-3F6D-490A77587B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2782925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844824"/>
            <a:ext cx="8003232" cy="4018451"/>
          </a:xfrm>
        </p:spPr>
        <p:txBody>
          <a:bodyPr>
            <a:normAutofit fontScale="92500" lnSpcReduction="20000"/>
          </a:bodyPr>
          <a:lstStyle/>
          <a:p>
            <a:pPr marL="0" indent="0">
              <a:buNone/>
            </a:pPr>
            <a:r>
              <a:rPr lang="nl-NL" sz="2400" b="1" i="1" u="sng" dirty="0">
                <a:latin typeface="Flanders Art Sans"/>
              </a:rPr>
              <a:t>Opvolging bij weigering of onmogelijkheid van begeleiding</a:t>
            </a:r>
          </a:p>
          <a:p>
            <a:pPr marL="0" indent="0">
              <a:buNone/>
            </a:pPr>
            <a:endParaRPr lang="nl-NL" sz="2400" dirty="0">
              <a:latin typeface="Flanders Art Sans"/>
            </a:endParaRPr>
          </a:p>
          <a:p>
            <a:pPr marL="0" indent="0">
              <a:buNone/>
            </a:pPr>
            <a:r>
              <a:rPr lang="nl-NL" sz="2400" u="sng" dirty="0">
                <a:latin typeface="Flanders Art Sans"/>
              </a:rPr>
              <a:t>Melding politie:</a:t>
            </a:r>
          </a:p>
          <a:p>
            <a:pPr marL="457200" indent="-457200"/>
            <a:r>
              <a:rPr lang="nl-NL" sz="2400" dirty="0">
                <a:latin typeface="Flanders Art Sans"/>
              </a:rPr>
              <a:t>Manifeste onwil ouders</a:t>
            </a:r>
          </a:p>
          <a:p>
            <a:pPr marL="457200" indent="-457200"/>
            <a:r>
              <a:rPr lang="nl-NL" sz="2400" dirty="0">
                <a:latin typeface="Flanders Art Sans"/>
              </a:rPr>
              <a:t>Totale onbereikbaarheid van het gezin </a:t>
            </a:r>
          </a:p>
          <a:p>
            <a:pPr marL="457200" indent="-457200"/>
            <a:endParaRPr lang="en-US" sz="2400" dirty="0">
              <a:latin typeface="Flanders Art Sans"/>
            </a:endParaRPr>
          </a:p>
          <a:p>
            <a:pPr marL="0" indent="0">
              <a:buNone/>
            </a:pPr>
            <a:r>
              <a:rPr lang="nl-NL" sz="2400" u="sng" dirty="0">
                <a:latin typeface="Flanders Art Sans"/>
              </a:rPr>
              <a:t>Aanmelding bij OCJ</a:t>
            </a:r>
          </a:p>
          <a:p>
            <a:r>
              <a:rPr lang="nl-BE" sz="2400" dirty="0">
                <a:latin typeface="Flanders Art Sans"/>
              </a:rPr>
              <a:t>In geval van verontrusting kan het CLB een M-doc indienen bij het OCJ</a:t>
            </a:r>
          </a:p>
          <a:p>
            <a:endParaRPr lang="nl-BE" dirty="0">
              <a:latin typeface="Flanders Art Sans"/>
            </a:endParaRPr>
          </a:p>
          <a:p>
            <a:pPr marL="109728" indent="0">
              <a:buNone/>
            </a:pPr>
            <a:r>
              <a:rPr lang="nl-NL" sz="2100" b="1" i="1" dirty="0">
                <a:latin typeface="Flanders Art Sans"/>
              </a:rPr>
              <a:t>De praktijk leert ons echter dat preventief werken en/of een traject lopen binnen de vrijwillige hulpverlening het meeste kans op succes heeft</a:t>
            </a:r>
            <a:r>
              <a:rPr lang="nl-NL" sz="2100" dirty="0">
                <a:latin typeface="Flanders Art Sans"/>
              </a:rPr>
              <a:t>. </a:t>
            </a:r>
            <a:endParaRPr lang="nl-BE" sz="2100" dirty="0">
              <a:latin typeface="Flanders Art Sans"/>
            </a:endParaRPr>
          </a:p>
          <a:p>
            <a:pPr marL="109728" indent="0">
              <a:buNone/>
            </a:pPr>
            <a:endParaRPr lang="nl-BE" dirty="0">
              <a:latin typeface="Flanders Art Sans"/>
            </a:endParaRPr>
          </a:p>
          <a:p>
            <a:endParaRPr lang="nl-BE" dirty="0">
              <a:latin typeface="Flanders Art Sans"/>
            </a:endParaRPr>
          </a:p>
          <a:p>
            <a:endParaRPr lang="nl-BE" dirty="0">
              <a:latin typeface="Flanders Art Sans"/>
            </a:endParaRPr>
          </a:p>
        </p:txBody>
      </p:sp>
      <p:sp>
        <p:nvSpPr>
          <p:cNvPr id="3" name="Titel 2"/>
          <p:cNvSpPr>
            <a:spLocks noGrp="1"/>
          </p:cNvSpPr>
          <p:nvPr>
            <p:ph type="title"/>
          </p:nvPr>
        </p:nvSpPr>
        <p:spPr>
          <a:xfrm>
            <a:off x="611560" y="260648"/>
            <a:ext cx="4968552" cy="1143000"/>
          </a:xfrm>
        </p:spPr>
        <p:txBody>
          <a:bodyPr>
            <a:normAutofit fontScale="90000"/>
          </a:bodyPr>
          <a:lstStyle/>
          <a:p>
            <a:r>
              <a:rPr lang="nl-BE" dirty="0"/>
              <a:t>Samenwerking met netwerkpartners</a:t>
            </a:r>
          </a:p>
        </p:txBody>
      </p:sp>
      <p:pic>
        <p:nvPicPr>
          <p:cNvPr id="4" name="Afbeelding 3" descr="Afbeelding met logo&#10;&#10;Automatisch gegenereerde beschrijving">
            <a:extLst>
              <a:ext uri="{FF2B5EF4-FFF2-40B4-BE49-F238E27FC236}">
                <a16:creationId xmlns:a16="http://schemas.microsoft.com/office/drawing/2014/main" id="{D81E6A7B-E0B8-7C47-C0F5-FC78E416F7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987836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268760"/>
            <a:ext cx="8280920" cy="4968552"/>
          </a:xfrm>
        </p:spPr>
        <p:txBody>
          <a:bodyPr>
            <a:normAutofit fontScale="92500" lnSpcReduction="20000"/>
          </a:bodyPr>
          <a:lstStyle/>
          <a:p>
            <a:pPr marL="457200" indent="-457200"/>
            <a:r>
              <a:rPr lang="nl-NL" dirty="0">
                <a:latin typeface="Flanders Art Sans"/>
              </a:rPr>
              <a:t>Melding </a:t>
            </a:r>
            <a:r>
              <a:rPr lang="nl-NL" dirty="0" err="1">
                <a:latin typeface="Flanders Art Sans"/>
              </a:rPr>
              <a:t>AgODi</a:t>
            </a:r>
            <a:r>
              <a:rPr lang="nl-NL" dirty="0">
                <a:latin typeface="Flanders Art Sans"/>
              </a:rPr>
              <a:t> via </a:t>
            </a:r>
            <a:r>
              <a:rPr lang="nl-NL" dirty="0" err="1">
                <a:latin typeface="Flanders Art Sans"/>
              </a:rPr>
              <a:t>Discimus</a:t>
            </a:r>
            <a:r>
              <a:rPr lang="nl-NL" dirty="0">
                <a:latin typeface="Flanders Art Sans"/>
              </a:rPr>
              <a:t>, automatisch maar kan ook op eigen initiatief </a:t>
            </a:r>
          </a:p>
          <a:p>
            <a:pPr marL="457200" indent="-457200"/>
            <a:r>
              <a:rPr lang="nl-NL" dirty="0">
                <a:latin typeface="Flanders Art Sans"/>
              </a:rPr>
              <a:t>Acties </a:t>
            </a:r>
            <a:r>
              <a:rPr lang="nl-NL" dirty="0" err="1">
                <a:latin typeface="Flanders Art Sans"/>
              </a:rPr>
              <a:t>AgODi</a:t>
            </a:r>
            <a:r>
              <a:rPr lang="nl-NL" dirty="0">
                <a:latin typeface="Flanders Art Sans"/>
              </a:rPr>
              <a:t>:</a:t>
            </a:r>
          </a:p>
          <a:p>
            <a:pPr marL="1071563" lvl="1" indent="-457200"/>
            <a:r>
              <a:rPr lang="nl-NL" dirty="0">
                <a:latin typeface="Flanders Art Sans"/>
              </a:rPr>
              <a:t>Standaardbrief of telefonisch contact</a:t>
            </a:r>
          </a:p>
          <a:p>
            <a:pPr marL="1071563" lvl="1" indent="-457200"/>
            <a:r>
              <a:rPr lang="nl-NL" dirty="0">
                <a:latin typeface="Flanders Art Sans"/>
              </a:rPr>
              <a:t>Signaalfunctie beleid</a:t>
            </a:r>
          </a:p>
          <a:p>
            <a:pPr marL="1071563" lvl="1" indent="-457200"/>
            <a:r>
              <a:rPr lang="nl-NL" dirty="0">
                <a:latin typeface="Flanders Art Sans"/>
              </a:rPr>
              <a:t>GEEN BEGELEIDEND AANBOD!</a:t>
            </a:r>
          </a:p>
          <a:p>
            <a:pPr marL="457200" indent="-457200"/>
            <a:r>
              <a:rPr lang="nl-NL" dirty="0">
                <a:latin typeface="Flanders Art Sans"/>
              </a:rPr>
              <a:t>PA-commissie: kan beslissen dat de leerling geen regelmatige leerling meer is </a:t>
            </a:r>
          </a:p>
          <a:p>
            <a:pPr marL="895350" lvl="1" indent="-342900" defTabSz="982663"/>
            <a:r>
              <a:rPr lang="nl-NL" dirty="0">
                <a:latin typeface="Flanders Art Sans"/>
              </a:rPr>
              <a:t>School geen middelen meer voor deze leerling</a:t>
            </a:r>
          </a:p>
          <a:p>
            <a:pPr marL="895350" lvl="1" indent="-342900" defTabSz="982663"/>
            <a:r>
              <a:rPr lang="nl-NL" dirty="0">
                <a:latin typeface="Flanders Art Sans"/>
              </a:rPr>
              <a:t>Leerling geen studiebekrachtiging </a:t>
            </a:r>
            <a:r>
              <a:rPr lang="nl-NL" dirty="0">
                <a:latin typeface="Flanders Art Sans"/>
                <a:sym typeface="Wingdings" panose="05000000000000000000" pitchFamily="2" charset="2"/>
              </a:rPr>
              <a:t> </a:t>
            </a:r>
            <a:r>
              <a:rPr lang="nl-NL" dirty="0">
                <a:latin typeface="Flanders Art Sans"/>
              </a:rPr>
              <a:t>geen getuigschrift </a:t>
            </a:r>
            <a:r>
              <a:rPr lang="nl-NL" dirty="0" err="1">
                <a:latin typeface="Flanders Art Sans"/>
              </a:rPr>
              <a:t>BaO</a:t>
            </a:r>
            <a:endParaRPr lang="nl-NL" dirty="0"/>
          </a:p>
          <a:p>
            <a:pPr marL="457200" indent="-457200"/>
            <a:r>
              <a:rPr lang="nl-NL" dirty="0">
                <a:latin typeface="Flanders Art Sans"/>
              </a:rPr>
              <a:t>Bij 2 opeenvolgende schooljaren meer dan 30 PA: inhouding én terugvordering studietoelage door groeipakket, NIET door </a:t>
            </a:r>
            <a:r>
              <a:rPr lang="nl-NL" dirty="0" err="1">
                <a:latin typeface="Flanders Art Sans"/>
              </a:rPr>
              <a:t>AgODi</a:t>
            </a:r>
            <a:r>
              <a:rPr lang="nl-NL" dirty="0">
                <a:latin typeface="Flanders Art Sans"/>
              </a:rPr>
              <a:t> </a:t>
            </a:r>
            <a:r>
              <a:rPr lang="nl-NL" dirty="0">
                <a:latin typeface="Flanders Art Sans"/>
                <a:sym typeface="Wingdings" panose="05000000000000000000" pitchFamily="2" charset="2"/>
              </a:rPr>
              <a:t> beroep mogelijk</a:t>
            </a:r>
            <a:r>
              <a:rPr lang="nl-NL" dirty="0">
                <a:latin typeface="Flanders Art Sans"/>
              </a:rPr>
              <a:t> </a:t>
            </a:r>
          </a:p>
          <a:p>
            <a:pPr marL="457200" indent="-457200"/>
            <a:r>
              <a:rPr lang="nl-NL" dirty="0">
                <a:latin typeface="Flanders Art Sans"/>
              </a:rPr>
              <a:t>Geen impact op kinderbijslag voor minderjarigen!</a:t>
            </a:r>
          </a:p>
        </p:txBody>
      </p:sp>
      <p:sp>
        <p:nvSpPr>
          <p:cNvPr id="3" name="Titel 2"/>
          <p:cNvSpPr>
            <a:spLocks noGrp="1"/>
          </p:cNvSpPr>
          <p:nvPr>
            <p:ph type="title"/>
          </p:nvPr>
        </p:nvSpPr>
        <p:spPr>
          <a:xfrm>
            <a:off x="611560" y="260648"/>
            <a:ext cx="6912768" cy="1143000"/>
          </a:xfrm>
        </p:spPr>
        <p:txBody>
          <a:bodyPr>
            <a:normAutofit fontScale="90000"/>
          </a:bodyPr>
          <a:lstStyle/>
          <a:p>
            <a:r>
              <a:rPr lang="nl-NL" sz="3200" b="1" dirty="0">
                <a:latin typeface="Flanders Art Sans"/>
              </a:rPr>
              <a:t>Meer dan 30 PA?</a:t>
            </a:r>
            <a:br>
              <a:rPr lang="nl-NL" sz="4000" b="1" dirty="0">
                <a:latin typeface="Flanders Art Sans"/>
              </a:rPr>
            </a:br>
            <a:endParaRPr lang="nl-BE" sz="4000" dirty="0"/>
          </a:p>
        </p:txBody>
      </p:sp>
      <p:pic>
        <p:nvPicPr>
          <p:cNvPr id="4" name="Afbeelding 3" descr="Afbeelding met logo&#10;&#10;Automatisch gegenereerde beschrijving">
            <a:extLst>
              <a:ext uri="{FF2B5EF4-FFF2-40B4-BE49-F238E27FC236}">
                <a16:creationId xmlns:a16="http://schemas.microsoft.com/office/drawing/2014/main" id="{D81E6A7B-E0B8-7C47-C0F5-FC78E416F7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934647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844824"/>
            <a:ext cx="8003232" cy="4018451"/>
          </a:xfrm>
        </p:spPr>
        <p:txBody>
          <a:bodyPr/>
          <a:lstStyle/>
          <a:p>
            <a:r>
              <a:rPr lang="nl-BE" dirty="0"/>
              <a:t>Blik op de Brusselse situatie</a:t>
            </a:r>
          </a:p>
          <a:p>
            <a:r>
              <a:rPr lang="nl-BE" dirty="0"/>
              <a:t>Waarom een leidraad PA?</a:t>
            </a:r>
          </a:p>
          <a:p>
            <a:r>
              <a:rPr lang="nl-BE" dirty="0"/>
              <a:t>Voorstelling van de leidraad</a:t>
            </a:r>
          </a:p>
          <a:p>
            <a:r>
              <a:rPr lang="nl-BE" dirty="0"/>
              <a:t>Checklist</a:t>
            </a:r>
          </a:p>
          <a:p>
            <a:r>
              <a:rPr lang="nl-BE" dirty="0"/>
              <a:t>Toelichting OCB i.v.m. ouderbetrokkenheid</a:t>
            </a:r>
          </a:p>
          <a:p>
            <a:endParaRPr lang="nl-BE" dirty="0"/>
          </a:p>
        </p:txBody>
      </p:sp>
      <p:sp>
        <p:nvSpPr>
          <p:cNvPr id="3" name="Titel 2"/>
          <p:cNvSpPr>
            <a:spLocks noGrp="1"/>
          </p:cNvSpPr>
          <p:nvPr>
            <p:ph type="title"/>
          </p:nvPr>
        </p:nvSpPr>
        <p:spPr>
          <a:xfrm>
            <a:off x="611560" y="260648"/>
            <a:ext cx="4968552" cy="1143000"/>
          </a:xfrm>
        </p:spPr>
        <p:txBody>
          <a:bodyPr/>
          <a:lstStyle/>
          <a:p>
            <a:r>
              <a:rPr lang="nl-BE" dirty="0"/>
              <a:t>Inhoud</a:t>
            </a:r>
          </a:p>
        </p:txBody>
      </p:sp>
      <p:pic>
        <p:nvPicPr>
          <p:cNvPr id="4" name="Afbeelding 3" descr="Afbeelding met logo&#10;&#10;Automatisch gegenereerde beschrijving">
            <a:extLst>
              <a:ext uri="{FF2B5EF4-FFF2-40B4-BE49-F238E27FC236}">
                <a16:creationId xmlns:a16="http://schemas.microsoft.com/office/drawing/2014/main" id="{E683303C-35A8-4D72-0350-7FEBA401F0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3818060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a:extLst>
              <a:ext uri="{FF2B5EF4-FFF2-40B4-BE49-F238E27FC236}">
                <a16:creationId xmlns:a16="http://schemas.microsoft.com/office/drawing/2014/main" id="{824F5400-99A2-EB86-F63C-B67E6E7B3EA5}"/>
              </a:ext>
            </a:extLst>
          </p:cNvPr>
          <p:cNvPicPr>
            <a:picLocks noGrp="1" noChangeAspect="1"/>
          </p:cNvPicPr>
          <p:nvPr>
            <p:ph idx="1"/>
          </p:nvPr>
        </p:nvPicPr>
        <p:blipFill>
          <a:blip r:embed="rId3"/>
          <a:stretch>
            <a:fillRect/>
          </a:stretch>
        </p:blipFill>
        <p:spPr>
          <a:xfrm>
            <a:off x="379492" y="1181080"/>
            <a:ext cx="8152947" cy="5146549"/>
          </a:xfrm>
        </p:spPr>
      </p:pic>
      <p:sp>
        <p:nvSpPr>
          <p:cNvPr id="3" name="Titel 2"/>
          <p:cNvSpPr>
            <a:spLocks noGrp="1"/>
          </p:cNvSpPr>
          <p:nvPr>
            <p:ph type="title"/>
          </p:nvPr>
        </p:nvSpPr>
        <p:spPr>
          <a:xfrm>
            <a:off x="611560" y="260648"/>
            <a:ext cx="4968552" cy="1143000"/>
          </a:xfrm>
        </p:spPr>
        <p:txBody>
          <a:bodyPr/>
          <a:lstStyle/>
          <a:p>
            <a:r>
              <a:rPr lang="nl-BE" dirty="0"/>
              <a:t>Checklist</a:t>
            </a:r>
          </a:p>
        </p:txBody>
      </p:sp>
      <p:pic>
        <p:nvPicPr>
          <p:cNvPr id="4" name="Afbeelding 3" descr="Afbeelding met logo&#10;&#10;Automatisch gegenereerde beschrijving">
            <a:extLst>
              <a:ext uri="{FF2B5EF4-FFF2-40B4-BE49-F238E27FC236}">
                <a16:creationId xmlns:a16="http://schemas.microsoft.com/office/drawing/2014/main" id="{D81E6A7B-E0B8-7C47-C0F5-FC78E416F7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2555983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a:extLst>
              <a:ext uri="{FF2B5EF4-FFF2-40B4-BE49-F238E27FC236}">
                <a16:creationId xmlns:a16="http://schemas.microsoft.com/office/drawing/2014/main" id="{099E8E1A-0971-1722-D3C2-0187C052961F}"/>
              </a:ext>
            </a:extLst>
          </p:cNvPr>
          <p:cNvPicPr>
            <a:picLocks noGrp="1" noChangeAspect="1"/>
          </p:cNvPicPr>
          <p:nvPr>
            <p:ph idx="1"/>
          </p:nvPr>
        </p:nvPicPr>
        <p:blipFill>
          <a:blip r:embed="rId2"/>
          <a:stretch>
            <a:fillRect/>
          </a:stretch>
        </p:blipFill>
        <p:spPr>
          <a:xfrm>
            <a:off x="467544" y="1340768"/>
            <a:ext cx="8777290" cy="4752528"/>
          </a:xfrm>
        </p:spPr>
      </p:pic>
      <p:sp>
        <p:nvSpPr>
          <p:cNvPr id="3" name="Titel 2"/>
          <p:cNvSpPr>
            <a:spLocks noGrp="1"/>
          </p:cNvSpPr>
          <p:nvPr>
            <p:ph type="title"/>
          </p:nvPr>
        </p:nvSpPr>
        <p:spPr>
          <a:xfrm>
            <a:off x="611560" y="260648"/>
            <a:ext cx="4968552" cy="1143000"/>
          </a:xfrm>
        </p:spPr>
        <p:txBody>
          <a:bodyPr/>
          <a:lstStyle/>
          <a:p>
            <a:endParaRPr lang="nl-BE" dirty="0"/>
          </a:p>
        </p:txBody>
      </p:sp>
      <p:pic>
        <p:nvPicPr>
          <p:cNvPr id="4" name="Afbeelding 3" descr="Afbeelding met logo&#10;&#10;Automatisch gegenereerde beschrijving">
            <a:extLst>
              <a:ext uri="{FF2B5EF4-FFF2-40B4-BE49-F238E27FC236}">
                <a16:creationId xmlns:a16="http://schemas.microsoft.com/office/drawing/2014/main" id="{D81E6A7B-E0B8-7C47-C0F5-FC78E416F7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985215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844824"/>
            <a:ext cx="8003232" cy="4018451"/>
          </a:xfrm>
        </p:spPr>
        <p:txBody>
          <a:bodyPr/>
          <a:lstStyle/>
          <a:p>
            <a:pPr marL="109728" indent="0" algn="ctr">
              <a:buNone/>
            </a:pPr>
            <a:r>
              <a:rPr lang="nl-NL" dirty="0"/>
              <a:t>problematische afwezigheden</a:t>
            </a:r>
          </a:p>
          <a:p>
            <a:pPr marL="109728" indent="0" algn="ctr">
              <a:buNone/>
            </a:pPr>
            <a:r>
              <a:rPr lang="nl-NL" dirty="0"/>
              <a:t>=&gt;</a:t>
            </a:r>
          </a:p>
          <a:p>
            <a:pPr marL="109728" indent="0" algn="ctr">
              <a:buNone/>
            </a:pPr>
            <a:r>
              <a:rPr lang="nl-NL" sz="3200" dirty="0"/>
              <a:t>aanwezigheid</a:t>
            </a:r>
          </a:p>
          <a:p>
            <a:pPr marL="109728" indent="0" algn="ctr">
              <a:buNone/>
            </a:pPr>
            <a:endParaRPr lang="nl-NL" dirty="0"/>
          </a:p>
          <a:p>
            <a:pPr marL="109728" indent="0" algn="ctr">
              <a:buNone/>
            </a:pPr>
            <a:r>
              <a:rPr lang="nl-NL" dirty="0"/>
              <a:t>door</a:t>
            </a:r>
          </a:p>
          <a:p>
            <a:pPr marL="109728" indent="0" algn="ctr">
              <a:buNone/>
            </a:pPr>
            <a:endParaRPr lang="nl-NL" dirty="0"/>
          </a:p>
          <a:p>
            <a:pPr marL="109728" indent="0" algn="ctr">
              <a:buNone/>
            </a:pPr>
            <a:r>
              <a:rPr lang="nl-NL" sz="3200" dirty="0"/>
              <a:t>verbinding-vertrouwen-steun</a:t>
            </a:r>
          </a:p>
          <a:p>
            <a:pPr marL="109728" indent="0">
              <a:buNone/>
            </a:pPr>
            <a:endParaRPr lang="nl-BE" dirty="0"/>
          </a:p>
        </p:txBody>
      </p:sp>
      <p:pic>
        <p:nvPicPr>
          <p:cNvPr id="4" name="Afbeelding 3" descr="Afbeelding met logo&#10;&#10;Automatisch gegenereerde beschrijving">
            <a:extLst>
              <a:ext uri="{FF2B5EF4-FFF2-40B4-BE49-F238E27FC236}">
                <a16:creationId xmlns:a16="http://schemas.microsoft.com/office/drawing/2014/main" id="{D81E6A7B-E0B8-7C47-C0F5-FC78E416F7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372018"/>
            <a:ext cx="990606" cy="1096330"/>
          </a:xfrm>
          <a:prstGeom prst="rect">
            <a:avLst/>
          </a:prstGeom>
        </p:spPr>
      </p:pic>
      <p:pic>
        <p:nvPicPr>
          <p:cNvPr id="5" name="Afbeelding 4">
            <a:extLst>
              <a:ext uri="{FF2B5EF4-FFF2-40B4-BE49-F238E27FC236}">
                <a16:creationId xmlns:a16="http://schemas.microsoft.com/office/drawing/2014/main" id="{23E63135-057D-BEDC-DC9D-87056A33450D}"/>
              </a:ext>
            </a:extLst>
          </p:cNvPr>
          <p:cNvPicPr>
            <a:picLocks noChangeAspect="1"/>
          </p:cNvPicPr>
          <p:nvPr/>
        </p:nvPicPr>
        <p:blipFill>
          <a:blip r:embed="rId4"/>
          <a:stretch>
            <a:fillRect/>
          </a:stretch>
        </p:blipFill>
        <p:spPr>
          <a:xfrm>
            <a:off x="5868144" y="230319"/>
            <a:ext cx="2862337" cy="774400"/>
          </a:xfrm>
          <a:prstGeom prst="rect">
            <a:avLst/>
          </a:prstGeom>
        </p:spPr>
      </p:pic>
    </p:spTree>
    <p:extLst>
      <p:ext uri="{BB962C8B-B14F-4D97-AF65-F5344CB8AC3E}">
        <p14:creationId xmlns:p14="http://schemas.microsoft.com/office/powerpoint/2010/main" val="598044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844824"/>
            <a:ext cx="8003232" cy="4018451"/>
          </a:xfrm>
        </p:spPr>
        <p:txBody>
          <a:bodyPr/>
          <a:lstStyle/>
          <a:p>
            <a:pPr marL="109728" indent="0" algn="ctr">
              <a:buNone/>
            </a:pPr>
            <a:endParaRPr lang="nl-NL" dirty="0"/>
          </a:p>
          <a:p>
            <a:pPr marL="109728" indent="0">
              <a:buNone/>
            </a:pPr>
            <a:endParaRPr lang="nl-BE" dirty="0"/>
          </a:p>
        </p:txBody>
      </p:sp>
      <p:pic>
        <p:nvPicPr>
          <p:cNvPr id="4" name="Afbeelding 3" descr="Afbeelding met logo&#10;&#10;Automatisch gegenereerde beschrijving">
            <a:extLst>
              <a:ext uri="{FF2B5EF4-FFF2-40B4-BE49-F238E27FC236}">
                <a16:creationId xmlns:a16="http://schemas.microsoft.com/office/drawing/2014/main" id="{D81E6A7B-E0B8-7C47-C0F5-FC78E416F7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372018"/>
            <a:ext cx="990606" cy="1096330"/>
          </a:xfrm>
          <a:prstGeom prst="rect">
            <a:avLst/>
          </a:prstGeom>
        </p:spPr>
      </p:pic>
      <p:pic>
        <p:nvPicPr>
          <p:cNvPr id="5" name="Afbeelding 4">
            <a:extLst>
              <a:ext uri="{FF2B5EF4-FFF2-40B4-BE49-F238E27FC236}">
                <a16:creationId xmlns:a16="http://schemas.microsoft.com/office/drawing/2014/main" id="{23E63135-057D-BEDC-DC9D-87056A33450D}"/>
              </a:ext>
            </a:extLst>
          </p:cNvPr>
          <p:cNvPicPr>
            <a:picLocks noChangeAspect="1"/>
          </p:cNvPicPr>
          <p:nvPr/>
        </p:nvPicPr>
        <p:blipFill>
          <a:blip r:embed="rId4"/>
          <a:stretch>
            <a:fillRect/>
          </a:stretch>
        </p:blipFill>
        <p:spPr>
          <a:xfrm>
            <a:off x="5868144" y="230319"/>
            <a:ext cx="2862337" cy="774400"/>
          </a:xfrm>
          <a:prstGeom prst="rect">
            <a:avLst/>
          </a:prstGeom>
        </p:spPr>
      </p:pic>
      <p:pic>
        <p:nvPicPr>
          <p:cNvPr id="3" name="Afbeelding 2">
            <a:extLst>
              <a:ext uri="{FF2B5EF4-FFF2-40B4-BE49-F238E27FC236}">
                <a16:creationId xmlns:a16="http://schemas.microsoft.com/office/drawing/2014/main" id="{282A5A63-5176-7030-38E7-46A379CEDC48}"/>
              </a:ext>
            </a:extLst>
          </p:cNvPr>
          <p:cNvPicPr>
            <a:picLocks noChangeAspect="1"/>
          </p:cNvPicPr>
          <p:nvPr/>
        </p:nvPicPr>
        <p:blipFill>
          <a:blip r:embed="rId5"/>
          <a:stretch>
            <a:fillRect/>
          </a:stretch>
        </p:blipFill>
        <p:spPr>
          <a:xfrm>
            <a:off x="1156945" y="2060848"/>
            <a:ext cx="3093390" cy="3226363"/>
          </a:xfrm>
          <a:prstGeom prst="rect">
            <a:avLst/>
          </a:prstGeom>
        </p:spPr>
      </p:pic>
      <p:pic>
        <p:nvPicPr>
          <p:cNvPr id="6" name="Afbeelding 5">
            <a:extLst>
              <a:ext uri="{FF2B5EF4-FFF2-40B4-BE49-F238E27FC236}">
                <a16:creationId xmlns:a16="http://schemas.microsoft.com/office/drawing/2014/main" id="{931B3DC1-C752-0D23-B626-4DAB0D8C2CBA}"/>
              </a:ext>
            </a:extLst>
          </p:cNvPr>
          <p:cNvPicPr>
            <a:picLocks noChangeAspect="1"/>
          </p:cNvPicPr>
          <p:nvPr/>
        </p:nvPicPr>
        <p:blipFill>
          <a:blip r:embed="rId6"/>
          <a:stretch>
            <a:fillRect/>
          </a:stretch>
        </p:blipFill>
        <p:spPr>
          <a:xfrm>
            <a:off x="5868144" y="1928096"/>
            <a:ext cx="2252955" cy="3001807"/>
          </a:xfrm>
          <a:prstGeom prst="rect">
            <a:avLst/>
          </a:prstGeom>
        </p:spPr>
      </p:pic>
      <p:cxnSp>
        <p:nvCxnSpPr>
          <p:cNvPr id="8" name="Rechte verbindingslijn 7">
            <a:extLst>
              <a:ext uri="{FF2B5EF4-FFF2-40B4-BE49-F238E27FC236}">
                <a16:creationId xmlns:a16="http://schemas.microsoft.com/office/drawing/2014/main" id="{1268B657-66CB-F941-3C49-2E1EDB8A8ABA}"/>
              </a:ext>
            </a:extLst>
          </p:cNvPr>
          <p:cNvCxnSpPr/>
          <p:nvPr/>
        </p:nvCxnSpPr>
        <p:spPr>
          <a:xfrm>
            <a:off x="2699792" y="2276872"/>
            <a:ext cx="0" cy="2088232"/>
          </a:xfrm>
          <a:prstGeom prst="line">
            <a:avLst/>
          </a:prstGeom>
          <a:ln w="57150"/>
        </p:spPr>
        <p:style>
          <a:lnRef idx="1">
            <a:schemeClr val="dk1"/>
          </a:lnRef>
          <a:fillRef idx="0">
            <a:schemeClr val="dk1"/>
          </a:fillRef>
          <a:effectRef idx="0">
            <a:schemeClr val="dk1"/>
          </a:effectRef>
          <a:fontRef idx="minor">
            <a:schemeClr val="tx1"/>
          </a:fontRef>
        </p:style>
      </p:cxnSp>
      <p:cxnSp>
        <p:nvCxnSpPr>
          <p:cNvPr id="10" name="Rechte verbindingslijn 9">
            <a:extLst>
              <a:ext uri="{FF2B5EF4-FFF2-40B4-BE49-F238E27FC236}">
                <a16:creationId xmlns:a16="http://schemas.microsoft.com/office/drawing/2014/main" id="{37D1A8C3-7848-DA26-78ED-8A6B3C6B7AD6}"/>
              </a:ext>
            </a:extLst>
          </p:cNvPr>
          <p:cNvCxnSpPr/>
          <p:nvPr/>
        </p:nvCxnSpPr>
        <p:spPr>
          <a:xfrm>
            <a:off x="1530158" y="4077072"/>
            <a:ext cx="232176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4" name="Rechte verbindingslijn 13">
            <a:extLst>
              <a:ext uri="{FF2B5EF4-FFF2-40B4-BE49-F238E27FC236}">
                <a16:creationId xmlns:a16="http://schemas.microsoft.com/office/drawing/2014/main" id="{F650C3EC-40A2-D7FB-03C3-3A076B5AA9EB}"/>
              </a:ext>
            </a:extLst>
          </p:cNvPr>
          <p:cNvCxnSpPr>
            <a:cxnSpLocks/>
          </p:cNvCxnSpPr>
          <p:nvPr/>
        </p:nvCxnSpPr>
        <p:spPr>
          <a:xfrm>
            <a:off x="2051720" y="3573016"/>
            <a:ext cx="129614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Rechte verbindingslijn 16">
            <a:extLst>
              <a:ext uri="{FF2B5EF4-FFF2-40B4-BE49-F238E27FC236}">
                <a16:creationId xmlns:a16="http://schemas.microsoft.com/office/drawing/2014/main" id="{8F6724A3-C89C-2FFB-D76B-BB9FA52F0D2B}"/>
              </a:ext>
            </a:extLst>
          </p:cNvPr>
          <p:cNvCxnSpPr>
            <a:cxnSpLocks/>
          </p:cNvCxnSpPr>
          <p:nvPr/>
        </p:nvCxnSpPr>
        <p:spPr>
          <a:xfrm>
            <a:off x="2267744" y="3068960"/>
            <a:ext cx="864096"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Rechte verbindingslijn 18">
            <a:extLst>
              <a:ext uri="{FF2B5EF4-FFF2-40B4-BE49-F238E27FC236}">
                <a16:creationId xmlns:a16="http://schemas.microsoft.com/office/drawing/2014/main" id="{86FB3993-39BD-CA19-8340-9813310A37D8}"/>
              </a:ext>
            </a:extLst>
          </p:cNvPr>
          <p:cNvCxnSpPr>
            <a:cxnSpLocks/>
          </p:cNvCxnSpPr>
          <p:nvPr/>
        </p:nvCxnSpPr>
        <p:spPr>
          <a:xfrm>
            <a:off x="2411760" y="2708920"/>
            <a:ext cx="576064"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22390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268760"/>
            <a:ext cx="8003232" cy="4594515"/>
          </a:xfrm>
        </p:spPr>
        <p:txBody>
          <a:bodyPr>
            <a:normAutofit/>
          </a:bodyPr>
          <a:lstStyle/>
          <a:p>
            <a:pPr marL="109728" indent="0" algn="ctr">
              <a:buNone/>
            </a:pPr>
            <a:r>
              <a:rPr lang="nl-NL" b="1" dirty="0"/>
              <a:t>VERBINDING</a:t>
            </a:r>
          </a:p>
          <a:p>
            <a:pPr marL="109728" indent="0">
              <a:buNone/>
            </a:pPr>
            <a:endParaRPr lang="nl-NL" b="1" dirty="0"/>
          </a:p>
          <a:p>
            <a:pPr>
              <a:buFont typeface="Symbol" panose="05050102010706020507" pitchFamily="18" charset="2"/>
              <a:buChar char="Þ"/>
            </a:pPr>
            <a:r>
              <a:rPr lang="nl-NL" dirty="0"/>
              <a:t>Schoolcultuur</a:t>
            </a:r>
          </a:p>
          <a:p>
            <a:pPr marL="109728" indent="0">
              <a:buNone/>
            </a:pPr>
            <a:endParaRPr lang="nl-NL" dirty="0"/>
          </a:p>
          <a:p>
            <a:pPr>
              <a:buFont typeface="Symbol" panose="05050102010706020507" pitchFamily="18" charset="2"/>
              <a:buChar char="Þ"/>
            </a:pPr>
            <a:r>
              <a:rPr lang="nl-NL" dirty="0"/>
              <a:t>Informele en formele </a:t>
            </a:r>
            <a:r>
              <a:rPr lang="nl-NL" dirty="0" err="1"/>
              <a:t>kindgesprekken</a:t>
            </a:r>
            <a:endParaRPr lang="nl-NL" dirty="0"/>
          </a:p>
          <a:p>
            <a:pPr marL="109728" indent="0">
              <a:buNone/>
            </a:pPr>
            <a:endParaRPr lang="nl-NL" dirty="0"/>
          </a:p>
          <a:p>
            <a:pPr>
              <a:buFont typeface="Symbol" panose="05050102010706020507" pitchFamily="18" charset="2"/>
              <a:buChar char="Þ"/>
            </a:pPr>
            <a:r>
              <a:rPr lang="nl-NL" dirty="0"/>
              <a:t>Informele en formele oudergesprekken</a:t>
            </a:r>
          </a:p>
          <a:p>
            <a:pPr>
              <a:buFont typeface="Symbol" panose="05050102010706020507" pitchFamily="18" charset="2"/>
              <a:buChar char="Þ"/>
            </a:pPr>
            <a:endParaRPr lang="nl-NL" b="1" dirty="0"/>
          </a:p>
          <a:p>
            <a:pPr>
              <a:buFont typeface="Symbol" panose="05050102010706020507" pitchFamily="18" charset="2"/>
              <a:buChar char="Þ"/>
            </a:pPr>
            <a:endParaRPr lang="nl-NL" b="1" dirty="0"/>
          </a:p>
          <a:p>
            <a:pPr>
              <a:buFont typeface="Symbol" panose="05050102010706020507" pitchFamily="18" charset="2"/>
              <a:buChar char="Þ"/>
            </a:pPr>
            <a:endParaRPr lang="nl-NL" b="1" dirty="0"/>
          </a:p>
        </p:txBody>
      </p:sp>
      <p:pic>
        <p:nvPicPr>
          <p:cNvPr id="4" name="Afbeelding 3" descr="Afbeelding met logo&#10;&#10;Automatisch gegenereerde beschrijving">
            <a:extLst>
              <a:ext uri="{FF2B5EF4-FFF2-40B4-BE49-F238E27FC236}">
                <a16:creationId xmlns:a16="http://schemas.microsoft.com/office/drawing/2014/main" id="{D81E6A7B-E0B8-7C47-C0F5-FC78E416F7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372018"/>
            <a:ext cx="990606" cy="1096330"/>
          </a:xfrm>
          <a:prstGeom prst="rect">
            <a:avLst/>
          </a:prstGeom>
        </p:spPr>
      </p:pic>
      <p:pic>
        <p:nvPicPr>
          <p:cNvPr id="5" name="Afbeelding 4">
            <a:extLst>
              <a:ext uri="{FF2B5EF4-FFF2-40B4-BE49-F238E27FC236}">
                <a16:creationId xmlns:a16="http://schemas.microsoft.com/office/drawing/2014/main" id="{23E63135-057D-BEDC-DC9D-87056A33450D}"/>
              </a:ext>
            </a:extLst>
          </p:cNvPr>
          <p:cNvPicPr>
            <a:picLocks noChangeAspect="1"/>
          </p:cNvPicPr>
          <p:nvPr/>
        </p:nvPicPr>
        <p:blipFill>
          <a:blip r:embed="rId4"/>
          <a:stretch>
            <a:fillRect/>
          </a:stretch>
        </p:blipFill>
        <p:spPr>
          <a:xfrm>
            <a:off x="5868144" y="230319"/>
            <a:ext cx="2862337" cy="774400"/>
          </a:xfrm>
          <a:prstGeom prst="rect">
            <a:avLst/>
          </a:prstGeom>
        </p:spPr>
      </p:pic>
    </p:spTree>
    <p:extLst>
      <p:ext uri="{BB962C8B-B14F-4D97-AF65-F5344CB8AC3E}">
        <p14:creationId xmlns:p14="http://schemas.microsoft.com/office/powerpoint/2010/main" val="3284818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268760"/>
            <a:ext cx="8003232" cy="4594515"/>
          </a:xfrm>
        </p:spPr>
        <p:txBody>
          <a:bodyPr/>
          <a:lstStyle/>
          <a:p>
            <a:pPr marL="109728" indent="0" algn="ctr">
              <a:buNone/>
            </a:pPr>
            <a:r>
              <a:rPr lang="nl-NL" b="1" dirty="0"/>
              <a:t>VERTROUWEN</a:t>
            </a:r>
          </a:p>
          <a:p>
            <a:pPr marL="109728" indent="0">
              <a:buNone/>
            </a:pPr>
            <a:endParaRPr lang="nl-NL" b="1" dirty="0"/>
          </a:p>
          <a:p>
            <a:pPr>
              <a:buFont typeface="Symbol" panose="05050102010706020507" pitchFamily="18" charset="2"/>
              <a:buChar char="Þ"/>
            </a:pPr>
            <a:r>
              <a:rPr lang="nl-NL" dirty="0"/>
              <a:t>Begint bij verbinding</a:t>
            </a:r>
          </a:p>
          <a:p>
            <a:pPr marL="109728" indent="0">
              <a:buNone/>
            </a:pPr>
            <a:endParaRPr lang="nl-NL" dirty="0"/>
          </a:p>
          <a:p>
            <a:pPr>
              <a:buFont typeface="Symbol" panose="05050102010706020507" pitchFamily="18" charset="2"/>
              <a:buChar char="Þ"/>
            </a:pPr>
            <a:r>
              <a:rPr lang="nl-NL" dirty="0"/>
              <a:t>Kan een lang proces zijn</a:t>
            </a:r>
          </a:p>
          <a:p>
            <a:pPr marL="109728" indent="0">
              <a:buNone/>
            </a:pPr>
            <a:endParaRPr lang="nl-NL" dirty="0"/>
          </a:p>
          <a:p>
            <a:pPr>
              <a:buFont typeface="Symbol" panose="05050102010706020507" pitchFamily="18" charset="2"/>
              <a:buChar char="Þ"/>
            </a:pPr>
            <a:r>
              <a:rPr lang="nl-NL" dirty="0"/>
              <a:t>De energie die nodig is om stappen te zetten</a:t>
            </a:r>
          </a:p>
          <a:p>
            <a:pPr marL="109728" indent="0">
              <a:buNone/>
            </a:pPr>
            <a:endParaRPr lang="nl-NL" dirty="0"/>
          </a:p>
          <a:p>
            <a:pPr marL="109728" indent="0">
              <a:buNone/>
            </a:pPr>
            <a:endParaRPr lang="nl-BE" dirty="0"/>
          </a:p>
        </p:txBody>
      </p:sp>
      <p:pic>
        <p:nvPicPr>
          <p:cNvPr id="4" name="Afbeelding 3" descr="Afbeelding met logo&#10;&#10;Automatisch gegenereerde beschrijving">
            <a:extLst>
              <a:ext uri="{FF2B5EF4-FFF2-40B4-BE49-F238E27FC236}">
                <a16:creationId xmlns:a16="http://schemas.microsoft.com/office/drawing/2014/main" id="{D81E6A7B-E0B8-7C47-C0F5-FC78E416F7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72018"/>
            <a:ext cx="990606" cy="1096330"/>
          </a:xfrm>
          <a:prstGeom prst="rect">
            <a:avLst/>
          </a:prstGeom>
        </p:spPr>
      </p:pic>
      <p:pic>
        <p:nvPicPr>
          <p:cNvPr id="5" name="Afbeelding 4">
            <a:extLst>
              <a:ext uri="{FF2B5EF4-FFF2-40B4-BE49-F238E27FC236}">
                <a16:creationId xmlns:a16="http://schemas.microsoft.com/office/drawing/2014/main" id="{23E63135-057D-BEDC-DC9D-87056A33450D}"/>
              </a:ext>
            </a:extLst>
          </p:cNvPr>
          <p:cNvPicPr>
            <a:picLocks noChangeAspect="1"/>
          </p:cNvPicPr>
          <p:nvPr/>
        </p:nvPicPr>
        <p:blipFill>
          <a:blip r:embed="rId3"/>
          <a:stretch>
            <a:fillRect/>
          </a:stretch>
        </p:blipFill>
        <p:spPr>
          <a:xfrm>
            <a:off x="5868144" y="230319"/>
            <a:ext cx="2862337" cy="774400"/>
          </a:xfrm>
          <a:prstGeom prst="rect">
            <a:avLst/>
          </a:prstGeom>
        </p:spPr>
      </p:pic>
    </p:spTree>
    <p:extLst>
      <p:ext uri="{BB962C8B-B14F-4D97-AF65-F5344CB8AC3E}">
        <p14:creationId xmlns:p14="http://schemas.microsoft.com/office/powerpoint/2010/main" val="829625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268760"/>
            <a:ext cx="8003232" cy="4594515"/>
          </a:xfrm>
        </p:spPr>
        <p:txBody>
          <a:bodyPr/>
          <a:lstStyle/>
          <a:p>
            <a:pPr marL="109728" indent="0" algn="ctr">
              <a:buNone/>
            </a:pPr>
            <a:r>
              <a:rPr lang="nl-NL" b="1" dirty="0"/>
              <a:t>STEUN</a:t>
            </a:r>
          </a:p>
          <a:p>
            <a:pPr marL="109728" indent="0" algn="ctr">
              <a:buNone/>
            </a:pPr>
            <a:endParaRPr lang="nl-NL" b="1" dirty="0"/>
          </a:p>
          <a:p>
            <a:pPr marL="109728" indent="0" algn="ctr">
              <a:buNone/>
            </a:pPr>
            <a:r>
              <a:rPr lang="nl-NL" b="1" dirty="0"/>
              <a:t>=</a:t>
            </a:r>
          </a:p>
          <a:p>
            <a:pPr marL="109728" indent="0" algn="ctr">
              <a:buNone/>
            </a:pPr>
            <a:endParaRPr lang="nl-NL" b="1" dirty="0"/>
          </a:p>
          <a:p>
            <a:pPr marL="109728" indent="0" algn="ctr">
              <a:buNone/>
            </a:pPr>
            <a:r>
              <a:rPr lang="nl-NL" dirty="0"/>
              <a:t>Alles wat we doen vanuit verbinding en vertrouwen om de aanwezigheid van leerlingen te vergroten</a:t>
            </a:r>
          </a:p>
          <a:p>
            <a:pPr marL="109728" indent="0" algn="ctr">
              <a:buNone/>
            </a:pPr>
            <a:endParaRPr lang="nl-BE" b="1" dirty="0"/>
          </a:p>
        </p:txBody>
      </p:sp>
      <p:pic>
        <p:nvPicPr>
          <p:cNvPr id="4" name="Afbeelding 3" descr="Afbeelding met logo&#10;&#10;Automatisch gegenereerde beschrijving">
            <a:extLst>
              <a:ext uri="{FF2B5EF4-FFF2-40B4-BE49-F238E27FC236}">
                <a16:creationId xmlns:a16="http://schemas.microsoft.com/office/drawing/2014/main" id="{D81E6A7B-E0B8-7C47-C0F5-FC78E416F7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372018"/>
            <a:ext cx="990606" cy="1096330"/>
          </a:xfrm>
          <a:prstGeom prst="rect">
            <a:avLst/>
          </a:prstGeom>
        </p:spPr>
      </p:pic>
      <p:pic>
        <p:nvPicPr>
          <p:cNvPr id="5" name="Afbeelding 4">
            <a:extLst>
              <a:ext uri="{FF2B5EF4-FFF2-40B4-BE49-F238E27FC236}">
                <a16:creationId xmlns:a16="http://schemas.microsoft.com/office/drawing/2014/main" id="{23E63135-057D-BEDC-DC9D-87056A33450D}"/>
              </a:ext>
            </a:extLst>
          </p:cNvPr>
          <p:cNvPicPr>
            <a:picLocks noChangeAspect="1"/>
          </p:cNvPicPr>
          <p:nvPr/>
        </p:nvPicPr>
        <p:blipFill>
          <a:blip r:embed="rId4"/>
          <a:stretch>
            <a:fillRect/>
          </a:stretch>
        </p:blipFill>
        <p:spPr>
          <a:xfrm>
            <a:off x="5868144" y="230319"/>
            <a:ext cx="2862337" cy="774400"/>
          </a:xfrm>
          <a:prstGeom prst="rect">
            <a:avLst/>
          </a:prstGeom>
        </p:spPr>
      </p:pic>
    </p:spTree>
    <p:extLst>
      <p:ext uri="{BB962C8B-B14F-4D97-AF65-F5344CB8AC3E}">
        <p14:creationId xmlns:p14="http://schemas.microsoft.com/office/powerpoint/2010/main" val="2651776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844824"/>
            <a:ext cx="8064896" cy="4018451"/>
          </a:xfrm>
        </p:spPr>
        <p:txBody>
          <a:bodyPr/>
          <a:lstStyle/>
          <a:p>
            <a:r>
              <a:rPr lang="nl-BE" dirty="0"/>
              <a:t>Contactgegevens werkgroep</a:t>
            </a:r>
          </a:p>
          <a:p>
            <a:pPr marL="109728" indent="0">
              <a:buNone/>
            </a:pPr>
            <a:endParaRPr lang="nl-BE" dirty="0"/>
          </a:p>
          <a:p>
            <a:pPr lvl="1"/>
            <a:r>
              <a:rPr lang="nl-BE" dirty="0"/>
              <a:t>CLB Pieter </a:t>
            </a:r>
            <a:r>
              <a:rPr lang="nl-BE" dirty="0" err="1"/>
              <a:t>Breughel</a:t>
            </a:r>
            <a:r>
              <a:rPr lang="nl-BE" dirty="0"/>
              <a:t>: i.vandenberghe@vclbpb.be </a:t>
            </a:r>
          </a:p>
          <a:p>
            <a:pPr lvl="1"/>
            <a:r>
              <a:rPr lang="nl-BE" dirty="0"/>
              <a:t>CLB N Brussel: Inge.cherrette@clbvgc.be </a:t>
            </a:r>
          </a:p>
          <a:p>
            <a:pPr lvl="1"/>
            <a:r>
              <a:rPr lang="nl-BE" dirty="0"/>
              <a:t>CLB GO!: isabel.morren@clbbrussel.be </a:t>
            </a:r>
          </a:p>
          <a:p>
            <a:pPr lvl="1"/>
            <a:r>
              <a:rPr lang="nl-BE" dirty="0"/>
              <a:t>Onderwijscentrum Brussel: nika.huyse@vgc.be </a:t>
            </a:r>
          </a:p>
          <a:p>
            <a:pPr lvl="1"/>
            <a:r>
              <a:rPr lang="nl-BE" dirty="0"/>
              <a:t>Samen tegen schooluitval: </a:t>
            </a:r>
            <a:r>
              <a:rPr lang="nl-BE" dirty="0" err="1">
                <a:hlinkClick r:id="rId2">
                  <a:extLst>
                    <a:ext uri="{A12FA001-AC4F-418D-AE19-62706E023703}">
                      <ahyp:hlinkClr xmlns:ahyp="http://schemas.microsoft.com/office/drawing/2018/hyperlinkcolor" val="tx"/>
                    </a:ext>
                  </a:extLst>
                </a:hlinkClick>
              </a:rPr>
              <a:t>evatrogh@kans.brussels</a:t>
            </a:r>
            <a:endParaRPr lang="nl-BE" dirty="0"/>
          </a:p>
          <a:p>
            <a:pPr lvl="1"/>
            <a:endParaRPr lang="nl-BE" dirty="0"/>
          </a:p>
          <a:p>
            <a:endParaRPr lang="nl-BE" dirty="0"/>
          </a:p>
          <a:p>
            <a:pPr lvl="1"/>
            <a:endParaRPr lang="nl-BE" dirty="0"/>
          </a:p>
        </p:txBody>
      </p:sp>
      <p:sp>
        <p:nvSpPr>
          <p:cNvPr id="3" name="Titel 2"/>
          <p:cNvSpPr>
            <a:spLocks noGrp="1"/>
          </p:cNvSpPr>
          <p:nvPr>
            <p:ph type="title"/>
          </p:nvPr>
        </p:nvSpPr>
        <p:spPr>
          <a:xfrm>
            <a:off x="611560" y="260648"/>
            <a:ext cx="4968552" cy="1143000"/>
          </a:xfrm>
        </p:spPr>
        <p:txBody>
          <a:bodyPr/>
          <a:lstStyle/>
          <a:p>
            <a:r>
              <a:rPr lang="nl-BE" dirty="0"/>
              <a:t>Vragen?</a:t>
            </a:r>
          </a:p>
        </p:txBody>
      </p:sp>
      <p:pic>
        <p:nvPicPr>
          <p:cNvPr id="4" name="Afbeelding 3" descr="Afbeelding met logo&#10;&#10;Automatisch gegenereerde beschrijving">
            <a:extLst>
              <a:ext uri="{FF2B5EF4-FFF2-40B4-BE49-F238E27FC236}">
                <a16:creationId xmlns:a16="http://schemas.microsoft.com/office/drawing/2014/main" id="{D81E6A7B-E0B8-7C47-C0F5-FC78E416F7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344801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844824"/>
            <a:ext cx="8003232" cy="4018451"/>
          </a:xfrm>
        </p:spPr>
        <p:txBody>
          <a:bodyPr/>
          <a:lstStyle/>
          <a:p>
            <a:endParaRPr lang="nl-BE" dirty="0"/>
          </a:p>
        </p:txBody>
      </p:sp>
      <p:sp>
        <p:nvSpPr>
          <p:cNvPr id="3" name="Titel 2"/>
          <p:cNvSpPr>
            <a:spLocks noGrp="1"/>
          </p:cNvSpPr>
          <p:nvPr>
            <p:ph type="title"/>
          </p:nvPr>
        </p:nvSpPr>
        <p:spPr>
          <a:xfrm>
            <a:off x="611560" y="260648"/>
            <a:ext cx="4968552" cy="1143000"/>
          </a:xfrm>
        </p:spPr>
        <p:txBody>
          <a:bodyPr/>
          <a:lstStyle/>
          <a:p>
            <a:endParaRPr lang="nl-BE" dirty="0"/>
          </a:p>
        </p:txBody>
      </p:sp>
      <p:pic>
        <p:nvPicPr>
          <p:cNvPr id="4" name="Afbeelding 3" descr="Afbeelding met logo&#10;&#10;Automatisch gegenereerde beschrijving">
            <a:extLst>
              <a:ext uri="{FF2B5EF4-FFF2-40B4-BE49-F238E27FC236}">
                <a16:creationId xmlns:a16="http://schemas.microsoft.com/office/drawing/2014/main" id="{D81E6A7B-E0B8-7C47-C0F5-FC78E416F7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396096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1560" y="260648"/>
            <a:ext cx="4968552" cy="1143000"/>
          </a:xfrm>
        </p:spPr>
        <p:txBody>
          <a:bodyPr>
            <a:normAutofit fontScale="90000"/>
          </a:bodyPr>
          <a:lstStyle/>
          <a:p>
            <a:r>
              <a:rPr lang="nl-BE" dirty="0"/>
              <a:t>Blik op de Brusselse situatie</a:t>
            </a:r>
          </a:p>
        </p:txBody>
      </p:sp>
      <p:sp>
        <p:nvSpPr>
          <p:cNvPr id="6" name="Tijdelijke aanduiding voor inhoud 5">
            <a:extLst>
              <a:ext uri="{FF2B5EF4-FFF2-40B4-BE49-F238E27FC236}">
                <a16:creationId xmlns:a16="http://schemas.microsoft.com/office/drawing/2014/main" id="{EFD8231C-5C4D-7F67-FA52-6BC353B9418C}"/>
              </a:ext>
            </a:extLst>
          </p:cNvPr>
          <p:cNvSpPr>
            <a:spLocks noGrp="1"/>
          </p:cNvSpPr>
          <p:nvPr>
            <p:ph idx="1"/>
          </p:nvPr>
        </p:nvSpPr>
        <p:spPr/>
        <p:txBody>
          <a:bodyPr/>
          <a:lstStyle/>
          <a:p>
            <a:pPr marL="109728" indent="0">
              <a:buNone/>
            </a:pPr>
            <a:r>
              <a:rPr lang="nl-BE" sz="2000" dirty="0"/>
              <a:t>Tabel: Problematische afwezigheden (PA) in het </a:t>
            </a:r>
            <a:r>
              <a:rPr lang="nl-BE" sz="2000" dirty="0" err="1"/>
              <a:t>bao</a:t>
            </a:r>
            <a:r>
              <a:rPr lang="nl-BE" sz="2000" dirty="0"/>
              <a:t> in Brussel, schooljaar 21-22 (Dataloep Vlaanderen)</a:t>
            </a:r>
          </a:p>
          <a:p>
            <a:pPr marL="109728" indent="0">
              <a:buNone/>
            </a:pPr>
            <a:endParaRPr lang="nl-BE" sz="2000" dirty="0"/>
          </a:p>
          <a:p>
            <a:pPr marL="109728" indent="0">
              <a:buNone/>
            </a:pPr>
            <a:endParaRPr lang="nl-BE" sz="2000" dirty="0"/>
          </a:p>
          <a:p>
            <a:pPr marL="109728" indent="0">
              <a:buNone/>
            </a:pPr>
            <a:endParaRPr lang="nl-BE" sz="2000" dirty="0"/>
          </a:p>
          <a:p>
            <a:pPr marL="109728" indent="0">
              <a:buNone/>
            </a:pPr>
            <a:endParaRPr lang="nl-BE" sz="2000" dirty="0"/>
          </a:p>
          <a:p>
            <a:pPr marL="109728" indent="0">
              <a:buNone/>
            </a:pPr>
            <a:endParaRPr lang="nl-BE" sz="2000" dirty="0"/>
          </a:p>
          <a:p>
            <a:pPr marL="109728" indent="0">
              <a:buNone/>
            </a:pPr>
            <a:r>
              <a:rPr lang="nl-BE" sz="2000" dirty="0"/>
              <a:t>26,7% heeft meer dan 5 B-codes </a:t>
            </a:r>
          </a:p>
          <a:p>
            <a:pPr marL="109728" indent="0">
              <a:buNone/>
            </a:pPr>
            <a:r>
              <a:rPr lang="nl-BE" sz="2000" dirty="0"/>
              <a:t>(Vlaamse centrumsteden:17,2%)</a:t>
            </a:r>
          </a:p>
          <a:p>
            <a:pPr marL="109728" indent="0">
              <a:buNone/>
            </a:pPr>
            <a:endParaRPr lang="nl-BE" sz="2000" dirty="0"/>
          </a:p>
          <a:p>
            <a:pPr marL="109728" indent="0">
              <a:buNone/>
            </a:pPr>
            <a:r>
              <a:rPr lang="nl-BE" sz="2000" dirty="0"/>
              <a:t>1,9% heeft meer dan 30 B-codes</a:t>
            </a:r>
          </a:p>
          <a:p>
            <a:pPr marL="109728" indent="0">
              <a:buNone/>
            </a:pPr>
            <a:r>
              <a:rPr lang="nl-BE" sz="2000" dirty="0"/>
              <a:t>(Vlaamse centrumsteden: 1,6%)</a:t>
            </a:r>
          </a:p>
          <a:p>
            <a:endParaRPr lang="nl-BE" dirty="0"/>
          </a:p>
          <a:p>
            <a:endParaRPr lang="nl-BE" dirty="0"/>
          </a:p>
        </p:txBody>
      </p:sp>
      <p:graphicFrame>
        <p:nvGraphicFramePr>
          <p:cNvPr id="7" name="Tabel 6">
            <a:extLst>
              <a:ext uri="{FF2B5EF4-FFF2-40B4-BE49-F238E27FC236}">
                <a16:creationId xmlns:a16="http://schemas.microsoft.com/office/drawing/2014/main" id="{0CD06CCC-5037-E735-3832-474A5B7620D6}"/>
              </a:ext>
            </a:extLst>
          </p:cNvPr>
          <p:cNvGraphicFramePr>
            <a:graphicFrameLocks noGrp="1"/>
          </p:cNvGraphicFramePr>
          <p:nvPr>
            <p:extLst>
              <p:ext uri="{D42A27DB-BD31-4B8C-83A1-F6EECF244321}">
                <p14:modId xmlns:p14="http://schemas.microsoft.com/office/powerpoint/2010/main" val="3980833125"/>
              </p:ext>
            </p:extLst>
          </p:nvPr>
        </p:nvGraphicFramePr>
        <p:xfrm>
          <a:off x="631472" y="2230388"/>
          <a:ext cx="8055328" cy="1198612"/>
        </p:xfrm>
        <a:graphic>
          <a:graphicData uri="http://schemas.openxmlformats.org/drawingml/2006/table">
            <a:tbl>
              <a:tblPr>
                <a:tableStyleId>{5C22544A-7EE6-4342-B048-85BDC9FD1C3A}</a:tableStyleId>
              </a:tblPr>
              <a:tblGrid>
                <a:gridCol w="2525824">
                  <a:extLst>
                    <a:ext uri="{9D8B030D-6E8A-4147-A177-3AD203B41FA5}">
                      <a16:colId xmlns:a16="http://schemas.microsoft.com/office/drawing/2014/main" val="3901458841"/>
                    </a:ext>
                  </a:extLst>
                </a:gridCol>
                <a:gridCol w="921584">
                  <a:extLst>
                    <a:ext uri="{9D8B030D-6E8A-4147-A177-3AD203B41FA5}">
                      <a16:colId xmlns:a16="http://schemas.microsoft.com/office/drawing/2014/main" val="874009618"/>
                    </a:ext>
                  </a:extLst>
                </a:gridCol>
                <a:gridCol w="921584">
                  <a:extLst>
                    <a:ext uri="{9D8B030D-6E8A-4147-A177-3AD203B41FA5}">
                      <a16:colId xmlns:a16="http://schemas.microsoft.com/office/drawing/2014/main" val="1510875744"/>
                    </a:ext>
                  </a:extLst>
                </a:gridCol>
                <a:gridCol w="921584">
                  <a:extLst>
                    <a:ext uri="{9D8B030D-6E8A-4147-A177-3AD203B41FA5}">
                      <a16:colId xmlns:a16="http://schemas.microsoft.com/office/drawing/2014/main" val="1779801904"/>
                    </a:ext>
                  </a:extLst>
                </a:gridCol>
                <a:gridCol w="921584">
                  <a:extLst>
                    <a:ext uri="{9D8B030D-6E8A-4147-A177-3AD203B41FA5}">
                      <a16:colId xmlns:a16="http://schemas.microsoft.com/office/drawing/2014/main" val="2008267149"/>
                    </a:ext>
                  </a:extLst>
                </a:gridCol>
                <a:gridCol w="921584">
                  <a:extLst>
                    <a:ext uri="{9D8B030D-6E8A-4147-A177-3AD203B41FA5}">
                      <a16:colId xmlns:a16="http://schemas.microsoft.com/office/drawing/2014/main" val="3812066124"/>
                    </a:ext>
                  </a:extLst>
                </a:gridCol>
                <a:gridCol w="921584">
                  <a:extLst>
                    <a:ext uri="{9D8B030D-6E8A-4147-A177-3AD203B41FA5}">
                      <a16:colId xmlns:a16="http://schemas.microsoft.com/office/drawing/2014/main" val="2106140367"/>
                    </a:ext>
                  </a:extLst>
                </a:gridCol>
              </a:tblGrid>
              <a:tr h="252921">
                <a:tc>
                  <a:txBody>
                    <a:bodyPr/>
                    <a:lstStyle/>
                    <a:p>
                      <a:pPr algn="l" fontAlgn="b"/>
                      <a:endParaRPr lang="nl-BE" sz="1800" b="0" i="0" u="none" strike="noStrike">
                        <a:solidFill>
                          <a:srgbClr val="000000"/>
                        </a:solidFill>
                        <a:effectLst/>
                        <a:latin typeface="Calibri" panose="020F0502020204030204" pitchFamily="34" charset="0"/>
                      </a:endParaRPr>
                    </a:p>
                  </a:txBody>
                  <a:tcPr marL="7620" marR="7620" marT="7620" marB="0" anchor="b"/>
                </a:tc>
                <a:tc gridSpan="6">
                  <a:txBody>
                    <a:bodyPr/>
                    <a:lstStyle/>
                    <a:p>
                      <a:pPr algn="ctr" fontAlgn="b"/>
                      <a:r>
                        <a:rPr lang="nl-BE" sz="1200" b="1" u="none" strike="noStrike" dirty="0">
                          <a:effectLst/>
                        </a:rPr>
                        <a:t>Aantal halve dagen ongewettigd afwezig</a:t>
                      </a:r>
                      <a:endParaRPr lang="nl-BE" sz="1200" b="1"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nl-BE"/>
                    </a:p>
                  </a:txBody>
                  <a:tcPr/>
                </a:tc>
                <a:tc hMerge="1">
                  <a:txBody>
                    <a:bodyPr/>
                    <a:lstStyle/>
                    <a:p>
                      <a:endParaRPr lang="nl-BE"/>
                    </a:p>
                  </a:txBody>
                  <a:tcPr/>
                </a:tc>
                <a:tc hMerge="1">
                  <a:txBody>
                    <a:bodyPr/>
                    <a:lstStyle/>
                    <a:p>
                      <a:endParaRPr lang="nl-BE"/>
                    </a:p>
                  </a:txBody>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1958046094"/>
                  </a:ext>
                </a:extLst>
              </a:tr>
              <a:tr h="242804">
                <a:tc>
                  <a:txBody>
                    <a:bodyPr/>
                    <a:lstStyle/>
                    <a:p>
                      <a:pPr algn="l" fontAlgn="ctr"/>
                      <a:r>
                        <a:rPr lang="nl-BE" sz="1200" b="1" u="none" strike="noStrike" dirty="0">
                          <a:effectLst/>
                        </a:rPr>
                        <a:t>Onderwijsniveau</a:t>
                      </a:r>
                      <a:endParaRPr lang="nl-BE" sz="1200" b="1" i="0" u="none" strike="noStrike" dirty="0">
                        <a:solidFill>
                          <a:srgbClr val="363636"/>
                        </a:solidFill>
                        <a:effectLst/>
                        <a:latin typeface="Calibri" panose="020F0502020204030204" pitchFamily="34" charset="0"/>
                      </a:endParaRPr>
                    </a:p>
                  </a:txBody>
                  <a:tcPr marL="7620" marR="7620" marT="7620" marB="0" anchor="ctr"/>
                </a:tc>
                <a:tc>
                  <a:txBody>
                    <a:bodyPr/>
                    <a:lstStyle/>
                    <a:p>
                      <a:pPr algn="ctr" fontAlgn="ctr"/>
                      <a:r>
                        <a:rPr lang="nl-BE" sz="1200" b="1" u="none" strike="noStrike" dirty="0">
                          <a:effectLst/>
                        </a:rPr>
                        <a:t>&gt;=30</a:t>
                      </a:r>
                      <a:endParaRPr lang="nl-BE" sz="1200" b="1" i="0" u="none" strike="noStrike" dirty="0">
                        <a:solidFill>
                          <a:srgbClr val="363636"/>
                        </a:solidFill>
                        <a:effectLst/>
                        <a:latin typeface="Calibri" panose="020F0502020204030204" pitchFamily="34" charset="0"/>
                      </a:endParaRPr>
                    </a:p>
                  </a:txBody>
                  <a:tcPr marL="7620" marR="7620" marT="7620" marB="0" anchor="ctr"/>
                </a:tc>
                <a:tc>
                  <a:txBody>
                    <a:bodyPr/>
                    <a:lstStyle/>
                    <a:p>
                      <a:pPr algn="ctr" fontAlgn="ctr"/>
                      <a:r>
                        <a:rPr lang="nl-BE" sz="1200" b="1" u="none" strike="noStrike" dirty="0">
                          <a:effectLst/>
                        </a:rPr>
                        <a:t>20-29</a:t>
                      </a:r>
                      <a:endParaRPr lang="nl-BE" sz="1200" b="1" i="0" u="none" strike="noStrike" dirty="0">
                        <a:solidFill>
                          <a:srgbClr val="363636"/>
                        </a:solidFill>
                        <a:effectLst/>
                        <a:latin typeface="Calibri" panose="020F0502020204030204" pitchFamily="34" charset="0"/>
                      </a:endParaRPr>
                    </a:p>
                  </a:txBody>
                  <a:tcPr marL="7620" marR="7620" marT="7620" marB="0" anchor="ctr"/>
                </a:tc>
                <a:tc>
                  <a:txBody>
                    <a:bodyPr/>
                    <a:lstStyle/>
                    <a:p>
                      <a:pPr algn="ctr" fontAlgn="ctr"/>
                      <a:r>
                        <a:rPr lang="nl-BE" sz="1200" b="1" u="none" strike="noStrike" dirty="0">
                          <a:effectLst/>
                        </a:rPr>
                        <a:t>10-19</a:t>
                      </a:r>
                      <a:endParaRPr lang="nl-BE" sz="1200" b="1" i="0" u="none" strike="noStrike" dirty="0">
                        <a:solidFill>
                          <a:srgbClr val="363636"/>
                        </a:solidFill>
                        <a:effectLst/>
                        <a:latin typeface="Calibri" panose="020F0502020204030204" pitchFamily="34" charset="0"/>
                      </a:endParaRPr>
                    </a:p>
                  </a:txBody>
                  <a:tcPr marL="7620" marR="7620" marT="7620" marB="0" anchor="ctr"/>
                </a:tc>
                <a:tc>
                  <a:txBody>
                    <a:bodyPr/>
                    <a:lstStyle/>
                    <a:p>
                      <a:pPr algn="ctr" fontAlgn="ctr"/>
                      <a:r>
                        <a:rPr lang="nl-BE" sz="1200" b="1" u="none" strike="noStrike" dirty="0">
                          <a:effectLst/>
                        </a:rPr>
                        <a:t>5-9</a:t>
                      </a:r>
                      <a:endParaRPr lang="nl-BE" sz="1200" b="1" i="0" u="none" strike="noStrike" dirty="0">
                        <a:solidFill>
                          <a:srgbClr val="363636"/>
                        </a:solidFill>
                        <a:effectLst/>
                        <a:latin typeface="Calibri" panose="020F0502020204030204" pitchFamily="34" charset="0"/>
                      </a:endParaRPr>
                    </a:p>
                  </a:txBody>
                  <a:tcPr marL="7620" marR="7620" marT="7620" marB="0" anchor="ctr"/>
                </a:tc>
                <a:tc>
                  <a:txBody>
                    <a:bodyPr/>
                    <a:lstStyle/>
                    <a:p>
                      <a:pPr algn="ctr" fontAlgn="ctr"/>
                      <a:r>
                        <a:rPr lang="nl-BE" sz="1200" b="1" u="none" strike="noStrike" dirty="0">
                          <a:effectLst/>
                        </a:rPr>
                        <a:t>1-4</a:t>
                      </a:r>
                      <a:endParaRPr lang="nl-BE" sz="1200" b="1" i="0" u="none" strike="noStrike" dirty="0">
                        <a:solidFill>
                          <a:srgbClr val="363636"/>
                        </a:solidFill>
                        <a:effectLst/>
                        <a:latin typeface="Calibri" panose="020F0502020204030204" pitchFamily="34" charset="0"/>
                      </a:endParaRPr>
                    </a:p>
                  </a:txBody>
                  <a:tcPr marL="7620" marR="7620" marT="7620" marB="0" anchor="ctr"/>
                </a:tc>
                <a:tc>
                  <a:txBody>
                    <a:bodyPr/>
                    <a:lstStyle/>
                    <a:p>
                      <a:pPr algn="ctr" fontAlgn="ctr"/>
                      <a:r>
                        <a:rPr lang="nl-BE" sz="1200" b="1" u="none" strike="noStrike" dirty="0">
                          <a:effectLst/>
                        </a:rPr>
                        <a:t>0</a:t>
                      </a:r>
                      <a:endParaRPr lang="nl-BE" sz="1200" b="1" i="0" u="none" strike="noStrike" dirty="0">
                        <a:solidFill>
                          <a:srgbClr val="363636"/>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69013666"/>
                  </a:ext>
                </a:extLst>
              </a:tr>
              <a:tr h="242804">
                <a:tc>
                  <a:txBody>
                    <a:bodyPr/>
                    <a:lstStyle/>
                    <a:p>
                      <a:pPr algn="l" fontAlgn="ctr"/>
                      <a:r>
                        <a:rPr lang="nl-BE" sz="1200" u="none" strike="noStrike">
                          <a:effectLst/>
                        </a:rPr>
                        <a:t>Gewoon basisonderwijs</a:t>
                      </a:r>
                      <a:endParaRPr lang="nl-BE" sz="1200" b="0" i="0" u="none" strike="noStrike">
                        <a:solidFill>
                          <a:srgbClr val="363636"/>
                        </a:solidFill>
                        <a:effectLst/>
                        <a:latin typeface="Calibri" panose="020F0502020204030204" pitchFamily="34" charset="0"/>
                      </a:endParaRPr>
                    </a:p>
                  </a:txBody>
                  <a:tcPr marL="7620" marR="7620" marT="7620" marB="0" anchor="ctr"/>
                </a:tc>
                <a:tc>
                  <a:txBody>
                    <a:bodyPr/>
                    <a:lstStyle/>
                    <a:p>
                      <a:pPr algn="r" fontAlgn="ctr"/>
                      <a:r>
                        <a:rPr lang="nl-BE" sz="1200" u="none" strike="noStrike" dirty="0">
                          <a:effectLst/>
                        </a:rPr>
                        <a:t>1,9%</a:t>
                      </a:r>
                      <a:endParaRPr lang="nl-BE" sz="1200" b="0" i="0" u="none" strike="noStrike" dirty="0">
                        <a:solidFill>
                          <a:srgbClr val="363636"/>
                        </a:solidFill>
                        <a:effectLst/>
                        <a:latin typeface="Calibri" panose="020F0502020204030204" pitchFamily="34" charset="0"/>
                      </a:endParaRPr>
                    </a:p>
                  </a:txBody>
                  <a:tcPr marL="7620" marR="7620" marT="7620" marB="0" anchor="ctr"/>
                </a:tc>
                <a:tc>
                  <a:txBody>
                    <a:bodyPr/>
                    <a:lstStyle/>
                    <a:p>
                      <a:pPr algn="r" fontAlgn="ctr"/>
                      <a:r>
                        <a:rPr lang="nl-BE" sz="1200" u="none" strike="noStrike">
                          <a:effectLst/>
                        </a:rPr>
                        <a:t>2,2%</a:t>
                      </a:r>
                      <a:endParaRPr lang="nl-BE" sz="1200" b="0" i="0" u="none" strike="noStrike">
                        <a:solidFill>
                          <a:srgbClr val="363636"/>
                        </a:solidFill>
                        <a:effectLst/>
                        <a:latin typeface="Calibri" panose="020F0502020204030204" pitchFamily="34" charset="0"/>
                      </a:endParaRPr>
                    </a:p>
                  </a:txBody>
                  <a:tcPr marL="7620" marR="7620" marT="7620" marB="0" anchor="ctr"/>
                </a:tc>
                <a:tc>
                  <a:txBody>
                    <a:bodyPr/>
                    <a:lstStyle/>
                    <a:p>
                      <a:pPr algn="r" fontAlgn="ctr"/>
                      <a:r>
                        <a:rPr lang="nl-BE" sz="1200" u="none" strike="noStrike">
                          <a:effectLst/>
                        </a:rPr>
                        <a:t>9,1%</a:t>
                      </a:r>
                      <a:endParaRPr lang="nl-BE" sz="1200" b="0" i="0" u="none" strike="noStrike">
                        <a:solidFill>
                          <a:srgbClr val="363636"/>
                        </a:solidFill>
                        <a:effectLst/>
                        <a:latin typeface="Calibri" panose="020F0502020204030204" pitchFamily="34" charset="0"/>
                      </a:endParaRPr>
                    </a:p>
                  </a:txBody>
                  <a:tcPr marL="7620" marR="7620" marT="7620" marB="0" anchor="ctr"/>
                </a:tc>
                <a:tc>
                  <a:txBody>
                    <a:bodyPr/>
                    <a:lstStyle/>
                    <a:p>
                      <a:pPr algn="r" fontAlgn="ctr"/>
                      <a:r>
                        <a:rPr lang="nl-BE" sz="1200" u="none" strike="noStrike">
                          <a:effectLst/>
                        </a:rPr>
                        <a:t>13,3%</a:t>
                      </a:r>
                      <a:endParaRPr lang="nl-BE" sz="1200" b="0" i="0" u="none" strike="noStrike">
                        <a:solidFill>
                          <a:srgbClr val="363636"/>
                        </a:solidFill>
                        <a:effectLst/>
                        <a:latin typeface="Calibri" panose="020F0502020204030204" pitchFamily="34" charset="0"/>
                      </a:endParaRPr>
                    </a:p>
                  </a:txBody>
                  <a:tcPr marL="7620" marR="7620" marT="7620" marB="0" anchor="ctr"/>
                </a:tc>
                <a:tc>
                  <a:txBody>
                    <a:bodyPr/>
                    <a:lstStyle/>
                    <a:p>
                      <a:pPr algn="r" fontAlgn="ctr"/>
                      <a:r>
                        <a:rPr lang="nl-BE" sz="1200" u="none" strike="noStrike">
                          <a:effectLst/>
                        </a:rPr>
                        <a:t>28,0%</a:t>
                      </a:r>
                      <a:endParaRPr lang="nl-BE" sz="1200" b="0" i="0" u="none" strike="noStrike">
                        <a:solidFill>
                          <a:srgbClr val="363636"/>
                        </a:solidFill>
                        <a:effectLst/>
                        <a:latin typeface="Calibri" panose="020F0502020204030204" pitchFamily="34" charset="0"/>
                      </a:endParaRPr>
                    </a:p>
                  </a:txBody>
                  <a:tcPr marL="7620" marR="7620" marT="7620" marB="0" anchor="ctr"/>
                </a:tc>
                <a:tc>
                  <a:txBody>
                    <a:bodyPr/>
                    <a:lstStyle/>
                    <a:p>
                      <a:pPr algn="r" fontAlgn="ctr"/>
                      <a:r>
                        <a:rPr lang="nl-BE" sz="1200" u="none" strike="noStrike">
                          <a:effectLst/>
                        </a:rPr>
                        <a:t>45,5%</a:t>
                      </a:r>
                      <a:endParaRPr lang="nl-BE" sz="1200" b="0" i="0" u="none" strike="noStrike">
                        <a:solidFill>
                          <a:srgbClr val="363636"/>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1607804"/>
                  </a:ext>
                </a:extLst>
              </a:tr>
              <a:tr h="240564">
                <a:tc>
                  <a:txBody>
                    <a:bodyPr/>
                    <a:lstStyle/>
                    <a:p>
                      <a:pPr algn="l" fontAlgn="ctr"/>
                      <a:r>
                        <a:rPr lang="nl-BE" sz="1200" u="none" strike="noStrike">
                          <a:effectLst/>
                        </a:rPr>
                        <a:t>Buitengewoon basisonderwijs</a:t>
                      </a:r>
                      <a:endParaRPr lang="nl-BE" sz="1200" b="0" i="0" u="none" strike="noStrike">
                        <a:solidFill>
                          <a:srgbClr val="363636"/>
                        </a:solidFill>
                        <a:effectLst/>
                        <a:latin typeface="Calibri" panose="020F0502020204030204" pitchFamily="34" charset="0"/>
                      </a:endParaRPr>
                    </a:p>
                  </a:txBody>
                  <a:tcPr marL="7620" marR="7620" marT="7620" marB="0" anchor="ctr"/>
                </a:tc>
                <a:tc>
                  <a:txBody>
                    <a:bodyPr/>
                    <a:lstStyle/>
                    <a:p>
                      <a:pPr algn="r" fontAlgn="ctr"/>
                      <a:r>
                        <a:rPr lang="nl-BE" sz="1200" u="none" strike="noStrike" dirty="0">
                          <a:effectLst/>
                        </a:rPr>
                        <a:t>4,0%</a:t>
                      </a:r>
                      <a:endParaRPr lang="nl-BE" sz="1200" b="0" i="0" u="none" strike="noStrike" dirty="0">
                        <a:solidFill>
                          <a:srgbClr val="363636"/>
                        </a:solidFill>
                        <a:effectLst/>
                        <a:latin typeface="Calibri" panose="020F0502020204030204" pitchFamily="34" charset="0"/>
                      </a:endParaRPr>
                    </a:p>
                  </a:txBody>
                  <a:tcPr marL="7620" marR="7620" marT="7620" marB="0" anchor="ctr"/>
                </a:tc>
                <a:tc>
                  <a:txBody>
                    <a:bodyPr/>
                    <a:lstStyle/>
                    <a:p>
                      <a:pPr algn="r" fontAlgn="ctr"/>
                      <a:r>
                        <a:rPr lang="nl-BE" sz="1200" u="none" strike="noStrike">
                          <a:effectLst/>
                        </a:rPr>
                        <a:t>4,9%</a:t>
                      </a:r>
                      <a:endParaRPr lang="nl-BE" sz="1200" b="0" i="0" u="none" strike="noStrike">
                        <a:solidFill>
                          <a:srgbClr val="363636"/>
                        </a:solidFill>
                        <a:effectLst/>
                        <a:latin typeface="Calibri" panose="020F0502020204030204" pitchFamily="34" charset="0"/>
                      </a:endParaRPr>
                    </a:p>
                  </a:txBody>
                  <a:tcPr marL="7620" marR="7620" marT="7620" marB="0" anchor="ctr"/>
                </a:tc>
                <a:tc>
                  <a:txBody>
                    <a:bodyPr/>
                    <a:lstStyle/>
                    <a:p>
                      <a:pPr algn="r" fontAlgn="ctr"/>
                      <a:r>
                        <a:rPr lang="nl-BE" sz="1200" u="none" strike="noStrike">
                          <a:effectLst/>
                        </a:rPr>
                        <a:t>10,0%</a:t>
                      </a:r>
                      <a:endParaRPr lang="nl-BE" sz="1200" b="0" i="0" u="none" strike="noStrike">
                        <a:solidFill>
                          <a:srgbClr val="363636"/>
                        </a:solidFill>
                        <a:effectLst/>
                        <a:latin typeface="Calibri" panose="020F0502020204030204" pitchFamily="34" charset="0"/>
                      </a:endParaRPr>
                    </a:p>
                  </a:txBody>
                  <a:tcPr marL="7620" marR="7620" marT="7620" marB="0" anchor="ctr"/>
                </a:tc>
                <a:tc>
                  <a:txBody>
                    <a:bodyPr/>
                    <a:lstStyle/>
                    <a:p>
                      <a:pPr algn="r" fontAlgn="ctr"/>
                      <a:r>
                        <a:rPr lang="nl-BE" sz="1200" u="none" strike="noStrike">
                          <a:effectLst/>
                        </a:rPr>
                        <a:t>15,2%</a:t>
                      </a:r>
                      <a:endParaRPr lang="nl-BE" sz="1200" b="0" i="0" u="none" strike="noStrike">
                        <a:solidFill>
                          <a:srgbClr val="363636"/>
                        </a:solidFill>
                        <a:effectLst/>
                        <a:latin typeface="Calibri" panose="020F0502020204030204" pitchFamily="34" charset="0"/>
                      </a:endParaRPr>
                    </a:p>
                  </a:txBody>
                  <a:tcPr marL="7620" marR="7620" marT="7620" marB="0" anchor="ctr"/>
                </a:tc>
                <a:tc>
                  <a:txBody>
                    <a:bodyPr/>
                    <a:lstStyle/>
                    <a:p>
                      <a:pPr algn="r" fontAlgn="ctr"/>
                      <a:r>
                        <a:rPr lang="nl-BE" sz="1200" u="none" strike="noStrike">
                          <a:effectLst/>
                        </a:rPr>
                        <a:t>23,7%</a:t>
                      </a:r>
                      <a:endParaRPr lang="nl-BE" sz="1200" b="0" i="0" u="none" strike="noStrike">
                        <a:solidFill>
                          <a:srgbClr val="363636"/>
                        </a:solidFill>
                        <a:effectLst/>
                        <a:latin typeface="Calibri" panose="020F0502020204030204" pitchFamily="34" charset="0"/>
                      </a:endParaRPr>
                    </a:p>
                  </a:txBody>
                  <a:tcPr marL="7620" marR="7620" marT="7620" marB="0" anchor="ctr"/>
                </a:tc>
                <a:tc>
                  <a:txBody>
                    <a:bodyPr/>
                    <a:lstStyle/>
                    <a:p>
                      <a:pPr algn="r" fontAlgn="ctr"/>
                      <a:r>
                        <a:rPr lang="nl-BE" sz="1200" u="none" strike="noStrike">
                          <a:effectLst/>
                        </a:rPr>
                        <a:t>42,2%</a:t>
                      </a:r>
                      <a:endParaRPr lang="nl-BE" sz="1200" b="0" i="0" u="none" strike="noStrike">
                        <a:solidFill>
                          <a:srgbClr val="363636"/>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471853119"/>
                  </a:ext>
                </a:extLst>
              </a:tr>
              <a:tr h="144016">
                <a:tc>
                  <a:txBody>
                    <a:bodyPr/>
                    <a:lstStyle/>
                    <a:p>
                      <a:pPr algn="l" fontAlgn="ctr"/>
                      <a:r>
                        <a:rPr lang="nl-BE" sz="1200" u="none" strike="noStrike">
                          <a:effectLst/>
                        </a:rPr>
                        <a:t>Totaal</a:t>
                      </a:r>
                      <a:endParaRPr lang="nl-BE" sz="1200" b="1"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nl-BE" sz="1200" b="1" u="none" strike="noStrike" dirty="0">
                          <a:effectLst/>
                        </a:rPr>
                        <a:t>1,9%</a:t>
                      </a:r>
                      <a:endParaRPr lang="nl-BE"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nl-BE" sz="1200" b="1" u="none" strike="noStrike" dirty="0">
                          <a:effectLst/>
                        </a:rPr>
                        <a:t>2,3%</a:t>
                      </a:r>
                      <a:endParaRPr lang="nl-BE"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nl-BE" sz="1200" b="1" u="none" strike="noStrike" dirty="0">
                          <a:effectLst/>
                        </a:rPr>
                        <a:t>9,2%</a:t>
                      </a:r>
                      <a:endParaRPr lang="nl-BE"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nl-BE" sz="1200" b="1" u="none" strike="noStrike" dirty="0">
                          <a:effectLst/>
                        </a:rPr>
                        <a:t>13,3%</a:t>
                      </a:r>
                      <a:endParaRPr lang="nl-BE"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nl-BE" sz="1200" b="1" u="none" strike="noStrike" dirty="0">
                          <a:effectLst/>
                        </a:rPr>
                        <a:t>27,9%</a:t>
                      </a:r>
                      <a:endParaRPr lang="nl-BE"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nl-BE" sz="1200" b="1" u="none" strike="noStrike" dirty="0">
                          <a:effectLst/>
                        </a:rPr>
                        <a:t>45,4%</a:t>
                      </a:r>
                      <a:endParaRPr lang="nl-BE" sz="12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182355778"/>
                  </a:ext>
                </a:extLst>
              </a:tr>
            </a:tbl>
          </a:graphicData>
        </a:graphic>
      </p:graphicFrame>
      <p:pic>
        <p:nvPicPr>
          <p:cNvPr id="8" name="Afbeelding 7" descr="Afbeelding met logo&#10;&#10;Automatisch gegenereerde beschrijving">
            <a:extLst>
              <a:ext uri="{FF2B5EF4-FFF2-40B4-BE49-F238E27FC236}">
                <a16:creationId xmlns:a16="http://schemas.microsoft.com/office/drawing/2014/main" id="{1BF680E3-43D7-23EA-CEBF-BD732DC6A2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125682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556792"/>
            <a:ext cx="8064896" cy="4464496"/>
          </a:xfrm>
        </p:spPr>
        <p:txBody>
          <a:bodyPr>
            <a:normAutofit/>
          </a:bodyPr>
          <a:lstStyle/>
          <a:p>
            <a:r>
              <a:rPr lang="nl-BE" dirty="0"/>
              <a:t>Gestart vanuit het secundair onderwijs</a:t>
            </a:r>
          </a:p>
          <a:p>
            <a:r>
              <a:rPr lang="nl-BE" dirty="0"/>
              <a:t>51% van de leerlingen heeft meer dan 5 B-codes</a:t>
            </a:r>
          </a:p>
          <a:p>
            <a:r>
              <a:rPr lang="nl-BE" dirty="0"/>
              <a:t>Nood aan realistische leidraad, drempel 5B-codes niet werkbaar</a:t>
            </a:r>
          </a:p>
          <a:p>
            <a:r>
              <a:rPr lang="nl-BE" dirty="0"/>
              <a:t>Zoektocht naar andere parameters </a:t>
            </a:r>
            <a:r>
              <a:rPr lang="nl-BE" dirty="0">
                <a:sym typeface="Wingdings" panose="05000000000000000000" pitchFamily="2" charset="2"/>
              </a:rPr>
              <a:t> onderzoek en afstemming Gil </a:t>
            </a:r>
            <a:r>
              <a:rPr lang="nl-BE" dirty="0" err="1">
                <a:sym typeface="Wingdings" panose="05000000000000000000" pitchFamily="2" charset="2"/>
              </a:rPr>
              <a:t>Keppens</a:t>
            </a:r>
            <a:r>
              <a:rPr lang="nl-BE" dirty="0">
                <a:sym typeface="Wingdings" panose="05000000000000000000" pitchFamily="2" charset="2"/>
              </a:rPr>
              <a:t> (VUB)</a:t>
            </a:r>
          </a:p>
          <a:p>
            <a:r>
              <a:rPr lang="nl-BE" dirty="0">
                <a:sym typeface="Wingdings" panose="05000000000000000000" pitchFamily="2" charset="2"/>
              </a:rPr>
              <a:t>Ontwikkeling leidraad ter optimalisering samenwerking school-CLB SO</a:t>
            </a:r>
          </a:p>
          <a:p>
            <a:r>
              <a:rPr lang="nl-BE" dirty="0">
                <a:sym typeface="Wingdings" panose="05000000000000000000" pitchFamily="2" charset="2"/>
              </a:rPr>
              <a:t>Verschillende vragen uit het basisonderwijs</a:t>
            </a:r>
            <a:endParaRPr lang="nl-BE" dirty="0"/>
          </a:p>
        </p:txBody>
      </p:sp>
      <p:sp>
        <p:nvSpPr>
          <p:cNvPr id="3" name="Titel 2"/>
          <p:cNvSpPr>
            <a:spLocks noGrp="1"/>
          </p:cNvSpPr>
          <p:nvPr>
            <p:ph type="title"/>
          </p:nvPr>
        </p:nvSpPr>
        <p:spPr>
          <a:xfrm>
            <a:off x="611560" y="260648"/>
            <a:ext cx="4968552" cy="1143000"/>
          </a:xfrm>
        </p:spPr>
        <p:txBody>
          <a:bodyPr>
            <a:normAutofit fontScale="90000"/>
          </a:bodyPr>
          <a:lstStyle/>
          <a:p>
            <a:r>
              <a:rPr lang="nl-BE" dirty="0"/>
              <a:t>Waarom een leidraad PA</a:t>
            </a:r>
          </a:p>
        </p:txBody>
      </p:sp>
      <p:pic>
        <p:nvPicPr>
          <p:cNvPr id="4" name="Afbeelding 3" descr="Afbeelding met logo&#10;&#10;Automatisch gegenereerde beschrijving">
            <a:extLst>
              <a:ext uri="{FF2B5EF4-FFF2-40B4-BE49-F238E27FC236}">
                <a16:creationId xmlns:a16="http://schemas.microsoft.com/office/drawing/2014/main" id="{5202445D-4018-FEB8-2A19-27C92025A4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2823980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556792"/>
            <a:ext cx="8136904" cy="4536504"/>
          </a:xfrm>
        </p:spPr>
        <p:txBody>
          <a:bodyPr>
            <a:normAutofit/>
          </a:bodyPr>
          <a:lstStyle/>
          <a:p>
            <a:r>
              <a:rPr lang="nl-NL" dirty="0">
                <a:latin typeface="Flanders Art Sans"/>
              </a:rPr>
              <a:t>Inhoud tekst</a:t>
            </a:r>
          </a:p>
          <a:p>
            <a:pPr marL="556895" lvl="1" indent="-213995"/>
            <a:r>
              <a:rPr lang="nl-NL" dirty="0">
                <a:latin typeface="Flanders Art Sans"/>
              </a:rPr>
              <a:t>Wettelijk kader</a:t>
            </a:r>
            <a:endParaRPr lang="nl-NL" dirty="0"/>
          </a:p>
          <a:p>
            <a:pPr marL="556895" lvl="1" indent="-213995"/>
            <a:r>
              <a:rPr lang="nl-NL" dirty="0">
                <a:latin typeface="Flanders Art Sans"/>
              </a:rPr>
              <a:t>Trajectverloop</a:t>
            </a:r>
            <a:endParaRPr lang="nl-NL" dirty="0"/>
          </a:p>
          <a:p>
            <a:pPr lvl="2"/>
            <a:r>
              <a:rPr lang="nl-NL" dirty="0">
                <a:latin typeface="Flanders Art Sans"/>
              </a:rPr>
              <a:t>Initiatief van de school</a:t>
            </a:r>
          </a:p>
          <a:p>
            <a:pPr lvl="2"/>
            <a:r>
              <a:rPr lang="nl-NL" dirty="0">
                <a:latin typeface="Flanders Art Sans"/>
              </a:rPr>
              <a:t>Doorverwijzing naar het CLB</a:t>
            </a:r>
          </a:p>
          <a:p>
            <a:pPr lvl="2"/>
            <a:r>
              <a:rPr lang="nl-NL" dirty="0">
                <a:latin typeface="Flanders Art Sans"/>
              </a:rPr>
              <a:t>Begeleiding door het CLB</a:t>
            </a:r>
            <a:endParaRPr lang="nl-NL" dirty="0"/>
          </a:p>
          <a:p>
            <a:pPr marL="556895" lvl="1" indent="-213995"/>
            <a:r>
              <a:rPr lang="nl-NL" dirty="0">
                <a:latin typeface="Flanders Art Sans"/>
              </a:rPr>
              <a:t>Samenwerking met netwerkpartners</a:t>
            </a:r>
          </a:p>
          <a:p>
            <a:pPr marL="556895" lvl="1" indent="-213995"/>
            <a:r>
              <a:rPr lang="nl-NL" dirty="0">
                <a:latin typeface="Flanders Art Sans"/>
              </a:rPr>
              <a:t>Meer dan 30 PA?</a:t>
            </a:r>
          </a:p>
          <a:p>
            <a:pPr marL="556895" lvl="1" indent="-213995"/>
            <a:r>
              <a:rPr lang="nl-NL" dirty="0">
                <a:latin typeface="Flanders Art Sans"/>
              </a:rPr>
              <a:t>Checklist </a:t>
            </a:r>
          </a:p>
          <a:p>
            <a:endParaRPr lang="nl-BE" dirty="0"/>
          </a:p>
        </p:txBody>
      </p:sp>
      <p:sp>
        <p:nvSpPr>
          <p:cNvPr id="3" name="Titel 2"/>
          <p:cNvSpPr>
            <a:spLocks noGrp="1"/>
          </p:cNvSpPr>
          <p:nvPr>
            <p:ph type="title"/>
          </p:nvPr>
        </p:nvSpPr>
        <p:spPr>
          <a:xfrm>
            <a:off x="611560" y="260648"/>
            <a:ext cx="4968552" cy="1143000"/>
          </a:xfrm>
        </p:spPr>
        <p:txBody>
          <a:bodyPr>
            <a:normAutofit fontScale="90000"/>
          </a:bodyPr>
          <a:lstStyle/>
          <a:p>
            <a:r>
              <a:rPr lang="nl-BE" dirty="0"/>
              <a:t>Voorstelling leidraad PA </a:t>
            </a:r>
            <a:r>
              <a:rPr lang="nl-BE" dirty="0" err="1"/>
              <a:t>BaO</a:t>
            </a:r>
            <a:endParaRPr lang="nl-BE" dirty="0"/>
          </a:p>
        </p:txBody>
      </p:sp>
      <p:pic>
        <p:nvPicPr>
          <p:cNvPr id="4" name="Afbeelding 3" descr="Afbeelding met logo&#10;&#10;Automatisch gegenereerde beschrijving">
            <a:extLst>
              <a:ext uri="{FF2B5EF4-FFF2-40B4-BE49-F238E27FC236}">
                <a16:creationId xmlns:a16="http://schemas.microsoft.com/office/drawing/2014/main" id="{CBF64B4D-B234-162D-C4F0-0F4E551608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2026273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11560" y="1844824"/>
            <a:ext cx="8003232" cy="4018451"/>
          </a:xfrm>
        </p:spPr>
        <p:txBody>
          <a:bodyPr>
            <a:normAutofit fontScale="92500"/>
          </a:bodyPr>
          <a:lstStyle/>
          <a:p>
            <a:r>
              <a:rPr lang="nl-BE" b="0" i="0" u="none" strike="noStrike" dirty="0">
                <a:solidFill>
                  <a:srgbClr val="333333"/>
                </a:solidFill>
                <a:effectLst/>
                <a:latin typeface="Trebuchet MS" panose="020B0703020202090204" pitchFamily="34" charset="0"/>
              </a:rPr>
              <a:t>Kleuters</a:t>
            </a:r>
          </a:p>
          <a:p>
            <a:pPr lvl="1"/>
            <a:r>
              <a:rPr lang="nl-BE" b="0" i="0" u="none" strike="noStrike" dirty="0">
                <a:solidFill>
                  <a:srgbClr val="333333"/>
                </a:solidFill>
                <a:effectLst/>
                <a:latin typeface="Trebuchet MS" panose="020B0703020202090204" pitchFamily="34" charset="0"/>
              </a:rPr>
              <a:t>Kleuters jonger dan 5 jaar kunnen niet onwettig of niet-aanvaardbaar afwezig zijn</a:t>
            </a:r>
          </a:p>
          <a:p>
            <a:pPr lvl="1"/>
            <a:r>
              <a:rPr lang="nl-BE" b="0" i="0" u="none" strike="noStrike" dirty="0">
                <a:solidFill>
                  <a:srgbClr val="333333"/>
                </a:solidFill>
                <a:effectLst/>
                <a:latin typeface="Trebuchet MS" panose="020B0703020202090204" pitchFamily="34" charset="0"/>
              </a:rPr>
              <a:t>Een 5-jarige in het kleuteronderwijs is leerplichtig. Voor de invulling van de leerplicht van de 5-jarigen in het kleuteronderwijs heeft de Vlaamse overheid gekozen voor 290 halve dagen (minimale) aanwezigheid per schooljaar.</a:t>
            </a:r>
          </a:p>
          <a:p>
            <a:pPr lvl="1"/>
            <a:r>
              <a:rPr lang="nl-BE" dirty="0">
                <a:solidFill>
                  <a:srgbClr val="333333"/>
                </a:solidFill>
                <a:latin typeface="Trebuchet MS" panose="020B0703020202090204" pitchFamily="34" charset="0"/>
              </a:rPr>
              <a:t>Een 5-jarige in het lager onderwijs is voltijds leerplichtig</a:t>
            </a:r>
          </a:p>
          <a:p>
            <a:pPr lvl="1"/>
            <a:r>
              <a:rPr lang="nl-BE" dirty="0">
                <a:solidFill>
                  <a:srgbClr val="333333"/>
                </a:solidFill>
                <a:latin typeface="Trebuchet MS" panose="020B0703020202090204" pitchFamily="34" charset="0"/>
              </a:rPr>
              <a:t>Een 6-jarige of 7-jarige in het kleuteronderwijs is voltijds leerplichtig</a:t>
            </a:r>
            <a:endParaRPr lang="nl-BE" dirty="0"/>
          </a:p>
        </p:txBody>
      </p:sp>
      <p:sp>
        <p:nvSpPr>
          <p:cNvPr id="3" name="Titel 2"/>
          <p:cNvSpPr>
            <a:spLocks noGrp="1"/>
          </p:cNvSpPr>
          <p:nvPr>
            <p:ph type="title"/>
          </p:nvPr>
        </p:nvSpPr>
        <p:spPr>
          <a:xfrm>
            <a:off x="611560" y="260648"/>
            <a:ext cx="4968552" cy="1143000"/>
          </a:xfrm>
        </p:spPr>
        <p:txBody>
          <a:bodyPr/>
          <a:lstStyle/>
          <a:p>
            <a:r>
              <a:rPr lang="nl-BE" dirty="0"/>
              <a:t>Wettelijk kader</a:t>
            </a:r>
          </a:p>
        </p:txBody>
      </p:sp>
      <p:pic>
        <p:nvPicPr>
          <p:cNvPr id="4" name="Afbeelding 3" descr="Afbeelding met logo&#10;&#10;Automatisch gegenereerde beschrijving">
            <a:extLst>
              <a:ext uri="{FF2B5EF4-FFF2-40B4-BE49-F238E27FC236}">
                <a16:creationId xmlns:a16="http://schemas.microsoft.com/office/drawing/2014/main" id="{DA61C7B1-4895-1C0B-D7B8-701EF33A4B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3125036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86AA21C-92DF-B7A2-93D4-BAC7599AB6AE}"/>
              </a:ext>
            </a:extLst>
          </p:cNvPr>
          <p:cNvSpPr>
            <a:spLocks noGrp="1"/>
          </p:cNvSpPr>
          <p:nvPr>
            <p:ph idx="1"/>
          </p:nvPr>
        </p:nvSpPr>
        <p:spPr/>
        <p:txBody>
          <a:bodyPr/>
          <a:lstStyle/>
          <a:p>
            <a:r>
              <a:rPr lang="nl-BE" dirty="0"/>
              <a:t>Lagere school</a:t>
            </a:r>
          </a:p>
          <a:p>
            <a:pPr lvl="1"/>
            <a:r>
              <a:rPr lang="nl-BE" b="0" i="0" u="none" strike="noStrike" dirty="0">
                <a:solidFill>
                  <a:srgbClr val="333333"/>
                </a:solidFill>
                <a:effectLst/>
                <a:latin typeface="Trebuchet MS" panose="020B0703020202090204" pitchFamily="34" charset="0"/>
              </a:rPr>
              <a:t>Alle leerlingen in het lager onderwijs zijn voltijds leerplichtig</a:t>
            </a:r>
          </a:p>
          <a:p>
            <a:pPr marL="886968" lvl="3" indent="-256032">
              <a:spcBef>
                <a:spcPts val="400"/>
              </a:spcBef>
              <a:buSzPct val="68000"/>
              <a:buFont typeface="Wingdings 3"/>
              <a:buChar char=""/>
            </a:pPr>
            <a:endParaRPr lang="nl-BE" sz="1800" b="0" i="0" u="none" strike="noStrike" dirty="0">
              <a:solidFill>
                <a:srgbClr val="2A5C71"/>
              </a:solidFill>
              <a:effectLst/>
              <a:latin typeface="Trebuchet MS" panose="020B0703020202090204" pitchFamily="34" charset="0"/>
            </a:endParaRPr>
          </a:p>
          <a:p>
            <a:pPr marL="603504" lvl="2" indent="-256032">
              <a:spcBef>
                <a:spcPts val="400"/>
              </a:spcBef>
              <a:buSzPct val="68000"/>
              <a:buFont typeface="Wingdings 3"/>
              <a:buChar char=""/>
            </a:pPr>
            <a:endParaRPr lang="nl-BE" sz="2500" dirty="0"/>
          </a:p>
          <a:p>
            <a:pPr lvl="1"/>
            <a:endParaRPr lang="nl-BE" dirty="0"/>
          </a:p>
        </p:txBody>
      </p:sp>
      <p:sp>
        <p:nvSpPr>
          <p:cNvPr id="3" name="Titel 2">
            <a:extLst>
              <a:ext uri="{FF2B5EF4-FFF2-40B4-BE49-F238E27FC236}">
                <a16:creationId xmlns:a16="http://schemas.microsoft.com/office/drawing/2014/main" id="{E0612C6F-5514-1D26-8F70-90E5F82F8A9E}"/>
              </a:ext>
            </a:extLst>
          </p:cNvPr>
          <p:cNvSpPr>
            <a:spLocks noGrp="1"/>
          </p:cNvSpPr>
          <p:nvPr>
            <p:ph type="title"/>
          </p:nvPr>
        </p:nvSpPr>
        <p:spPr/>
        <p:txBody>
          <a:bodyPr/>
          <a:lstStyle/>
          <a:p>
            <a:r>
              <a:rPr lang="nl-BE" dirty="0"/>
              <a:t>Wettelijk kader</a:t>
            </a:r>
          </a:p>
        </p:txBody>
      </p:sp>
      <p:pic>
        <p:nvPicPr>
          <p:cNvPr id="4" name="Afbeelding 3" descr="Afbeelding met logo&#10;&#10;Automatisch gegenereerde beschrijving">
            <a:extLst>
              <a:ext uri="{FF2B5EF4-FFF2-40B4-BE49-F238E27FC236}">
                <a16:creationId xmlns:a16="http://schemas.microsoft.com/office/drawing/2014/main" id="{7C667971-5F4B-A9C7-F6CE-92FEE45BAA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260400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EDE1FFA1-6827-EE42-D0AB-81A87951FA4E}"/>
              </a:ext>
            </a:extLst>
          </p:cNvPr>
          <p:cNvSpPr>
            <a:spLocks noGrp="1"/>
          </p:cNvSpPr>
          <p:nvPr>
            <p:ph idx="1"/>
          </p:nvPr>
        </p:nvSpPr>
        <p:spPr/>
        <p:txBody>
          <a:bodyPr>
            <a:normAutofit/>
          </a:bodyPr>
          <a:lstStyle/>
          <a:p>
            <a:pPr marL="365760" lvl="1" indent="-256032">
              <a:spcBef>
                <a:spcPts val="400"/>
              </a:spcBef>
              <a:buSzPct val="68000"/>
              <a:buFont typeface="Wingdings 3"/>
              <a:buChar char=""/>
            </a:pPr>
            <a:r>
              <a:rPr lang="nl-BE" sz="2700" dirty="0"/>
              <a:t>Welke afwezigheden zijn gewettigd voor voltijds leerplichtigen?</a:t>
            </a:r>
          </a:p>
          <a:p>
            <a:pPr marL="603504" lvl="2" indent="-256032">
              <a:spcBef>
                <a:spcPts val="400"/>
              </a:spcBef>
              <a:buSzPct val="68000"/>
              <a:buFont typeface="Wingdings 3"/>
              <a:buChar char=""/>
            </a:pPr>
            <a:r>
              <a:rPr lang="nl-BE" sz="2400" b="0" i="0" u="none" strike="noStrike" dirty="0">
                <a:effectLst/>
                <a:latin typeface="Trebuchet MS" panose="020B0703020202090204" pitchFamily="34" charset="0"/>
              </a:rPr>
              <a:t>Afwezigheden die geen toestemming van de directie vereisen </a:t>
            </a:r>
          </a:p>
          <a:p>
            <a:pPr marL="886968" lvl="3" indent="-256032">
              <a:spcBef>
                <a:spcPts val="400"/>
              </a:spcBef>
              <a:buSzPct val="68000"/>
              <a:buFont typeface="Wingdings 3"/>
              <a:buChar char=""/>
            </a:pPr>
            <a:r>
              <a:rPr lang="nl-BE" sz="2000" b="0" i="0" u="none" strike="noStrike" dirty="0">
                <a:effectLst/>
                <a:latin typeface="Trebuchet MS" panose="020B0703020202090204" pitchFamily="34" charset="0"/>
              </a:rPr>
              <a:t>Afwezigheid wegens ziekte </a:t>
            </a:r>
          </a:p>
          <a:p>
            <a:pPr marL="886968" lvl="3" indent="-256032">
              <a:spcBef>
                <a:spcPts val="400"/>
              </a:spcBef>
              <a:buSzPct val="68000"/>
              <a:buFont typeface="Wingdings 3"/>
              <a:buChar char=""/>
            </a:pPr>
            <a:r>
              <a:rPr lang="nl-BE" sz="2000" dirty="0">
                <a:latin typeface="Trebuchet MS" panose="020B0703020202090204" pitchFamily="34" charset="0"/>
              </a:rPr>
              <a:t>Gewettigde afwezigheden mits voorlegging van een verklaring van de ouders of een officieel document</a:t>
            </a:r>
          </a:p>
          <a:p>
            <a:pPr marL="886968" lvl="3" indent="-256032">
              <a:spcBef>
                <a:spcPts val="400"/>
              </a:spcBef>
              <a:buSzPct val="68000"/>
              <a:buFont typeface="Wingdings 3"/>
              <a:buChar char=""/>
            </a:pPr>
            <a:r>
              <a:rPr lang="nl-BE" sz="2000" dirty="0">
                <a:latin typeface="Trebuchet MS" panose="020B0703020202090204" pitchFamily="34" charset="0"/>
              </a:rPr>
              <a:t>Afwezigheden ingevolge preventieve schorsing, tijdelijke en definitieve uitsluiting</a:t>
            </a:r>
          </a:p>
          <a:p>
            <a:pPr marL="886968" lvl="3" indent="-256032">
              <a:spcBef>
                <a:spcPts val="400"/>
              </a:spcBef>
              <a:buSzPct val="68000"/>
              <a:buFont typeface="Wingdings 3"/>
              <a:buChar char=""/>
            </a:pPr>
            <a:endParaRPr lang="nl-BE" sz="1800" dirty="0">
              <a:solidFill>
                <a:srgbClr val="2A5C71"/>
              </a:solidFill>
              <a:latin typeface="Trebuchet MS" panose="020B0703020202090204" pitchFamily="34" charset="0"/>
            </a:endParaRPr>
          </a:p>
          <a:p>
            <a:endParaRPr lang="nl-BE" dirty="0"/>
          </a:p>
        </p:txBody>
      </p:sp>
      <p:sp>
        <p:nvSpPr>
          <p:cNvPr id="3" name="Titel 2">
            <a:extLst>
              <a:ext uri="{FF2B5EF4-FFF2-40B4-BE49-F238E27FC236}">
                <a16:creationId xmlns:a16="http://schemas.microsoft.com/office/drawing/2014/main" id="{16E9BF3D-7524-7C02-7745-E3E2ACEB5435}"/>
              </a:ext>
            </a:extLst>
          </p:cNvPr>
          <p:cNvSpPr>
            <a:spLocks noGrp="1"/>
          </p:cNvSpPr>
          <p:nvPr>
            <p:ph type="title"/>
          </p:nvPr>
        </p:nvSpPr>
        <p:spPr/>
        <p:txBody>
          <a:bodyPr/>
          <a:lstStyle/>
          <a:p>
            <a:r>
              <a:rPr lang="nl-BE" dirty="0"/>
              <a:t>Wettelijk kader</a:t>
            </a:r>
          </a:p>
        </p:txBody>
      </p:sp>
      <p:pic>
        <p:nvPicPr>
          <p:cNvPr id="4" name="Afbeelding 3" descr="Afbeelding met logo&#10;&#10;Automatisch gegenereerde beschrijving">
            <a:extLst>
              <a:ext uri="{FF2B5EF4-FFF2-40B4-BE49-F238E27FC236}">
                <a16:creationId xmlns:a16="http://schemas.microsoft.com/office/drawing/2014/main" id="{9E80AC9A-9EFE-1A37-7DEB-5AF0169BA3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3001892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74BDF00B-00AF-6AA1-2693-F39FA8FD8122}"/>
              </a:ext>
            </a:extLst>
          </p:cNvPr>
          <p:cNvSpPr>
            <a:spLocks noGrp="1"/>
          </p:cNvSpPr>
          <p:nvPr>
            <p:ph idx="1"/>
          </p:nvPr>
        </p:nvSpPr>
        <p:spPr/>
        <p:txBody>
          <a:bodyPr>
            <a:normAutofit fontScale="92500" lnSpcReduction="10000"/>
          </a:bodyPr>
          <a:lstStyle/>
          <a:p>
            <a:r>
              <a:rPr lang="nl-BE" sz="2700" dirty="0"/>
              <a:t>Welke afwezigheden zijn gewettigd voor voltijds leerplichtigen?</a:t>
            </a:r>
            <a:endParaRPr lang="nl-BE" dirty="0"/>
          </a:p>
          <a:p>
            <a:pPr marL="603504" lvl="2" indent="-256032">
              <a:spcBef>
                <a:spcPts val="400"/>
              </a:spcBef>
              <a:buSzPct val="68000"/>
              <a:buFont typeface="Wingdings 3"/>
              <a:buChar char=""/>
            </a:pPr>
            <a:r>
              <a:rPr lang="nl-BE" sz="2000" dirty="0">
                <a:latin typeface="Trebuchet MS" panose="020B0703020202090204" pitchFamily="34" charset="0"/>
              </a:rPr>
              <a:t>Afwezigheden die een toestemming van de directie vereisen</a:t>
            </a:r>
          </a:p>
          <a:p>
            <a:pPr marL="886968" lvl="3" indent="-256032">
              <a:spcBef>
                <a:spcPts val="400"/>
              </a:spcBef>
              <a:buSzPct val="68000"/>
              <a:buFont typeface="Wingdings 3"/>
              <a:buChar char=""/>
            </a:pPr>
            <a:r>
              <a:rPr lang="nl-BE" sz="1600" dirty="0">
                <a:latin typeface="Trebuchet MS" panose="020B0703020202090204" pitchFamily="34" charset="0"/>
              </a:rPr>
              <a:t>Afwezigheden wegens persoonlijke omstandigheden</a:t>
            </a:r>
          </a:p>
          <a:p>
            <a:pPr marL="886968" lvl="3" indent="-256032">
              <a:spcBef>
                <a:spcPts val="400"/>
              </a:spcBef>
              <a:buSzPct val="68000"/>
              <a:buFont typeface="Wingdings 3"/>
              <a:buChar char=""/>
            </a:pPr>
            <a:r>
              <a:rPr lang="nl-BE" sz="1600" dirty="0">
                <a:latin typeface="Trebuchet MS" panose="020B0703020202090204" pitchFamily="34" charset="0"/>
              </a:rPr>
              <a:t>Afwezigheden voor maximaal 6 lestijden per week voor topsport tennis, zwemmen en gymnastiek  mits toestemming van de directie</a:t>
            </a:r>
          </a:p>
          <a:p>
            <a:pPr marL="886968" lvl="3" indent="-256032">
              <a:spcBef>
                <a:spcPts val="400"/>
              </a:spcBef>
              <a:buSzPct val="68000"/>
              <a:buFont typeface="Wingdings 3"/>
              <a:buChar char=""/>
            </a:pPr>
            <a:r>
              <a:rPr lang="nl-BE" sz="1600" dirty="0">
                <a:latin typeface="Trebuchet MS" panose="020B0703020202090204" pitchFamily="34" charset="0"/>
              </a:rPr>
              <a:t>In uitzonderlijke situaties de afwezigheid van kinderen van binnenschippers, kermis- en circusexploitanten en -artiesten en woonwagenbewoners, om de ouders te vergezellen tijdens hun verplaatsingen</a:t>
            </a:r>
          </a:p>
          <a:p>
            <a:pPr marL="886968" lvl="3" indent="-256032">
              <a:spcBef>
                <a:spcPts val="400"/>
              </a:spcBef>
              <a:buSzPct val="68000"/>
              <a:buFont typeface="Wingdings 3"/>
              <a:buChar char=""/>
            </a:pPr>
            <a:r>
              <a:rPr lang="nl-BE" sz="1600" dirty="0">
                <a:latin typeface="Trebuchet MS" panose="020B0703020202090204" pitchFamily="34" charset="0"/>
              </a:rPr>
              <a:t> Afwezigheden omwille van revalidatie tijdens de lestijden </a:t>
            </a:r>
          </a:p>
          <a:p>
            <a:pPr marL="886968" lvl="3" indent="-256032">
              <a:spcBef>
                <a:spcPts val="400"/>
              </a:spcBef>
              <a:buSzPct val="68000"/>
              <a:buFont typeface="Wingdings 3"/>
              <a:buChar char=""/>
            </a:pPr>
            <a:r>
              <a:rPr lang="nl-BE" sz="1600" dirty="0">
                <a:latin typeface="Trebuchet MS" panose="020B0703020202090204" pitchFamily="34" charset="0"/>
              </a:rPr>
              <a:t>De afwezigheid in het gewoon of buitengewoon onderwijs omwille van revalidatie na ziekte of ongeval</a:t>
            </a:r>
          </a:p>
          <a:p>
            <a:pPr marL="886968" lvl="3" indent="-256032">
              <a:spcBef>
                <a:spcPts val="400"/>
              </a:spcBef>
              <a:buSzPct val="68000"/>
              <a:buFont typeface="Wingdings 3"/>
              <a:buChar char=""/>
            </a:pPr>
            <a:r>
              <a:rPr lang="nl-BE" sz="1600" dirty="0">
                <a:latin typeface="Trebuchet MS" panose="020B0703020202090204" pitchFamily="34" charset="0"/>
              </a:rPr>
              <a:t>De afwezigheid in het gewoon onderwijs gedurende maximaal 150 minuten per week, verplaatsing inbegrepen, van leerlingen met een specifieke onderwijsgerelateerde behoefte waarvoor een handelingsgericht advies is gegeven</a:t>
            </a:r>
          </a:p>
          <a:p>
            <a:pPr marL="886968" lvl="3" indent="-256032">
              <a:spcBef>
                <a:spcPts val="400"/>
              </a:spcBef>
              <a:buSzPct val="68000"/>
              <a:buFont typeface="Wingdings 3"/>
              <a:buChar char=""/>
            </a:pPr>
            <a:r>
              <a:rPr lang="nl-BE" sz="1600" dirty="0">
                <a:latin typeface="Trebuchet MS" panose="020B0703020202090204" pitchFamily="34" charset="0"/>
              </a:rPr>
              <a:t>De afwezigheid in het buitengewoon onderwijs gedurende maximaal 250 minuten per week, verplaatsing inbegrepen.</a:t>
            </a:r>
          </a:p>
          <a:p>
            <a:pPr marL="886968" lvl="3" indent="-256032">
              <a:spcBef>
                <a:spcPts val="400"/>
              </a:spcBef>
              <a:buSzPct val="68000"/>
              <a:buFont typeface="Wingdings 3"/>
              <a:buChar char=""/>
            </a:pPr>
            <a:endParaRPr lang="nl-BE" sz="1600" b="0" i="0" u="none" strike="noStrike" dirty="0">
              <a:solidFill>
                <a:srgbClr val="2A5C71"/>
              </a:solidFill>
              <a:effectLst/>
              <a:latin typeface="Trebuchet MS" panose="020B0703020202090204" pitchFamily="34" charset="0"/>
            </a:endParaRPr>
          </a:p>
          <a:p>
            <a:endParaRPr lang="nl-BE" dirty="0"/>
          </a:p>
        </p:txBody>
      </p:sp>
      <p:sp>
        <p:nvSpPr>
          <p:cNvPr id="3" name="Titel 2">
            <a:extLst>
              <a:ext uri="{FF2B5EF4-FFF2-40B4-BE49-F238E27FC236}">
                <a16:creationId xmlns:a16="http://schemas.microsoft.com/office/drawing/2014/main" id="{86DFF751-19DB-14AC-3189-9EFD551E299B}"/>
              </a:ext>
            </a:extLst>
          </p:cNvPr>
          <p:cNvSpPr>
            <a:spLocks noGrp="1"/>
          </p:cNvSpPr>
          <p:nvPr>
            <p:ph type="title"/>
          </p:nvPr>
        </p:nvSpPr>
        <p:spPr/>
        <p:txBody>
          <a:bodyPr/>
          <a:lstStyle/>
          <a:p>
            <a:r>
              <a:rPr lang="nl-BE" dirty="0"/>
              <a:t>Wettelijk kader</a:t>
            </a:r>
          </a:p>
        </p:txBody>
      </p:sp>
      <p:pic>
        <p:nvPicPr>
          <p:cNvPr id="4" name="Afbeelding 3" descr="Afbeelding met logo&#10;&#10;Automatisch gegenereerde beschrijving">
            <a:extLst>
              <a:ext uri="{FF2B5EF4-FFF2-40B4-BE49-F238E27FC236}">
                <a16:creationId xmlns:a16="http://schemas.microsoft.com/office/drawing/2014/main" id="{D1173DE9-B046-9426-ACBA-C101699B14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4750"/>
            <a:ext cx="990606" cy="1096330"/>
          </a:xfrm>
          <a:prstGeom prst="rect">
            <a:avLst/>
          </a:prstGeom>
        </p:spPr>
      </p:pic>
    </p:spTree>
    <p:extLst>
      <p:ext uri="{BB962C8B-B14F-4D97-AF65-F5344CB8AC3E}">
        <p14:creationId xmlns:p14="http://schemas.microsoft.com/office/powerpoint/2010/main" val="13254894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F7DA89822B38488CC8D3239476A566" ma:contentTypeVersion="14" ma:contentTypeDescription="Een nieuw document maken." ma:contentTypeScope="" ma:versionID="91e2819532016530850a145cdcb9f882">
  <xsd:schema xmlns:xsd="http://www.w3.org/2001/XMLSchema" xmlns:xs="http://www.w3.org/2001/XMLSchema" xmlns:p="http://schemas.microsoft.com/office/2006/metadata/properties" xmlns:ns3="b4ff5fe7-20d4-40b9-9371-49e4155a4313" xmlns:ns4="fe9d7164-6c67-473b-840c-f2a36b08d027" targetNamespace="http://schemas.microsoft.com/office/2006/metadata/properties" ma:root="true" ma:fieldsID="fb81e47886c29c3eedd7dfbf003c6fb0" ns3:_="" ns4:_="">
    <xsd:import namespace="b4ff5fe7-20d4-40b9-9371-49e4155a4313"/>
    <xsd:import namespace="fe9d7164-6c67-473b-840c-f2a36b08d02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LengthInSecond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ff5fe7-20d4-40b9-9371-49e4155a4313"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9d7164-6c67-473b-840c-f2a36b08d02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76EA48-FF84-46A8-8CD8-4488E890CC03}">
  <ds:schemaRefs>
    <ds:schemaRef ds:uri="http://schemas.microsoft.com/sharepoint/v3/contenttype/forms"/>
  </ds:schemaRefs>
</ds:datastoreItem>
</file>

<file path=customXml/itemProps2.xml><?xml version="1.0" encoding="utf-8"?>
<ds:datastoreItem xmlns:ds="http://schemas.openxmlformats.org/officeDocument/2006/customXml" ds:itemID="{4DD70854-49BB-4FE3-A0B2-5014FA94C29E}">
  <ds:schemaRefs>
    <ds:schemaRef ds:uri="fe9d7164-6c67-473b-840c-f2a36b08d027"/>
    <ds:schemaRef ds:uri="http://www.w3.org/XML/1998/namespace"/>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b4ff5fe7-20d4-40b9-9371-49e4155a4313"/>
    <ds:schemaRef ds:uri="http://purl.org/dc/dcmitype/"/>
    <ds:schemaRef ds:uri="http://purl.org/dc/terms/"/>
  </ds:schemaRefs>
</ds:datastoreItem>
</file>

<file path=customXml/itemProps3.xml><?xml version="1.0" encoding="utf-8"?>
<ds:datastoreItem xmlns:ds="http://schemas.openxmlformats.org/officeDocument/2006/customXml" ds:itemID="{CAB3ECF9-E57A-468A-B5C6-D875852096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ff5fe7-20d4-40b9-9371-49e4155a4313"/>
    <ds:schemaRef ds:uri="fe9d7164-6c67-473b-840c-f2a36b08d0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Concourse</Template>
  <TotalTime>900</TotalTime>
  <Words>1564</Words>
  <Application>Microsoft Office PowerPoint</Application>
  <PresentationFormat>Diavoorstelling (4:3)</PresentationFormat>
  <Paragraphs>287</Paragraphs>
  <Slides>28</Slides>
  <Notes>15</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28</vt:i4>
      </vt:variant>
    </vt:vector>
  </HeadingPairs>
  <TitlesOfParts>
    <vt:vector size="38" baseType="lpstr">
      <vt:lpstr>Calibri</vt:lpstr>
      <vt:lpstr>Courier New</vt:lpstr>
      <vt:lpstr>Flanders Art Sans</vt:lpstr>
      <vt:lpstr>Lucida Sans Unicode</vt:lpstr>
      <vt:lpstr>Symbol</vt:lpstr>
      <vt:lpstr>Trebuchet MS</vt:lpstr>
      <vt:lpstr>Verdana</vt:lpstr>
      <vt:lpstr>Wingdings 2</vt:lpstr>
      <vt:lpstr>Wingdings 3</vt:lpstr>
      <vt:lpstr>Concours</vt:lpstr>
      <vt:lpstr>12/05/2023</vt:lpstr>
      <vt:lpstr>Inhoud</vt:lpstr>
      <vt:lpstr>Blik op de Brusselse situatie</vt:lpstr>
      <vt:lpstr>Waarom een leidraad PA</vt:lpstr>
      <vt:lpstr>Voorstelling leidraad PA BaO</vt:lpstr>
      <vt:lpstr>Wettelijk kader</vt:lpstr>
      <vt:lpstr>Wettelijk kader</vt:lpstr>
      <vt:lpstr>Wettelijk kader</vt:lpstr>
      <vt:lpstr>Wettelijk kader</vt:lpstr>
      <vt:lpstr>Wettelijk kader</vt:lpstr>
      <vt:lpstr>Wettelijk kader</vt:lpstr>
      <vt:lpstr>Trajectverloop</vt:lpstr>
      <vt:lpstr>Trajectverloop</vt:lpstr>
      <vt:lpstr>Trajectverloop</vt:lpstr>
      <vt:lpstr>Trajectverloop</vt:lpstr>
      <vt:lpstr>Trajectverloop</vt:lpstr>
      <vt:lpstr>Samenwerking met netwerkpartners</vt:lpstr>
      <vt:lpstr>Samenwerking met netwerkpartners</vt:lpstr>
      <vt:lpstr>Meer dan 30 PA? </vt:lpstr>
      <vt:lpstr>Checklist</vt:lpstr>
      <vt:lpstr>PowerPoint-presentatie</vt:lpstr>
      <vt:lpstr>PowerPoint-presentatie</vt:lpstr>
      <vt:lpstr>PowerPoint-presentatie</vt:lpstr>
      <vt:lpstr>PowerPoint-presentatie</vt:lpstr>
      <vt:lpstr>PowerPoint-presentatie</vt:lpstr>
      <vt:lpstr>PowerPoint-presentatie</vt:lpstr>
      <vt:lpstr>Vragen?</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Lisa Roels</dc:creator>
  <cp:lastModifiedBy>Eva Trogh</cp:lastModifiedBy>
  <cp:revision>24</cp:revision>
  <dcterms:created xsi:type="dcterms:W3CDTF">2018-09-12T08:40:46Z</dcterms:created>
  <dcterms:modified xsi:type="dcterms:W3CDTF">2023-05-11T13:08:56Z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0x010100CDF7DA89822B38488CC8D3239476A566</vt:lpwstr>
  </property>
</Properties>
</file>