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7f1586c9e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7f1586c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f197edac8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g7f197eda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e5a2a491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e5a2a491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d9f7ca0b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d9f7ca0b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d9f7ca0b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d9f7ca0b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d9f7ca0b7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d9f7ca0b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d9f7ca0b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d9f7ca0b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e5a2a491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e5a2a49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Kathleen.markey@efika.be" TargetMode="External"/><Relationship Id="rId4" Type="http://schemas.openxmlformats.org/officeDocument/2006/relationships/hyperlink" Target="mailto:bruno.moens@pajopower.be" TargetMode="External"/><Relationship Id="rId9" Type="http://schemas.openxmlformats.org/officeDocument/2006/relationships/image" Target="../media/image10.png"/><Relationship Id="rId5" Type="http://schemas.openxmlformats.org/officeDocument/2006/relationships/hyperlink" Target="mailto:reindert.deschrijver@pajopower.be" TargetMode="External"/><Relationship Id="rId6" Type="http://schemas.openxmlformats.org/officeDocument/2006/relationships/hyperlink" Target="mailto:incent.dierickx@energieid.be" TargetMode="External"/><Relationship Id="rId7" Type="http://schemas.openxmlformats.org/officeDocument/2006/relationships/hyperlink" Target="mailto:philippe.moreau@vlaamsbrabant.be" TargetMode="External"/><Relationship Id="rId8" Type="http://schemas.openxmlformats.org/officeDocument/2006/relationships/hyperlink" Target="mailto:inge.delafortrie@ksleuven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200875" y="251625"/>
            <a:ext cx="5400000" cy="9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Energiebesparing in scholen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E343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Perceel 5 - Vlaams Brabant en Brussel Hoofdstedelijk Gewest</a:t>
            </a:r>
            <a:endParaRPr b="1" sz="1500">
              <a:solidFill>
                <a:srgbClr val="0E343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E343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0E343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125" y="251625"/>
            <a:ext cx="2200200" cy="8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00" y="365013"/>
            <a:ext cx="752250" cy="6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/>
        </p:nvSpPr>
        <p:spPr>
          <a:xfrm>
            <a:off x="641525" y="1539175"/>
            <a:ext cx="83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Hoofddoel</a:t>
            </a:r>
            <a:r>
              <a:rPr lang="en">
                <a:solidFill>
                  <a:schemeClr val="dk1"/>
                </a:solidFill>
              </a:rPr>
              <a:t> :  Hoe scholen optimaal begeleiden bij effectieve energiebesparing ?          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" name="Google Shape;3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22" y="3431375"/>
            <a:ext cx="588875" cy="5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5400" y="2715874"/>
            <a:ext cx="5748425" cy="32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/>
        </p:nvSpPr>
        <p:spPr>
          <a:xfrm>
            <a:off x="641475" y="1281350"/>
            <a:ext cx="83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Achtergrond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:  Veel scans uitgevoerd maar dikwijls blijven ze dode letter.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>
            <a:off x="1750075" y="1031425"/>
            <a:ext cx="70884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/>
        </p:nvSpPr>
        <p:spPr>
          <a:xfrm>
            <a:off x="905275" y="152175"/>
            <a:ext cx="79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Inhoud project</a:t>
            </a:r>
            <a:endParaRPr sz="3000"/>
          </a:p>
        </p:txBody>
      </p:sp>
      <p:sp>
        <p:nvSpPr>
          <p:cNvPr id="47" name="Google Shape;47;p9"/>
          <p:cNvSpPr txBox="1"/>
          <p:nvPr/>
        </p:nvSpPr>
        <p:spPr>
          <a:xfrm>
            <a:off x="823675" y="835150"/>
            <a:ext cx="8096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Uitgevoerde acties</a:t>
            </a:r>
            <a:r>
              <a:rPr lang="en"/>
              <a:t>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Potentieelscans (20)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Geïntegreerd investeringsplan KS Leuven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Installatie Energie- en watermeters / koppeling data EnergieID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Energiezorgtraject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Educatief traject door Pajopower, KS Leuven en MOS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Uitvoering optimalisaties en investeringen</a:t>
            </a:r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211" y="2995625"/>
            <a:ext cx="3970339" cy="36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/>
        </p:nvSpPr>
        <p:spPr>
          <a:xfrm>
            <a:off x="887700" y="3147950"/>
            <a:ext cx="12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</a:rPr>
              <a:t>Conclusie </a:t>
            </a:r>
            <a:r>
              <a:rPr lang="en">
                <a:solidFill>
                  <a:schemeClr val="dk1"/>
                </a:solidFill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>
            <a:off x="905275" y="152175"/>
            <a:ext cx="79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Lessons learnt - energiebeheer</a:t>
            </a:r>
            <a:endParaRPr sz="3000"/>
          </a:p>
        </p:txBody>
      </p:sp>
      <p:sp>
        <p:nvSpPr>
          <p:cNvPr id="55" name="Google Shape;55;p10"/>
          <p:cNvSpPr txBox="1"/>
          <p:nvPr/>
        </p:nvSpPr>
        <p:spPr>
          <a:xfrm>
            <a:off x="905275" y="934200"/>
            <a:ext cx="797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Energiezorg / Energiebeheer is continue inspanning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 opvolging verbruiken + terugkoppeling na optimalisaties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 link met onderhoud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 energie = op te nemen bij iedere investeringsbeslissing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-&gt; energieverantwoordelijke nodig per school</a:t>
            </a:r>
            <a:endParaRPr/>
          </a:p>
        </p:txBody>
      </p:sp>
      <p:sp>
        <p:nvSpPr>
          <p:cNvPr id="56" name="Google Shape;56;p10"/>
          <p:cNvSpPr txBox="1"/>
          <p:nvPr/>
        </p:nvSpPr>
        <p:spPr>
          <a:xfrm>
            <a:off x="905275" y="2326050"/>
            <a:ext cx="7709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    </a:t>
            </a:r>
            <a:r>
              <a:rPr b="1" lang="en"/>
              <a:t>Monitoring - meterplan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Complex meterplan met veel submeters (&amp; doorfacturatie)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Mix van AMR, MMR, YMR meters (&gt;50%). Enkel AMR nuttig. Geen volledig overzicht.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Metering: nodig voor optimalisaties maar kost (38k) - niet foolproof - vergt opvolging - ontbrekende 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-&gt; digitale meter</a:t>
            </a:r>
            <a:endParaRPr/>
          </a:p>
        </p:txBody>
      </p:sp>
      <p:sp>
        <p:nvSpPr>
          <p:cNvPr id="57" name="Google Shape;57;p10"/>
          <p:cNvSpPr txBox="1"/>
          <p:nvPr/>
        </p:nvSpPr>
        <p:spPr>
          <a:xfrm>
            <a:off x="905275" y="4488950"/>
            <a:ext cx="7735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    </a:t>
            </a:r>
            <a:r>
              <a:rPr b="1" lang="en"/>
              <a:t>Ontzorging door bovenliggend niveau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Stuurgroep / lerend netwerk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Gezamenlijk educatief traject (overkoepelend)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Motivatie stijgt door delen van good practices  (workshops)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Technisch advies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Samenaankoop / raamcontracten </a:t>
            </a:r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75" y="0"/>
            <a:ext cx="2450725" cy="2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/>
        </p:nvSpPr>
        <p:spPr>
          <a:xfrm>
            <a:off x="905275" y="152175"/>
            <a:ext cx="79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Lessons learnt - optimalisatie</a:t>
            </a:r>
            <a:endParaRPr sz="3000"/>
          </a:p>
        </p:txBody>
      </p:sp>
      <p:sp>
        <p:nvSpPr>
          <p:cNvPr id="64" name="Google Shape;64;p11"/>
          <p:cNvSpPr txBox="1"/>
          <p:nvPr/>
        </p:nvSpPr>
        <p:spPr>
          <a:xfrm>
            <a:off x="905275" y="1047650"/>
            <a:ext cx="7424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   </a:t>
            </a:r>
            <a:r>
              <a:rPr b="1" lang="en"/>
              <a:t>Optimalisatie ~ onderhoud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Voorbeeld: optimalisatie -12% -&gt; maand erop gereset.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Conclusie: occasioneel optimaliseren helpt niet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600" y="2117525"/>
            <a:ext cx="4346155" cy="21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/>
        </p:nvSpPr>
        <p:spPr>
          <a:xfrm>
            <a:off x="885850" y="4235575"/>
            <a:ext cx="7424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    </a:t>
            </a:r>
            <a:r>
              <a:rPr b="1" lang="en"/>
              <a:t>Sluipverbruik / lekken detecteren = rendabel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Voorbeelden: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Openstaande kraan aan 7.000l/dag in zomervakantie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Defect toilet aan 11.000l/dag -&gt; Na 2de maal: vervangen.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Conclusie: voornamelijk tijdens vakanties en week-ends sluipverbruik detecteren.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800" y="52225"/>
            <a:ext cx="2356073" cy="21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905275" y="152175"/>
            <a:ext cx="79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Lessons learnt - scans</a:t>
            </a:r>
            <a:endParaRPr sz="3000"/>
          </a:p>
        </p:txBody>
      </p:sp>
      <p:sp>
        <p:nvSpPr>
          <p:cNvPr id="73" name="Google Shape;73;p12"/>
          <p:cNvSpPr txBox="1"/>
          <p:nvPr/>
        </p:nvSpPr>
        <p:spPr>
          <a:xfrm>
            <a:off x="807375" y="1350600"/>
            <a:ext cx="7933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  </a:t>
            </a:r>
            <a:r>
              <a:rPr b="1" lang="en"/>
              <a:t>Scans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Bij start niet overbelasten met vraag naar data.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Minimaal nodig: m² en energiegebruik -&gt; kengetal, benchmark andere scholen (=instant feedback/motiverend)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Overzicht in spreadsheet formaat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Prioritisering maatregelen (ook vermijden lock-ins)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13" y="3504300"/>
            <a:ext cx="48291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/>
        </p:nvSpPr>
        <p:spPr>
          <a:xfrm>
            <a:off x="1359525" y="4359825"/>
            <a:ext cx="429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Bron: 13 potentieelscans KS Leuven</a:t>
            </a:r>
            <a:endParaRPr sz="1000"/>
          </a:p>
        </p:txBody>
      </p:sp>
      <p:sp>
        <p:nvSpPr>
          <p:cNvPr id="76" name="Google Shape;76;p12"/>
          <p:cNvSpPr txBox="1"/>
          <p:nvPr/>
        </p:nvSpPr>
        <p:spPr>
          <a:xfrm>
            <a:off x="905275" y="4952125"/>
            <a:ext cx="789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.   </a:t>
            </a:r>
            <a:r>
              <a:rPr b="1" lang="en"/>
              <a:t>Nood aan technische bijstand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 hoc vragen  (raamcontract regie bovenliggend niveau)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Controle offertes mbt energie-efficiëntie. </a:t>
            </a:r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4425" y="55275"/>
            <a:ext cx="2257575" cy="20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905275" y="152175"/>
            <a:ext cx="79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Lessons learnt - investeringen</a:t>
            </a:r>
            <a:endParaRPr sz="3000"/>
          </a:p>
        </p:txBody>
      </p:sp>
      <p:sp>
        <p:nvSpPr>
          <p:cNvPr id="83" name="Google Shape;83;p13"/>
          <p:cNvSpPr txBox="1"/>
          <p:nvPr/>
        </p:nvSpPr>
        <p:spPr>
          <a:xfrm>
            <a:off x="905275" y="1104350"/>
            <a:ext cx="73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 </a:t>
            </a:r>
            <a:r>
              <a:rPr b="1" lang="en"/>
              <a:t>Investeringen opnemen in Masterplan </a:t>
            </a:r>
            <a:endParaRPr b="1"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75" y="1504550"/>
            <a:ext cx="4173574" cy="22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05275" y="3882125"/>
            <a:ext cx="724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r>
              <a:rPr lang="en"/>
              <a:t>.  </a:t>
            </a:r>
            <a:r>
              <a:rPr b="1" lang="en"/>
              <a:t>Ontzorging administratief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Keuzes oplijsten. Bv. PV : keuze tussen samenaankoop provincie, VEB/Agion financiering, coöperatieve ESCO, eigen aankoop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Samenaankoop (bv. Relighting, leidingisolatie)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6" name="Google Shape;86;p13"/>
          <p:cNvSpPr txBox="1"/>
          <p:nvPr/>
        </p:nvSpPr>
        <p:spPr>
          <a:xfrm>
            <a:off x="3028250" y="4259250"/>
            <a:ext cx="45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05275" y="5377050"/>
            <a:ext cx="76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.  </a:t>
            </a:r>
            <a:r>
              <a:rPr b="1" lang="en"/>
              <a:t>Energie moet bij IEDERE investering aandachtspunt zijn</a:t>
            </a:r>
            <a:endParaRPr b="1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175" y="77100"/>
            <a:ext cx="2189950" cy="19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905275" y="152175"/>
            <a:ext cx="79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Educatief traject</a:t>
            </a:r>
            <a:endParaRPr sz="3000"/>
          </a:p>
        </p:txBody>
      </p:sp>
      <p:sp>
        <p:nvSpPr>
          <p:cNvPr id="94" name="Google Shape;94;p14"/>
          <p:cNvSpPr txBox="1"/>
          <p:nvPr/>
        </p:nvSpPr>
        <p:spPr>
          <a:xfrm>
            <a:off x="1007025" y="917900"/>
            <a:ext cx="742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LEERLINGEN: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Individuele school = overbevraagd, versnipperd aanbod -&gt; school/net overschrijdend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Integratie in bredere duurzaamheid / klimaatproblematiek (SDGs)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275" y="1749192"/>
            <a:ext cx="2062825" cy="14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725" y="1749200"/>
            <a:ext cx="1641550" cy="2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007025" y="4031300"/>
            <a:ext cx="7428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TECHNISCH PERSONEEL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Workshop: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Delen van kennis en ervaringen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Werkt motiverend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Lerend Netwerk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9974" y="4474125"/>
            <a:ext cx="3665200" cy="205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1310100" y="3429775"/>
            <a:ext cx="65238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E343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Projectpartners :</a:t>
            </a:r>
            <a:endParaRPr b="1" sz="1700">
              <a:solidFill>
                <a:srgbClr val="0E343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-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Efika Engineering cv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kathleen.markey@efika.be</a:t>
            </a: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-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Ecopower cv 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geert.vandenberge@ecopower.be</a:t>
            </a: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-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Pajopower cv 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bruno.moens@pajopower.be</a:t>
            </a: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reindert.deschrijver@pajopower.be</a:t>
            </a: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an.verspecht@pajopower.be</a:t>
            </a:r>
            <a:endParaRPr sz="1300" u="sng">
              <a:solidFill>
                <a:schemeClr val="hlink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-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EnergieID cv 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6"/>
              </a:rPr>
              <a:t>incent.dierickx@energieid.be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-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MOS (Milieuzorg op School) Provincie Vlaams-Brabant 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philippe.moreau@vlaamsbrabant.be</a:t>
            </a:r>
            <a:endParaRPr b="1" sz="1900">
              <a:solidFill>
                <a:srgbClr val="0E343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-"/>
            </a:pP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Katholieke Scholengroep Leuven 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8"/>
              </a:rPr>
              <a:t>inge.delafortrie@ksleuven.be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E343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133825" y="2126175"/>
            <a:ext cx="7077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E343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Voor vragen en bijkomend informatie kan u altijd onze partners contacteren.</a:t>
            </a:r>
            <a:endParaRPr b="1" sz="1700">
              <a:solidFill>
                <a:srgbClr val="0E343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82125" y="251625"/>
            <a:ext cx="2200200" cy="8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