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96" r:id="rId5"/>
    <p:sldId id="256" r:id="rId6"/>
    <p:sldId id="292" r:id="rId7"/>
    <p:sldId id="291" r:id="rId8"/>
    <p:sldId id="295" r:id="rId9"/>
    <p:sldId id="294" r:id="rId10"/>
    <p:sldId id="297" r:id="rId1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F5E"/>
    <a:srgbClr val="5DBE55"/>
    <a:srgbClr val="D26E25"/>
    <a:srgbClr val="15465B"/>
    <a:srgbClr val="247FB0"/>
    <a:srgbClr val="4FB543"/>
    <a:srgbClr val="D26E5B"/>
    <a:srgbClr val="1546FF"/>
    <a:srgbClr val="926DA5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69" autoAdjust="0"/>
    <p:restoredTop sz="95981" autoAdjust="0"/>
  </p:normalViewPr>
  <p:slideViewPr>
    <p:cSldViewPr snapToGrid="0" showGuides="1">
      <p:cViewPr varScale="1">
        <p:scale>
          <a:sx n="78" d="100"/>
          <a:sy n="78" d="100"/>
        </p:scale>
        <p:origin x="941" y="72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22/03/2022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0" i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FlandersArtSans-Regular" panose="00000500000000000000" pitchFamily="2" charset="0"/>
                <a:cs typeface="Calibri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FlandersArtSans-Regular" panose="00000500000000000000" pitchFamily="2" charset="0"/>
                <a:cs typeface="Calibri"/>
              </a:defRPr>
            </a:lvl2pPr>
            <a:lvl3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3pPr>
            <a:lvl4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4pPr>
            <a:lvl5pPr>
              <a:spcBef>
                <a:spcPts val="300"/>
              </a:spcBef>
              <a:defRPr sz="1800">
                <a:latin typeface="FlandersArtSans-Regular" panose="00000500000000000000" pitchFamily="2" charset="0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5" name="Rechthoek 14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Calibri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1380" y="5959574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84640" y="288000"/>
            <a:ext cx="7371359" cy="6265475"/>
            <a:chOff x="1484640" y="288000"/>
            <a:chExt cx="7371359" cy="6265475"/>
          </a:xfrm>
          <a:solidFill>
            <a:srgbClr val="543F5E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84640" y="288000"/>
              <a:ext cx="1800000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n>
                  <a:solidFill>
                    <a:srgbClr val="543F5E"/>
                  </a:solidFill>
                </a:ln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 b="0" baseline="0">
                <a:solidFill>
                  <a:schemeClr val="bg1"/>
                </a:solidFill>
                <a:latin typeface="+mj-lt"/>
                <a:cs typeface="Calibri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908839" cy="720000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Calibri"/>
                <a:cs typeface="Calibri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1655" y="670999"/>
            <a:ext cx="2159997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0" i="0">
                <a:latin typeface="FlandersArtSans-Regular" panose="00000500000000000000" pitchFamily="2" charset="0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latin typeface="FlandersArtSans-Regular" panose="00000500000000000000" pitchFamily="2" charset="0"/>
                <a:cs typeface="Calibri"/>
              </a:defRPr>
            </a:lvl1pPr>
            <a:lvl2pPr>
              <a:defRPr sz="1800">
                <a:latin typeface="Calibri"/>
                <a:cs typeface="Calibri"/>
              </a:defRPr>
            </a:lvl2pPr>
            <a:lvl3pPr>
              <a:defRPr sz="18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878800"/>
            <a:ext cx="1850235" cy="72000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1380" y="5959574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 hasCustomPrompt="1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fr-FR" dirty="0" err="1"/>
              <a:t>Sleep</a:t>
            </a:r>
            <a:r>
              <a:rPr lang="fr-FR" dirty="0"/>
              <a:t> de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naar</a:t>
            </a:r>
            <a:r>
              <a:rPr lang="fr-FR" dirty="0"/>
              <a:t> de </a:t>
            </a:r>
            <a:r>
              <a:rPr lang="fr-FR" dirty="0" err="1"/>
              <a:t>tijdelijke</a:t>
            </a:r>
            <a:r>
              <a:rPr lang="fr-FR" dirty="0"/>
              <a:t> </a:t>
            </a:r>
            <a:r>
              <a:rPr lang="fr-FR" dirty="0" err="1"/>
              <a:t>aanduiding</a:t>
            </a:r>
            <a:r>
              <a:rPr lang="fr-FR" dirty="0"/>
              <a:t> of </a:t>
            </a:r>
            <a:r>
              <a:rPr lang="fr-FR" dirty="0" err="1"/>
              <a:t>klik</a:t>
            </a:r>
            <a:r>
              <a:rPr lang="fr-FR" dirty="0"/>
              <a:t> op </a:t>
            </a:r>
            <a:r>
              <a:rPr lang="fr-FR" dirty="0" err="1"/>
              <a:t>het</a:t>
            </a:r>
            <a:r>
              <a:rPr lang="fr-FR" dirty="0"/>
              <a:t> </a:t>
            </a:r>
            <a:r>
              <a:rPr lang="fr-FR" dirty="0" err="1"/>
              <a:t>pictogram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 err="1"/>
              <a:t>als</a:t>
            </a:r>
            <a:r>
              <a:rPr lang="fr-FR" dirty="0"/>
              <a:t> u </a:t>
            </a:r>
            <a:r>
              <a:rPr lang="fr-FR" dirty="0" err="1"/>
              <a:t>een</a:t>
            </a:r>
            <a:r>
              <a:rPr lang="fr-FR" dirty="0"/>
              <a:t> </a:t>
            </a:r>
            <a:r>
              <a:rPr lang="fr-FR" dirty="0" err="1"/>
              <a:t>afbeelding</a:t>
            </a:r>
            <a:r>
              <a:rPr lang="fr-FR" dirty="0"/>
              <a:t> </a:t>
            </a:r>
            <a:r>
              <a:rPr lang="fr-FR" dirty="0" err="1"/>
              <a:t>wilt</a:t>
            </a:r>
            <a:r>
              <a:rPr lang="fr-FR" dirty="0"/>
              <a:t> </a:t>
            </a:r>
            <a:r>
              <a:rPr lang="fr-FR" dirty="0" err="1"/>
              <a:t>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9" name="Tijdelijke aanduiding voor 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000" y="540000"/>
            <a:ext cx="1908838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jdelijke aanduiding voor dianummer 6"/>
          <p:cNvSpPr>
            <a:spLocks noGrp="1"/>
          </p:cNvSpPr>
          <p:nvPr>
            <p:ph type="sldNum" sz="quarter" idx="13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57579"/>
          </a:xfrm>
          <a:ln>
            <a:noFill/>
          </a:ln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93065" y="288000"/>
            <a:ext cx="6028442" cy="6265475"/>
            <a:chOff x="288001" y="288000"/>
            <a:chExt cx="6033505" cy="6265475"/>
          </a:xfrm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solidFill>
              <a:schemeClr val="bg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0" i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76000"/>
            <a:ext cx="1829753" cy="720000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latin typeface="Calibri"/>
                <a:cs typeface="Calibri"/>
              </a:defRPr>
            </a:lvl1pPr>
            <a:lvl5pPr>
              <a:defRPr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3108" y="664652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 i="0" baseline="0">
                <a:latin typeface="+mj-lt"/>
                <a:cs typeface="Calibri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FlandersArtSans-Regular" panose="00000500000000000000" pitchFamily="2" charset="0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8" name="Rechthoek 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7251" y="640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22/03/2022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Calibri"/>
                <a:cs typeface="Calibri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000" y="5958000"/>
            <a:ext cx="1908837" cy="720000"/>
          </a:xfrm>
          <a:prstGeom prst="rect">
            <a:avLst/>
          </a:prstGeom>
        </p:spPr>
      </p:pic>
      <p:sp>
        <p:nvSpPr>
          <p:cNvPr id="18" name="Rechthoek 17"/>
          <p:cNvSpPr/>
          <p:nvPr userDrawn="1"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8939" y="6058527"/>
            <a:ext cx="2159997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FD6BEBD5-99F3-4C1B-B5AF-C9279F4847C2}" type="datetimeFigureOut">
              <a:rPr lang="nl-BE" smtClean="0"/>
              <a:pPr/>
              <a:t>22/03/2022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FlandersArtSans-Regular" panose="00000500000000000000" pitchFamily="2" charset="0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76" r:id="rId3"/>
    <p:sldLayoutId id="2147483683" r:id="rId4"/>
    <p:sldLayoutId id="2147483684" r:id="rId5"/>
    <p:sldLayoutId id="2147483687" r:id="rId6"/>
    <p:sldLayoutId id="2147483688" r:id="rId7"/>
    <p:sldLayoutId id="2147483691" r:id="rId8"/>
    <p:sldLayoutId id="2147483674" r:id="rId9"/>
    <p:sldLayoutId id="2147483652" r:id="rId10"/>
    <p:sldLayoutId id="2147483682" r:id="rId11"/>
    <p:sldLayoutId id="2147483743" r:id="rId12"/>
    <p:sldLayoutId id="2147483755" r:id="rId13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2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6"/>
        </a:buBlip>
        <a:tabLst/>
        <a:defRPr sz="2200" kern="1200" spc="0" baseline="0">
          <a:solidFill>
            <a:srgbClr val="9B9B9B"/>
          </a:solidFill>
          <a:latin typeface="FlandersArtSans-Regular" panose="00000500000000000000" pitchFamily="2" charset="0"/>
          <a:ea typeface="+mn-ea"/>
          <a:cs typeface="Calibri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17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8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15"/>
        </a:buBlip>
        <a:tabLst/>
        <a:defRPr sz="2000" kern="1200" spc="0" baseline="0">
          <a:solidFill>
            <a:schemeClr val="tx1"/>
          </a:solidFill>
          <a:latin typeface="FlandersArtSans-Regular" panose="00000500000000000000" pitchFamily="2" charset="0"/>
          <a:ea typeface="+mn-ea"/>
          <a:cs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ion.be/sites/default/files/images/D_Vlaams_Klimaat_Energiepact_EngagementenOnderwijs.pdf" TargetMode="External"/><Relationship Id="rId2" Type="http://schemas.openxmlformats.org/officeDocument/2006/relationships/hyperlink" Target="https://omgeving.vlaanderen.be/sites/default/files/atoms/files/VlaamsKlimaatEnEnergiepact.pdf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eert.leemans@ond.vlaanderen.b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2D2E996-B0BE-4BC2-8B1B-5BAC40C8F3BE}"/>
              </a:ext>
            </a:extLst>
          </p:cNvPr>
          <p:cNvSpPr txBox="1"/>
          <p:nvPr/>
        </p:nvSpPr>
        <p:spPr>
          <a:xfrm>
            <a:off x="531244" y="1309887"/>
            <a:ext cx="70166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+mj-lt"/>
                <a:cs typeface="Calibri" panose="020F0502020204030204" pitchFamily="34" charset="0"/>
              </a:rPr>
              <a:t>Werken met ‘</a:t>
            </a:r>
            <a:r>
              <a:rPr lang="nl-NL" sz="2400" b="1" dirty="0" err="1">
                <a:latin typeface="+mj-lt"/>
                <a:cs typeface="Calibri" panose="020F0502020204030204" pitchFamily="34" charset="0"/>
              </a:rPr>
              <a:t>quick</a:t>
            </a:r>
            <a:r>
              <a:rPr lang="nl-NL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b="1" dirty="0" err="1">
                <a:latin typeface="+mj-lt"/>
                <a:cs typeface="Calibri" panose="020F0502020204030204" pitchFamily="34" charset="0"/>
              </a:rPr>
              <a:t>wins</a:t>
            </a:r>
            <a:r>
              <a:rPr lang="nl-NL" sz="2400" b="1" dirty="0">
                <a:latin typeface="+mj-lt"/>
                <a:cs typeface="Calibri" panose="020F0502020204030204" pitchFamily="34" charset="0"/>
              </a:rPr>
              <a:t>’ als hefboom voor energie-investeringen in schoolgebouwen</a:t>
            </a:r>
            <a:endParaRPr lang="nl-BE" sz="2400" dirty="0"/>
          </a:p>
          <a:p>
            <a:r>
              <a:rPr lang="nl-NL" sz="2400" dirty="0">
                <a:latin typeface="+mj-lt"/>
                <a:cs typeface="Calibri" panose="020F0502020204030204" pitchFamily="34" charset="0"/>
              </a:rPr>
              <a:t>Webinar 23/03/2022</a:t>
            </a:r>
          </a:p>
          <a:p>
            <a:endParaRPr lang="nl-BE" sz="2400" dirty="0"/>
          </a:p>
          <a:p>
            <a:r>
              <a:rPr lang="nl-BE" sz="2400" dirty="0"/>
              <a:t>Agenda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72B3AF31-0CAD-4721-9261-45E734DAB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954655"/>
              </p:ext>
            </p:extLst>
          </p:nvPr>
        </p:nvGraphicFramePr>
        <p:xfrm>
          <a:off x="621779" y="3429000"/>
          <a:ext cx="7975348" cy="316013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0350">
                  <a:extLst>
                    <a:ext uri="{9D8B030D-6E8A-4147-A177-3AD203B41FA5}">
                      <a16:colId xmlns:a16="http://schemas.microsoft.com/office/drawing/2014/main" val="1713670329"/>
                    </a:ext>
                  </a:extLst>
                </a:gridCol>
                <a:gridCol w="6264998">
                  <a:extLst>
                    <a:ext uri="{9D8B030D-6E8A-4147-A177-3AD203B41FA5}">
                      <a16:colId xmlns:a16="http://schemas.microsoft.com/office/drawing/2014/main" val="869931250"/>
                    </a:ext>
                  </a:extLst>
                </a:gridCol>
              </a:tblGrid>
              <a:tr h="14373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Uur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Activiteit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extLst>
                  <a:ext uri="{0D108BD9-81ED-4DB2-BD59-A6C34878D82A}">
                    <a16:rowId xmlns:a16="http://schemas.microsoft.com/office/drawing/2014/main" val="1587476851"/>
                  </a:ext>
                </a:extLst>
              </a:tr>
              <a:tr h="14373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14u00-14u05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Inleiding </a:t>
                      </a:r>
                    </a:p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Geert Leemans (Departement Onderwijs en Vorming)</a:t>
                      </a:r>
                    </a:p>
                  </a:txBody>
                  <a:tcPr marL="7187" marR="7187" marT="7187" marB="0" anchor="ctr"/>
                </a:tc>
                <a:extLst>
                  <a:ext uri="{0D108BD9-81ED-4DB2-BD59-A6C34878D82A}">
                    <a16:rowId xmlns:a16="http://schemas.microsoft.com/office/drawing/2014/main" val="1667499385"/>
                  </a:ext>
                </a:extLst>
              </a:tr>
              <a:tr h="14373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14u05-14u20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Hoe investeren in energiezuinigheid vanuit “</a:t>
                      </a:r>
                      <a:r>
                        <a:rPr lang="nl-NL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quick</a:t>
                      </a:r>
                      <a:r>
                        <a:rPr lang="nl-N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nl-NL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wins</a:t>
                      </a:r>
                      <a:r>
                        <a:rPr lang="nl-NL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”?</a:t>
                      </a:r>
                    </a:p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N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Prof. Dr. Hilde Breesch (</a:t>
                      </a:r>
                      <a:r>
                        <a:rPr lang="nl-NL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KULeuven</a:t>
                      </a:r>
                      <a:r>
                        <a:rPr lang="nl-NL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/Bouwfysica en Duurzaam bouwen)</a:t>
                      </a:r>
                      <a:endParaRPr lang="nl-N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extLst>
                  <a:ext uri="{0D108BD9-81ED-4DB2-BD59-A6C34878D82A}">
                    <a16:rowId xmlns:a16="http://schemas.microsoft.com/office/drawing/2014/main" val="1977319057"/>
                  </a:ext>
                </a:extLst>
              </a:tr>
              <a:tr h="260157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14u20-15u10    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Getuigenissen vanuit de praktijk: </a:t>
                      </a:r>
                    </a:p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Sven Wuyts (Factor4), Matthias Zuliani (Ingenium), Antoon Soete (</a:t>
                      </a:r>
                      <a:r>
                        <a:rPr lang="nl-BE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Wattson</a:t>
                      </a:r>
                      <a:r>
                        <a:rPr lang="nl-BE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), Kathleen Markey (</a:t>
                      </a:r>
                      <a:r>
                        <a:rPr lang="nl-BE" sz="18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Efika</a:t>
                      </a:r>
                      <a:r>
                        <a:rPr lang="nl-BE" sz="18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), Stefaan Soenen (Beauvent)</a:t>
                      </a:r>
                      <a:endParaRPr lang="nl-B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extLst>
                  <a:ext uri="{0D108BD9-81ED-4DB2-BD59-A6C34878D82A}">
                    <a16:rowId xmlns:a16="http://schemas.microsoft.com/office/drawing/2014/main" val="2756055406"/>
                  </a:ext>
                </a:extLst>
              </a:tr>
              <a:tr h="143733"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15u10-15u30</a:t>
                      </a:r>
                      <a:endParaRPr lang="nl-B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nl-BE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Vragen aan de sprekers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87" marR="7187" marT="7187" marB="0" anchor="ctr"/>
                </a:tc>
                <a:extLst>
                  <a:ext uri="{0D108BD9-81ED-4DB2-BD59-A6C34878D82A}">
                    <a16:rowId xmlns:a16="http://schemas.microsoft.com/office/drawing/2014/main" val="2698917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41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groen&#10;&#10;Automatisch gegenereerde beschrijving">
            <a:extLst>
              <a:ext uri="{FF2B5EF4-FFF2-40B4-BE49-F238E27FC236}">
                <a16:creationId xmlns:a16="http://schemas.microsoft.com/office/drawing/2014/main" id="{29B4299E-E3DD-4337-88D1-D579707BF6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07" y="0"/>
            <a:ext cx="9682451" cy="6858000"/>
          </a:xfrm>
          <a:prstGeom prst="rect">
            <a:avLst/>
          </a:prstGeom>
        </p:spPr>
      </p:pic>
      <p:sp>
        <p:nvSpPr>
          <p:cNvPr id="18" name="Titel 17"/>
          <p:cNvSpPr>
            <a:spLocks noGrp="1"/>
          </p:cNvSpPr>
          <p:nvPr>
            <p:ph type="ctrTitle"/>
          </p:nvPr>
        </p:nvSpPr>
        <p:spPr>
          <a:xfrm>
            <a:off x="389299" y="172014"/>
            <a:ext cx="6464175" cy="4170900"/>
          </a:xfr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nl-NL" sz="3200" b="1" dirty="0">
                <a:latin typeface="+mj-lt"/>
                <a:cs typeface="Calibri" panose="020F0502020204030204" pitchFamily="34" charset="0"/>
              </a:rPr>
              <a:t>Werken met ‘</a:t>
            </a:r>
            <a:r>
              <a:rPr lang="nl-NL" sz="3200" b="1" dirty="0" err="1">
                <a:latin typeface="+mj-lt"/>
                <a:cs typeface="Calibri" panose="020F0502020204030204" pitchFamily="34" charset="0"/>
              </a:rPr>
              <a:t>quick</a:t>
            </a:r>
            <a:r>
              <a:rPr lang="nl-NL" sz="32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3200" b="1" dirty="0" err="1">
                <a:latin typeface="+mj-lt"/>
                <a:cs typeface="Calibri" panose="020F0502020204030204" pitchFamily="34" charset="0"/>
              </a:rPr>
              <a:t>wins</a:t>
            </a:r>
            <a:r>
              <a:rPr lang="nl-NL" sz="3200" b="1" dirty="0">
                <a:latin typeface="+mj-lt"/>
                <a:cs typeface="Calibri" panose="020F0502020204030204" pitchFamily="34" charset="0"/>
              </a:rPr>
              <a:t>’ als hefboom voor </a:t>
            </a:r>
            <a:r>
              <a:rPr lang="nl-NL" sz="3200" b="1" dirty="0" err="1">
                <a:latin typeface="+mj-lt"/>
                <a:cs typeface="Calibri" panose="020F0502020204030204" pitchFamily="34" charset="0"/>
              </a:rPr>
              <a:t>energieinvesteringen</a:t>
            </a:r>
            <a:r>
              <a:rPr lang="nl-NL" sz="3200" b="1" dirty="0">
                <a:latin typeface="+mj-lt"/>
                <a:cs typeface="Calibri" panose="020F0502020204030204" pitchFamily="34" charset="0"/>
              </a:rPr>
              <a:t> in schoolgebouwen</a:t>
            </a:r>
            <a:br>
              <a:rPr lang="nl-NL" sz="3200" b="1" dirty="0">
                <a:latin typeface="+mj-lt"/>
                <a:cs typeface="Calibri" panose="020F0502020204030204" pitchFamily="34" charset="0"/>
              </a:rPr>
            </a:br>
            <a:br>
              <a:rPr lang="nl-NL" sz="3200" b="1" dirty="0">
                <a:latin typeface="+mj-lt"/>
                <a:cs typeface="Calibri" panose="020F0502020204030204" pitchFamily="34" charset="0"/>
              </a:rPr>
            </a:br>
            <a:r>
              <a:rPr lang="nl-NL" sz="1600" b="1" dirty="0">
                <a:latin typeface="+mj-lt"/>
                <a:cs typeface="Calibri" panose="020F0502020204030204" pitchFamily="34" charset="0"/>
              </a:rPr>
              <a:t>Conclusies van het de </a:t>
            </a:r>
            <a:r>
              <a:rPr lang="nl-NL" sz="1600" b="1" dirty="0"/>
              <a:t>overheidsopdracht </a:t>
            </a:r>
            <a:r>
              <a:rPr lang="nl-NL" sz="1600" b="1" dirty="0">
                <a:latin typeface="+mj-lt"/>
                <a:cs typeface="Calibri" panose="020F0502020204030204" pitchFamily="34" charset="0"/>
              </a:rPr>
              <a:t>“energiebesparing bij scholen”</a:t>
            </a:r>
            <a:br>
              <a:rPr lang="nl-NL" sz="1800" b="1" dirty="0">
                <a:latin typeface="+mj-lt"/>
                <a:cs typeface="Calibri" panose="020F0502020204030204" pitchFamily="34" charset="0"/>
              </a:rPr>
            </a:br>
            <a:br>
              <a:rPr lang="nl-NL" sz="1800" b="1" dirty="0">
                <a:latin typeface="+mj-lt"/>
                <a:cs typeface="Calibri" panose="020F0502020204030204" pitchFamily="34" charset="0"/>
              </a:rPr>
            </a:br>
            <a:r>
              <a:rPr lang="nl-NL" sz="3200" b="1" dirty="0">
                <a:latin typeface="+mj-lt"/>
                <a:cs typeface="Calibri" panose="020F0502020204030204" pitchFamily="34" charset="0"/>
              </a:rPr>
              <a:t>Inleiding</a:t>
            </a:r>
            <a:br>
              <a:rPr lang="nl-BE" sz="1400" b="0" dirty="0">
                <a:latin typeface="+mj-lt"/>
                <a:cs typeface="Calibri" panose="020F0502020204030204" pitchFamily="34" charset="0"/>
              </a:rPr>
            </a:br>
            <a:br>
              <a:rPr lang="nl-BE" sz="2000" b="0" dirty="0">
                <a:latin typeface="+mj-lt"/>
                <a:cs typeface="Calibri" panose="020F0502020204030204" pitchFamily="34" charset="0"/>
              </a:rPr>
            </a:br>
            <a:r>
              <a:rPr lang="nl-BE" sz="2000" b="0" dirty="0">
                <a:latin typeface="+mj-lt"/>
                <a:cs typeface="Calibri" panose="020F0502020204030204" pitchFamily="34" charset="0"/>
              </a:rPr>
              <a:t>Webinar departement Onderwijs en Vorming</a:t>
            </a:r>
            <a:br>
              <a:rPr lang="nl-BE" sz="2000" b="0" dirty="0">
                <a:latin typeface="+mj-lt"/>
                <a:cs typeface="Calibri" panose="020F0502020204030204" pitchFamily="34" charset="0"/>
              </a:rPr>
            </a:br>
            <a:r>
              <a:rPr lang="nl-BE" sz="2000" b="0" dirty="0">
                <a:latin typeface="+mj-lt"/>
                <a:cs typeface="Calibri" panose="020F0502020204030204" pitchFamily="34" charset="0"/>
              </a:rPr>
              <a:t>23</a:t>
            </a:r>
            <a:r>
              <a:rPr lang="nl-BE" sz="2000" dirty="0"/>
              <a:t>/03/2021</a:t>
            </a:r>
            <a:endParaRPr lang="nl-BE" sz="2000" b="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28491" y="540000"/>
            <a:ext cx="1850235" cy="720000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0" y="0"/>
            <a:ext cx="282207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12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62D2E996-B0BE-4BC2-8B1B-5BAC40C8F3BE}"/>
              </a:ext>
            </a:extLst>
          </p:cNvPr>
          <p:cNvSpPr txBox="1"/>
          <p:nvPr/>
        </p:nvSpPr>
        <p:spPr>
          <a:xfrm>
            <a:off x="386389" y="1029230"/>
            <a:ext cx="7016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/>
              <a:t>Situering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762932B-9936-4E3D-A1F4-9E668E165BD9}"/>
              </a:ext>
            </a:extLst>
          </p:cNvPr>
          <p:cNvSpPr txBox="1"/>
          <p:nvPr/>
        </p:nvSpPr>
        <p:spPr>
          <a:xfrm>
            <a:off x="386389" y="1858452"/>
            <a:ext cx="83712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  <a:p>
            <a:r>
              <a:rPr lang="nl-NL" dirty="0"/>
              <a:t>1 december 2016: Vlaamse Klimaattop </a:t>
            </a:r>
          </a:p>
          <a:p>
            <a:pPr marL="442913" lvl="1" indent="-261938">
              <a:buFont typeface="Arial" panose="020B0604020202020204" pitchFamily="34" charset="0"/>
              <a:buChar char="•"/>
            </a:pPr>
            <a:r>
              <a:rPr lang="nl-BE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Vlaams Klimaat- en Energiepact</a:t>
            </a:r>
            <a:endParaRPr lang="nl-BE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2913" lvl="1" indent="-261938">
              <a:buFont typeface="Arial" panose="020B0604020202020204" pitchFamily="34" charset="0"/>
              <a:buChar char="•"/>
            </a:pPr>
            <a:r>
              <a:rPr lang="nl-BE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Vlaams Klimaat- en Energiepact/Engagementen Onderwijs</a:t>
            </a: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1.8 Klimaattrajecten op schoolniveau.</a:t>
            </a:r>
          </a:p>
          <a:p>
            <a:endParaRPr lang="nl-BE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dirty="0"/>
              <a:t>31 maart 2017: de Vlaamse Regering keurt een aantal maatregelen goed met betrekking tot klimaat en onderwijs: </a:t>
            </a:r>
          </a:p>
          <a:p>
            <a:pPr marL="442913" lvl="1" indent="-261938">
              <a:buFont typeface="Arial" panose="020B0604020202020204" pitchFamily="34" charset="0"/>
              <a:buChar char="•"/>
            </a:pPr>
            <a:r>
              <a:rPr lang="nl-NL" dirty="0"/>
              <a:t>Maatregel 8: Studiebureaus voeren pilootprojecten uit rond energiebesparing in scholen, gespreid over 5 Vlaamse provincies</a:t>
            </a:r>
          </a:p>
          <a:p>
            <a:pPr marL="442913" lvl="1" indent="-261938">
              <a:buFont typeface="Arial" panose="020B0604020202020204" pitchFamily="34" charset="0"/>
              <a:buChar char="•"/>
            </a:pPr>
            <a:r>
              <a:rPr lang="nl-NL" dirty="0"/>
              <a:t>De oproep = overheidsopdracht (OO) “energiebesparing bij scholen” </a:t>
            </a:r>
          </a:p>
          <a:p>
            <a:pPr marL="442913" lvl="1" indent="-261938">
              <a:buFont typeface="Arial" panose="020B0604020202020204" pitchFamily="34" charset="0"/>
              <a:buChar char="•"/>
            </a:pPr>
            <a:r>
              <a:rPr lang="nl-NL" dirty="0"/>
              <a:t>Stuurgroep: Departement Onderwijs en Vorming, Departement Omgeving, AGION, VEKA, VEB, Trividend.</a:t>
            </a:r>
          </a:p>
          <a:p>
            <a:pPr marL="442913" lvl="1" indent="-261938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085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06FD87B9-1208-4CAE-95D7-1B0F121B91CB}"/>
              </a:ext>
            </a:extLst>
          </p:cNvPr>
          <p:cNvSpPr/>
          <p:nvPr/>
        </p:nvSpPr>
        <p:spPr>
          <a:xfrm>
            <a:off x="470778" y="1267894"/>
            <a:ext cx="8048531" cy="841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BE" sz="3600" dirty="0">
                <a:solidFill>
                  <a:srgbClr val="373636"/>
                </a:solidFill>
                <a:latin typeface="FlandersArtSans-Regular" panose="00000500000000000000" pitchFamily="2" charset="0"/>
              </a:rPr>
              <a:t>Pilootprojecten moeten gericht zijn op:</a:t>
            </a:r>
          </a:p>
          <a:p>
            <a:pPr algn="just">
              <a:lnSpc>
                <a:spcPts val="1350"/>
              </a:lnSpc>
              <a:spcAft>
                <a:spcPts val="0"/>
              </a:spcAft>
            </a:pPr>
            <a:endParaRPr lang="nl-BE" dirty="0">
              <a:latin typeface="FlandersArtSans-Regular" panose="00000500000000000000" pitchFamily="2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B93EEA6-9F60-41C0-A697-B2BE27BD4BFA}"/>
              </a:ext>
            </a:extLst>
          </p:cNvPr>
          <p:cNvSpPr txBox="1"/>
          <p:nvPr/>
        </p:nvSpPr>
        <p:spPr>
          <a:xfrm>
            <a:off x="470778" y="2191272"/>
            <a:ext cx="8211495" cy="3562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Ontwikkeling, uittesten en rapporteren van een methodiek  voor </a:t>
            </a:r>
            <a:r>
              <a:rPr lang="nl-BE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energierenovaties in scholen via “</a:t>
            </a:r>
            <a:r>
              <a:rPr lang="nl-BE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quick</a:t>
            </a:r>
            <a:r>
              <a:rPr lang="nl-BE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l-BE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wins</a:t>
            </a:r>
            <a:r>
              <a:rPr lang="nl-BE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 </a:t>
            </a: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(PV, </a:t>
            </a:r>
            <a:r>
              <a:rPr lang="nl-B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relighting</a:t>
            </a: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optimalisatie stookplaatsen, etc.)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nl-BE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Meten</a:t>
            </a: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 Opvolgen en terugkoppeling van werkelijke energiebesparing. 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</a:rPr>
              <a:t>Uittesten en toepassen van </a:t>
            </a: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</a:rPr>
              <a:t>financiering</a:t>
            </a: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</a:rPr>
              <a:t> (financiële participatie van alle betrokken).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nl-BE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Sensibiliserende en educatieve aspecten </a:t>
            </a: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 leerlingen, leerkrachten en ouders.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nl-BE" dirty="0">
                <a:latin typeface="Calibri" panose="020F0502020204030204" pitchFamily="34" charset="0"/>
                <a:ea typeface="Calibri" panose="020F0502020204030204" pitchFamily="34" charset="0"/>
              </a:rPr>
              <a:t>Gedetailleerde beschrijving van het doorgelopen traject met de nadruk op </a:t>
            </a:r>
            <a:r>
              <a:rPr lang="nl-BE" b="1" dirty="0">
                <a:latin typeface="Calibri" panose="020F0502020204030204" pitchFamily="34" charset="0"/>
                <a:ea typeface="Calibri" panose="020F0502020204030204" pitchFamily="34" charset="0"/>
              </a:rPr>
              <a:t>knelpunten en opportuniteiten.</a:t>
            </a:r>
          </a:p>
          <a:p>
            <a:pPr marL="342900" lvl="0" indent="-342900" algn="just">
              <a:spcBef>
                <a:spcPts val="3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nl-BE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Formuleren van aanbevelingen </a:t>
            </a:r>
            <a:r>
              <a:rPr lang="nl-B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voor beleid en verdere implementatie.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1869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06FD87B9-1208-4CAE-95D7-1B0F121B91CB}"/>
              </a:ext>
            </a:extLst>
          </p:cNvPr>
          <p:cNvSpPr/>
          <p:nvPr/>
        </p:nvSpPr>
        <p:spPr>
          <a:xfrm>
            <a:off x="470778" y="1267894"/>
            <a:ext cx="8048531" cy="841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0" i="0" u="none" strike="noStrike" kern="1200" cap="none" spc="0" normalizeH="0" baseline="0" noProof="0" dirty="0">
                <a:ln>
                  <a:noFill/>
                </a:ln>
                <a:solidFill>
                  <a:srgbClr val="373636"/>
                </a:solidFill>
                <a:effectLst/>
                <a:uLnTx/>
                <a:uFillTx/>
                <a:latin typeface="FlandersArtSans-Regular" panose="00000500000000000000" pitchFamily="2" charset="0"/>
                <a:ea typeface="+mn-ea"/>
                <a:cs typeface="+mn-cs"/>
              </a:rPr>
              <a:t>Verloop</a:t>
            </a:r>
          </a:p>
          <a:p>
            <a:pPr marL="0" marR="0" lvl="0" indent="0" algn="just" defTabSz="914400" rtl="0" eaLnBrk="1" fontAlgn="auto" latinLnBrk="0" hangingPunct="1">
              <a:lnSpc>
                <a:spcPts val="13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373636"/>
              </a:solidFill>
              <a:effectLst/>
              <a:uLnTx/>
              <a:uFillTx/>
              <a:latin typeface="FlandersArtSans-Regular" panose="00000500000000000000" pitchFamily="2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F28830B8-164D-49AC-B32F-7B2342992B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65696"/>
              </p:ext>
            </p:extLst>
          </p:nvPr>
        </p:nvGraphicFramePr>
        <p:xfrm>
          <a:off x="592998" y="2234018"/>
          <a:ext cx="8179809" cy="2667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37441">
                  <a:extLst>
                    <a:ext uri="{9D8B030D-6E8A-4147-A177-3AD203B41FA5}">
                      <a16:colId xmlns:a16="http://schemas.microsoft.com/office/drawing/2014/main" val="628984556"/>
                    </a:ext>
                  </a:extLst>
                </a:gridCol>
                <a:gridCol w="5142368">
                  <a:extLst>
                    <a:ext uri="{9D8B030D-6E8A-4147-A177-3AD203B41FA5}">
                      <a16:colId xmlns:a16="http://schemas.microsoft.com/office/drawing/2014/main" val="125647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Periode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Fase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12009"/>
                  </a:ext>
                </a:extLst>
              </a:tr>
              <a:tr h="162912">
                <a:tc>
                  <a:txBody>
                    <a:bodyPr/>
                    <a:lstStyle/>
                    <a:p>
                      <a:r>
                        <a:rPr lang="nl-BE" dirty="0"/>
                        <a:t>Oktober 2017 &gt; mei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B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Aanbesteding en gunning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56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dirty="0"/>
                        <a:t>Juli 2018 &gt; april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Uitvoering van de piloten en rapporten</a:t>
                      </a:r>
                      <a:endParaRPr kumimoji="0" lang="nl-BE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73636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10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nl-B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Juni 2021  &gt; december 2021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B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Ein</a:t>
                      </a:r>
                      <a:r>
                        <a:rPr lang="nl-BE" dirty="0" err="1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drapportering</a:t>
                      </a: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(synthese en ‘</a:t>
                      </a:r>
                      <a:r>
                        <a:rPr lang="nl-BE" dirty="0" err="1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lessons</a:t>
                      </a: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nl-BE" dirty="0" err="1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learned</a:t>
                      </a: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’)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Aparte opdracht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Synthese en ‘</a:t>
                      </a:r>
                      <a:r>
                        <a:rPr lang="nl-BE" dirty="0" err="1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lessons</a:t>
                      </a: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nl-BE" dirty="0" err="1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learned</a:t>
                      </a: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BE" dirty="0">
                          <a:solidFill>
                            <a:srgbClr val="373636"/>
                          </a:solidFill>
                          <a:latin typeface="Calibri" panose="020F0502020204030204" pitchFamily="34" charset="0"/>
                        </a:rPr>
                        <a:t>Pilootprojecten in bijlage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407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nl-B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Januari 2022 &gt; maart 2022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l-B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Rapportering aan de minister van </a:t>
                      </a:r>
                      <a:r>
                        <a:rPr kumimoji="0" lang="nl-BE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373636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+mn-cs"/>
                        </a:rPr>
                        <a:t>Onde</a:t>
                      </a:r>
                      <a:r>
                        <a:rPr lang="nl-BE" dirty="0" err="1">
                          <a:solidFill>
                            <a:srgbClr val="373636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rwijs</a:t>
                      </a:r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156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065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F55AB0F-96A1-42AD-B08A-8E987D8FC122}"/>
              </a:ext>
            </a:extLst>
          </p:cNvPr>
          <p:cNvSpPr/>
          <p:nvPr/>
        </p:nvSpPr>
        <p:spPr>
          <a:xfrm>
            <a:off x="485857" y="533502"/>
            <a:ext cx="8048531" cy="1272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BE" sz="3200" dirty="0">
                <a:solidFill>
                  <a:srgbClr val="373636"/>
                </a:solidFill>
                <a:latin typeface="FlandersArtSans-Regular" panose="00000500000000000000" pitchFamily="2" charset="0"/>
              </a:rPr>
              <a:t>5 opdrachthouders</a:t>
            </a:r>
          </a:p>
          <a:p>
            <a:pPr algn="just"/>
            <a:r>
              <a:rPr lang="nl-BE" sz="3200" dirty="0">
                <a:solidFill>
                  <a:srgbClr val="373636"/>
                </a:solidFill>
                <a:latin typeface="FlandersArtSans-Regular" panose="00000500000000000000" pitchFamily="2" charset="0"/>
              </a:rPr>
              <a:t>6 piloten</a:t>
            </a:r>
          </a:p>
          <a:p>
            <a:pPr algn="just">
              <a:lnSpc>
                <a:spcPts val="1350"/>
              </a:lnSpc>
              <a:spcAft>
                <a:spcPts val="0"/>
              </a:spcAft>
            </a:pPr>
            <a:endParaRPr lang="nl-BE" dirty="0">
              <a:latin typeface="FlandersArtSans-Regular" panose="00000500000000000000" pitchFamily="2" charset="0"/>
              <a:ea typeface="Times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DF0463E-9486-4F0E-B5A0-9EA5FC953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92" y="1630338"/>
            <a:ext cx="7577654" cy="289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4E88645-F158-4B62-BB3B-B954F1580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126" y="3042697"/>
            <a:ext cx="785105" cy="59339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9861A84-B017-44ED-9534-3A4EB4E7F5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175" y="2370201"/>
            <a:ext cx="1113649" cy="27386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3AC7779-6DCC-480A-8A3E-4D822DB5F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7676" y="3360456"/>
            <a:ext cx="1120838" cy="27563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B60C1A7-3C42-439B-BA43-11B1E59C74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502" y="3398843"/>
            <a:ext cx="1074676" cy="405205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B14D30B9-724E-404F-B67B-DDC17231B2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3135" y="3575877"/>
            <a:ext cx="598079" cy="584670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E4883539-681F-400A-A4C1-88F39C8E28A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0492" y="2677891"/>
            <a:ext cx="1266661" cy="40520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F4D4B904-8538-4100-9742-D93D216779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71094" y="2683154"/>
            <a:ext cx="407084" cy="399942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A49CB598-7F85-41EB-9A80-D3FA51320B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440540" y="5501219"/>
            <a:ext cx="1031758" cy="394249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14804D9-13BE-4CD4-A9F5-F27D5F1D465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40540" y="5991675"/>
            <a:ext cx="1049747" cy="394249"/>
          </a:xfrm>
          <a:prstGeom prst="rect">
            <a:avLst/>
          </a:prstGeom>
        </p:spPr>
      </p:pic>
      <p:sp>
        <p:nvSpPr>
          <p:cNvPr id="11" name="Pijl: omlaag 10">
            <a:extLst>
              <a:ext uri="{FF2B5EF4-FFF2-40B4-BE49-F238E27FC236}">
                <a16:creationId xmlns:a16="http://schemas.microsoft.com/office/drawing/2014/main" id="{EB83329F-2AA6-43B4-A8DF-E2DE8AA25D8D}"/>
              </a:ext>
            </a:extLst>
          </p:cNvPr>
          <p:cNvSpPr/>
          <p:nvPr/>
        </p:nvSpPr>
        <p:spPr>
          <a:xfrm>
            <a:off x="4404607" y="4621209"/>
            <a:ext cx="672173" cy="373685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1B26EAE-FD32-4D49-AA57-B52D1F01C12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170578" y="5088917"/>
            <a:ext cx="1140230" cy="161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920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vak 11">
            <a:extLst>
              <a:ext uri="{FF2B5EF4-FFF2-40B4-BE49-F238E27FC236}">
                <a16:creationId xmlns:a16="http://schemas.microsoft.com/office/drawing/2014/main" id="{9CA9AE5B-D814-42BD-BACE-1C6A86AFFD90}"/>
              </a:ext>
            </a:extLst>
          </p:cNvPr>
          <p:cNvSpPr txBox="1"/>
          <p:nvPr/>
        </p:nvSpPr>
        <p:spPr>
          <a:xfrm>
            <a:off x="822214" y="3684761"/>
            <a:ext cx="39942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/>
              <a:t>Contact:</a:t>
            </a:r>
          </a:p>
          <a:p>
            <a:endParaRPr lang="nl-BE" sz="1600" dirty="0"/>
          </a:p>
          <a:p>
            <a:r>
              <a:rPr lang="nl-BE" sz="1600" dirty="0">
                <a:hlinkClick r:id="rId2"/>
              </a:rPr>
              <a:t>Geert.leemans@ond.vlaanderen.be</a:t>
            </a:r>
            <a:endParaRPr lang="nl-BE" sz="1600" dirty="0"/>
          </a:p>
          <a:p>
            <a:r>
              <a:rPr lang="nl-BE" sz="1600" dirty="0"/>
              <a:t>Horizontaal Beleid</a:t>
            </a:r>
          </a:p>
          <a:p>
            <a:r>
              <a:rPr lang="nl-BE" sz="1600" dirty="0"/>
              <a:t>Departement Onderwijs en Vorming</a:t>
            </a:r>
          </a:p>
          <a:p>
            <a:r>
              <a:rPr lang="en-US" sz="1600" dirty="0"/>
              <a:t>Transversal Policy Division</a:t>
            </a:r>
            <a:endParaRPr lang="nl-BE" sz="1600" dirty="0"/>
          </a:p>
          <a:p>
            <a:r>
              <a:rPr lang="en-US" sz="1600" dirty="0"/>
              <a:t>Flemish Ministry of Education and Training</a:t>
            </a:r>
            <a:endParaRPr lang="nl-BE" sz="1600" dirty="0"/>
          </a:p>
          <a:p>
            <a:r>
              <a:rPr lang="nl-BE" sz="1600" dirty="0"/>
              <a:t>Hendrik </a:t>
            </a:r>
            <a:r>
              <a:rPr lang="nl-BE" sz="1600" dirty="0" err="1"/>
              <a:t>Consciencegebouw</a:t>
            </a:r>
            <a:endParaRPr lang="nl-BE" sz="1600" dirty="0"/>
          </a:p>
          <a:p>
            <a:r>
              <a:rPr lang="nl-BE" sz="1600" dirty="0"/>
              <a:t>Koning Albert II-laan 15, 1210 Brussel</a:t>
            </a:r>
          </a:p>
          <a:p>
            <a:r>
              <a:rPr lang="nl-BE" sz="1600" dirty="0"/>
              <a:t>Tel. 02/553 95 74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2205251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DEPARTEMENT_Model_FlandersArt_metTypologo_OK">
  <a:themeElements>
    <a:clrScheme name="Vlaamse overheid presentatie">
      <a:dk1>
        <a:srgbClr val="373636"/>
      </a:dk1>
      <a:lt1>
        <a:sysClr val="window" lastClr="FFFFFF"/>
      </a:lt1>
      <a:dk2>
        <a:srgbClr val="6B6B6B"/>
      </a:dk2>
      <a:lt2>
        <a:srgbClr val="F6F5F3"/>
      </a:lt2>
      <a:accent1>
        <a:srgbClr val="FFF200"/>
      </a:accent1>
      <a:accent2>
        <a:srgbClr val="373636"/>
      </a:accent2>
      <a:accent3>
        <a:srgbClr val="E5DA04"/>
      </a:accent3>
      <a:accent4>
        <a:srgbClr val="6B6B6B"/>
      </a:accent4>
      <a:accent5>
        <a:srgbClr val="D5D5D5"/>
      </a:accent5>
      <a:accent6>
        <a:srgbClr val="989898"/>
      </a:accent6>
      <a:hlink>
        <a:srgbClr val="3C96BE"/>
      </a:hlink>
      <a:folHlink>
        <a:srgbClr val="AA78AA"/>
      </a:folHlink>
    </a:clrScheme>
    <a:fontScheme name="Vlaamse overheid presentatie">
      <a:majorFont>
        <a:latin typeface="FlandersArtSans-Medium"/>
        <a:ea typeface=""/>
        <a:cs typeface=""/>
      </a:majorFont>
      <a:minorFont>
        <a:latin typeface="FlandersArtSerif-Regular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379462B287C5498E7B4C67809D06BA" ma:contentTypeVersion="14" ma:contentTypeDescription="Een nieuw document maken." ma:contentTypeScope="" ma:versionID="36f4562d6b5b53845064c68e7772ad51">
  <xsd:schema xmlns:xsd="http://www.w3.org/2001/XMLSchema" xmlns:xs="http://www.w3.org/2001/XMLSchema" xmlns:p="http://schemas.microsoft.com/office/2006/metadata/properties" xmlns:ns2="8835c165-630b-4353-afff-bf0d908738e2" xmlns:ns3="0e209c18-1af9-4bd8-9d98-92fb4771c006" targetNamespace="http://schemas.microsoft.com/office/2006/metadata/properties" ma:root="true" ma:fieldsID="ddd7042478e524ee048a5b1334dc4ea9" ns2:_="" ns3:_="">
    <xsd:import namespace="8835c165-630b-4353-afff-bf0d908738e2"/>
    <xsd:import namespace="0e209c18-1af9-4bd8-9d98-92fb4771c0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35c165-630b-4353-afff-bf0d908738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209c18-1af9-4bd8-9d98-92fb4771c0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94F82-9C04-41D0-A5CA-E4441BE8EA35}">
  <ds:schemaRefs>
    <ds:schemaRef ds:uri="0e209c18-1af9-4bd8-9d98-92fb4771c006"/>
    <ds:schemaRef ds:uri="http://purl.org/dc/elements/1.1/"/>
    <ds:schemaRef ds:uri="http://schemas.microsoft.com/office/2006/metadata/properties"/>
    <ds:schemaRef ds:uri="http://schemas.microsoft.com/office/2006/documentManagement/types"/>
    <ds:schemaRef ds:uri="8835c165-630b-4353-afff-bf0d908738e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8E2D30-143C-41E8-9CAA-82E10C30B7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686522-B861-499E-BD5C-298EBC8C53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35c165-630b-4353-afff-bf0d908738e2"/>
    <ds:schemaRef ds:uri="0e209c18-1af9-4bd8-9d98-92fb4771c0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Powerpoint_DEPARTEMENT_FlandersArt</Template>
  <TotalTime>460</TotalTime>
  <Words>403</Words>
  <Application>Microsoft Office PowerPoint</Application>
  <PresentationFormat>Diavoorstelling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Arial</vt:lpstr>
      <vt:lpstr>Calibri</vt:lpstr>
      <vt:lpstr>FlandersArtSans-Bold</vt:lpstr>
      <vt:lpstr>FlandersArtSans-Medium</vt:lpstr>
      <vt:lpstr>FlandersArtSans-Regular</vt:lpstr>
      <vt:lpstr>FlandersArtSerif-Regular</vt:lpstr>
      <vt:lpstr>Symbol</vt:lpstr>
      <vt:lpstr>Powerpoint_DEPARTEMENT_Model_FlandersArt_metTypologo_OK</vt:lpstr>
      <vt:lpstr>PowerPoint-presentatie</vt:lpstr>
      <vt:lpstr>Werken met ‘quick wins’ als hefboom voor energieinvesteringen in schoolgebouwen  Conclusies van het de overheidsopdracht “energiebesparing bij scholen”  Inleiding  Webinar departement Onderwijs en Vorming 23/03/2021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komt de titel</dc:title>
  <dc:creator>Yahiaoui Yasmina</dc:creator>
  <cp:lastModifiedBy>Leemans Geert</cp:lastModifiedBy>
  <cp:revision>42</cp:revision>
  <dcterms:created xsi:type="dcterms:W3CDTF">2016-12-08T14:07:48Z</dcterms:created>
  <dcterms:modified xsi:type="dcterms:W3CDTF">2022-03-22T16:56:31Z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0x01010096379462B287C5498E7B4C67809D06BA</vt:lpwstr>
  </property>
</Properties>
</file>