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7"/>
  </p:notesMasterIdLst>
  <p:handoutMasterIdLst>
    <p:handoutMasterId r:id="rId38"/>
  </p:handoutMasterIdLst>
  <p:sldIdLst>
    <p:sldId id="268" r:id="rId5"/>
    <p:sldId id="695" r:id="rId6"/>
    <p:sldId id="989" r:id="rId7"/>
    <p:sldId id="892" r:id="rId8"/>
    <p:sldId id="913" r:id="rId9"/>
    <p:sldId id="969" r:id="rId10"/>
    <p:sldId id="961" r:id="rId11"/>
    <p:sldId id="966" r:id="rId12"/>
    <p:sldId id="914" r:id="rId13"/>
    <p:sldId id="884" r:id="rId14"/>
    <p:sldId id="983" r:id="rId15"/>
    <p:sldId id="984" r:id="rId16"/>
    <p:sldId id="985" r:id="rId17"/>
    <p:sldId id="986" r:id="rId18"/>
    <p:sldId id="905" r:id="rId19"/>
    <p:sldId id="958" r:id="rId20"/>
    <p:sldId id="972" r:id="rId21"/>
    <p:sldId id="988" r:id="rId22"/>
    <p:sldId id="982" r:id="rId23"/>
    <p:sldId id="928" r:id="rId24"/>
    <p:sldId id="987" r:id="rId25"/>
    <p:sldId id="990" r:id="rId26"/>
    <p:sldId id="979" r:id="rId27"/>
    <p:sldId id="960" r:id="rId28"/>
    <p:sldId id="904" r:id="rId29"/>
    <p:sldId id="920" r:id="rId30"/>
    <p:sldId id="921" r:id="rId31"/>
    <p:sldId id="975" r:id="rId32"/>
    <p:sldId id="923" r:id="rId33"/>
    <p:sldId id="924" r:id="rId34"/>
    <p:sldId id="925" r:id="rId35"/>
    <p:sldId id="956" r:id="rId36"/>
  </p:sldIdLst>
  <p:sldSz cx="9144000" cy="6858000" type="screen4x3"/>
  <p:notesSz cx="6797675" cy="9928225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4D4215"/>
    <a:srgbClr val="003D6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31" autoAdjust="0"/>
    <p:restoredTop sz="65922" autoAdjust="0"/>
  </p:normalViewPr>
  <p:slideViewPr>
    <p:cSldViewPr>
      <p:cViewPr varScale="1">
        <p:scale>
          <a:sx n="56" d="100"/>
          <a:sy n="56" d="100"/>
        </p:scale>
        <p:origin x="1637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00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p de Beeck Christel" userId="ca74a177-6ece-4b5b-828b-e2afe7e90e5e" providerId="ADAL" clId="{57E82136-CE5C-425D-BF6B-024BC87D41EF}"/>
    <pc:docChg chg="undo custSel addSld delSld modSld sldOrd">
      <pc:chgData name="Op de Beeck Christel" userId="ca74a177-6ece-4b5b-828b-e2afe7e90e5e" providerId="ADAL" clId="{57E82136-CE5C-425D-BF6B-024BC87D41EF}" dt="2021-02-07T19:39:37.435" v="12" actId="680"/>
      <pc:docMkLst>
        <pc:docMk/>
      </pc:docMkLst>
      <pc:sldChg chg="modSp mod ord">
        <pc:chgData name="Op de Beeck Christel" userId="ca74a177-6ece-4b5b-828b-e2afe7e90e5e" providerId="ADAL" clId="{57E82136-CE5C-425D-BF6B-024BC87D41EF}" dt="2021-02-07T18:56:15.544" v="10" actId="20577"/>
        <pc:sldMkLst>
          <pc:docMk/>
          <pc:sldMk cId="1649457319" sldId="268"/>
        </pc:sldMkLst>
        <pc:spChg chg="mod">
          <ac:chgData name="Op de Beeck Christel" userId="ca74a177-6ece-4b5b-828b-e2afe7e90e5e" providerId="ADAL" clId="{57E82136-CE5C-425D-BF6B-024BC87D41EF}" dt="2021-02-07T18:56:15.544" v="10" actId="20577"/>
          <ac:spMkLst>
            <pc:docMk/>
            <pc:sldMk cId="1649457319" sldId="268"/>
            <ac:spMk id="11" creationId="{09E632F6-71F3-45B2-8804-BABB0763A807}"/>
          </ac:spMkLst>
        </pc:spChg>
      </pc:sldChg>
      <pc:sldChg chg="new del">
        <pc:chgData name="Op de Beeck Christel" userId="ca74a177-6ece-4b5b-828b-e2afe7e90e5e" providerId="ADAL" clId="{57E82136-CE5C-425D-BF6B-024BC87D41EF}" dt="2021-02-07T19:39:37.435" v="12" actId="680"/>
        <pc:sldMkLst>
          <pc:docMk/>
          <pc:sldMk cId="1634688856" sldId="9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0327E-3892-4508-9B7D-4D3706853D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54E225A-54FD-4DA2-B413-1A9A23749175}">
      <dgm:prSet phldrT="[Tekst]"/>
      <dgm:spPr/>
      <dgm:t>
        <a:bodyPr/>
        <a:lstStyle/>
        <a:p>
          <a:r>
            <a:rPr lang="nl-BE" dirty="0"/>
            <a:t> </a:t>
          </a:r>
        </a:p>
      </dgm:t>
    </dgm:pt>
    <dgm:pt modelId="{32FB70CA-5843-447A-A40D-00D0ACE00C15}" type="parTrans" cxnId="{C474A994-E783-49F6-A4B5-1459FF1968B6}">
      <dgm:prSet/>
      <dgm:spPr/>
      <dgm:t>
        <a:bodyPr/>
        <a:lstStyle/>
        <a:p>
          <a:endParaRPr lang="nl-BE"/>
        </a:p>
      </dgm:t>
    </dgm:pt>
    <dgm:pt modelId="{3F30ED74-C792-4D0B-A520-73F494D868C2}" type="sibTrans" cxnId="{C474A994-E783-49F6-A4B5-1459FF1968B6}">
      <dgm:prSet/>
      <dgm:spPr/>
      <dgm:t>
        <a:bodyPr/>
        <a:lstStyle/>
        <a:p>
          <a:endParaRPr lang="nl-BE"/>
        </a:p>
      </dgm:t>
    </dgm:pt>
    <dgm:pt modelId="{6FF95209-CD58-4606-8F5C-12DD63799970}">
      <dgm:prSet phldrT="[Tekst]"/>
      <dgm:spPr/>
      <dgm:t>
        <a:bodyPr/>
        <a:lstStyle/>
        <a:p>
          <a:r>
            <a:rPr lang="nl-BE" dirty="0"/>
            <a:t> </a:t>
          </a:r>
        </a:p>
      </dgm:t>
    </dgm:pt>
    <dgm:pt modelId="{4E5F6BB9-B13C-4420-A990-2C6B1237C7D5}" type="parTrans" cxnId="{E9BE5B29-DD59-459B-858B-DA6964D4BF73}">
      <dgm:prSet/>
      <dgm:spPr/>
      <dgm:t>
        <a:bodyPr/>
        <a:lstStyle/>
        <a:p>
          <a:endParaRPr lang="nl-BE"/>
        </a:p>
      </dgm:t>
    </dgm:pt>
    <dgm:pt modelId="{0CB48C87-0A78-4BA1-B227-5861BC2F280F}" type="sibTrans" cxnId="{E9BE5B29-DD59-459B-858B-DA6964D4BF73}">
      <dgm:prSet/>
      <dgm:spPr/>
      <dgm:t>
        <a:bodyPr/>
        <a:lstStyle/>
        <a:p>
          <a:endParaRPr lang="nl-BE"/>
        </a:p>
      </dgm:t>
    </dgm:pt>
    <dgm:pt modelId="{21AD0901-0883-4C51-9AD5-F69AAF5B85AF}">
      <dgm:prSet phldrT="[Tekst]"/>
      <dgm:spPr/>
      <dgm:t>
        <a:bodyPr/>
        <a:lstStyle/>
        <a:p>
          <a:r>
            <a:rPr lang="nl-BE" dirty="0"/>
            <a:t> </a:t>
          </a:r>
        </a:p>
      </dgm:t>
    </dgm:pt>
    <dgm:pt modelId="{E018F4C6-3E9D-4054-AF7C-E12884159817}" type="parTrans" cxnId="{D3555950-3897-462E-AF7E-6F461B829F70}">
      <dgm:prSet/>
      <dgm:spPr/>
      <dgm:t>
        <a:bodyPr/>
        <a:lstStyle/>
        <a:p>
          <a:endParaRPr lang="nl-BE"/>
        </a:p>
      </dgm:t>
    </dgm:pt>
    <dgm:pt modelId="{F311829F-CDD0-4A5B-9625-1B3987F41F95}" type="sibTrans" cxnId="{D3555950-3897-462E-AF7E-6F461B829F70}">
      <dgm:prSet/>
      <dgm:spPr/>
      <dgm:t>
        <a:bodyPr/>
        <a:lstStyle/>
        <a:p>
          <a:endParaRPr lang="nl-BE"/>
        </a:p>
      </dgm:t>
    </dgm:pt>
    <dgm:pt modelId="{6E44991D-DB06-4F90-A285-5EA549EFC9FC}">
      <dgm:prSet phldrT="[Tekst]"/>
      <dgm:spPr/>
      <dgm:t>
        <a:bodyPr/>
        <a:lstStyle/>
        <a:p>
          <a:r>
            <a:rPr lang="nl-BE" dirty="0"/>
            <a:t> </a:t>
          </a:r>
        </a:p>
      </dgm:t>
    </dgm:pt>
    <dgm:pt modelId="{601ACAB4-5C0E-4699-9BA3-0FB7A8E7E84C}" type="parTrans" cxnId="{376EDBFD-2AEF-411A-908B-D722F1473176}">
      <dgm:prSet/>
      <dgm:spPr/>
      <dgm:t>
        <a:bodyPr/>
        <a:lstStyle/>
        <a:p>
          <a:endParaRPr lang="nl-BE"/>
        </a:p>
      </dgm:t>
    </dgm:pt>
    <dgm:pt modelId="{504B6094-D4D8-45F0-9F9F-65B602EB20DD}" type="sibTrans" cxnId="{376EDBFD-2AEF-411A-908B-D722F1473176}">
      <dgm:prSet/>
      <dgm:spPr/>
      <dgm:t>
        <a:bodyPr/>
        <a:lstStyle/>
        <a:p>
          <a:endParaRPr lang="nl-BE"/>
        </a:p>
      </dgm:t>
    </dgm:pt>
    <dgm:pt modelId="{7820DDCE-927D-43AE-A21E-E6C5E077F00C}">
      <dgm:prSet phldrT="[Tekst]"/>
      <dgm:spPr/>
      <dgm:t>
        <a:bodyPr/>
        <a:lstStyle/>
        <a:p>
          <a:r>
            <a:rPr lang="nl-BE" dirty="0"/>
            <a:t> </a:t>
          </a:r>
        </a:p>
      </dgm:t>
    </dgm:pt>
    <dgm:pt modelId="{A44CFC3D-41AA-4A6A-A166-7F98948544CB}" type="parTrans" cxnId="{D3C9F3FB-380E-4739-A150-1B244D382446}">
      <dgm:prSet/>
      <dgm:spPr/>
      <dgm:t>
        <a:bodyPr/>
        <a:lstStyle/>
        <a:p>
          <a:endParaRPr lang="nl-BE"/>
        </a:p>
      </dgm:t>
    </dgm:pt>
    <dgm:pt modelId="{D2C5B40D-0C9B-47A7-921F-B47414078A3B}" type="sibTrans" cxnId="{D3C9F3FB-380E-4739-A150-1B244D382446}">
      <dgm:prSet/>
      <dgm:spPr/>
      <dgm:t>
        <a:bodyPr/>
        <a:lstStyle/>
        <a:p>
          <a:endParaRPr lang="nl-BE"/>
        </a:p>
      </dgm:t>
    </dgm:pt>
    <dgm:pt modelId="{99F11A74-5BA5-4542-98A0-FDE1EED6A5A9}" type="pres">
      <dgm:prSet presAssocID="{4B50327E-3892-4508-9B7D-4D3706853D23}" presName="cycle" presStyleCnt="0">
        <dgm:presLayoutVars>
          <dgm:dir/>
          <dgm:resizeHandles val="exact"/>
        </dgm:presLayoutVars>
      </dgm:prSet>
      <dgm:spPr/>
    </dgm:pt>
    <dgm:pt modelId="{7004884E-E61E-4D21-9B1F-EE91CD466A84}" type="pres">
      <dgm:prSet presAssocID="{D54E225A-54FD-4DA2-B413-1A9A23749175}" presName="node" presStyleLbl="node1" presStyleIdx="0" presStyleCnt="5">
        <dgm:presLayoutVars>
          <dgm:bulletEnabled val="1"/>
        </dgm:presLayoutVars>
      </dgm:prSet>
      <dgm:spPr/>
    </dgm:pt>
    <dgm:pt modelId="{C623065F-8CDF-49E5-BA43-C20A7D36193C}" type="pres">
      <dgm:prSet presAssocID="{3F30ED74-C792-4D0B-A520-73F494D868C2}" presName="sibTrans" presStyleLbl="sibTrans2D1" presStyleIdx="0" presStyleCnt="5"/>
      <dgm:spPr/>
    </dgm:pt>
    <dgm:pt modelId="{1B51BC28-C83E-4D76-A6BA-FE140D34A49E}" type="pres">
      <dgm:prSet presAssocID="{3F30ED74-C792-4D0B-A520-73F494D868C2}" presName="connectorText" presStyleLbl="sibTrans2D1" presStyleIdx="0" presStyleCnt="5"/>
      <dgm:spPr/>
    </dgm:pt>
    <dgm:pt modelId="{C5C450E2-5ECF-4AA0-8313-0D625CD8E3CB}" type="pres">
      <dgm:prSet presAssocID="{6FF95209-CD58-4606-8F5C-12DD63799970}" presName="node" presStyleLbl="node1" presStyleIdx="1" presStyleCnt="5">
        <dgm:presLayoutVars>
          <dgm:bulletEnabled val="1"/>
        </dgm:presLayoutVars>
      </dgm:prSet>
      <dgm:spPr/>
    </dgm:pt>
    <dgm:pt modelId="{4173B783-3AD7-4996-90AC-2BF080346C93}" type="pres">
      <dgm:prSet presAssocID="{0CB48C87-0A78-4BA1-B227-5861BC2F280F}" presName="sibTrans" presStyleLbl="sibTrans2D1" presStyleIdx="1" presStyleCnt="5"/>
      <dgm:spPr/>
    </dgm:pt>
    <dgm:pt modelId="{1CB4CD16-E2F8-4240-97B0-5750B4D69AEC}" type="pres">
      <dgm:prSet presAssocID="{0CB48C87-0A78-4BA1-B227-5861BC2F280F}" presName="connectorText" presStyleLbl="sibTrans2D1" presStyleIdx="1" presStyleCnt="5"/>
      <dgm:spPr/>
    </dgm:pt>
    <dgm:pt modelId="{893939E1-997B-4712-BA79-90B3BEE80F0B}" type="pres">
      <dgm:prSet presAssocID="{21AD0901-0883-4C51-9AD5-F69AAF5B85AF}" presName="node" presStyleLbl="node1" presStyleIdx="2" presStyleCnt="5">
        <dgm:presLayoutVars>
          <dgm:bulletEnabled val="1"/>
        </dgm:presLayoutVars>
      </dgm:prSet>
      <dgm:spPr/>
    </dgm:pt>
    <dgm:pt modelId="{3F24B42E-6E89-4114-B74A-149056654648}" type="pres">
      <dgm:prSet presAssocID="{F311829F-CDD0-4A5B-9625-1B3987F41F95}" presName="sibTrans" presStyleLbl="sibTrans2D1" presStyleIdx="2" presStyleCnt="5"/>
      <dgm:spPr/>
    </dgm:pt>
    <dgm:pt modelId="{321020F1-075E-49E6-AC87-CB3176DE45C7}" type="pres">
      <dgm:prSet presAssocID="{F311829F-CDD0-4A5B-9625-1B3987F41F95}" presName="connectorText" presStyleLbl="sibTrans2D1" presStyleIdx="2" presStyleCnt="5"/>
      <dgm:spPr/>
    </dgm:pt>
    <dgm:pt modelId="{E3F34258-1985-4A0D-8B31-22D965C314ED}" type="pres">
      <dgm:prSet presAssocID="{6E44991D-DB06-4F90-A285-5EA549EFC9FC}" presName="node" presStyleLbl="node1" presStyleIdx="3" presStyleCnt="5">
        <dgm:presLayoutVars>
          <dgm:bulletEnabled val="1"/>
        </dgm:presLayoutVars>
      </dgm:prSet>
      <dgm:spPr/>
    </dgm:pt>
    <dgm:pt modelId="{BAAF33A8-F234-4E99-86C2-AF21578A2851}" type="pres">
      <dgm:prSet presAssocID="{504B6094-D4D8-45F0-9F9F-65B602EB20DD}" presName="sibTrans" presStyleLbl="sibTrans2D1" presStyleIdx="3" presStyleCnt="5"/>
      <dgm:spPr/>
    </dgm:pt>
    <dgm:pt modelId="{D256554D-D6DB-44F5-9FFF-4B0392005645}" type="pres">
      <dgm:prSet presAssocID="{504B6094-D4D8-45F0-9F9F-65B602EB20DD}" presName="connectorText" presStyleLbl="sibTrans2D1" presStyleIdx="3" presStyleCnt="5"/>
      <dgm:spPr/>
    </dgm:pt>
    <dgm:pt modelId="{11D62174-09C0-48FC-8F08-F124E1D99D9C}" type="pres">
      <dgm:prSet presAssocID="{7820DDCE-927D-43AE-A21E-E6C5E077F00C}" presName="node" presStyleLbl="node1" presStyleIdx="4" presStyleCnt="5">
        <dgm:presLayoutVars>
          <dgm:bulletEnabled val="1"/>
        </dgm:presLayoutVars>
      </dgm:prSet>
      <dgm:spPr/>
    </dgm:pt>
    <dgm:pt modelId="{C18B3E78-A6F9-4723-BE19-A8168E23BB08}" type="pres">
      <dgm:prSet presAssocID="{D2C5B40D-0C9B-47A7-921F-B47414078A3B}" presName="sibTrans" presStyleLbl="sibTrans2D1" presStyleIdx="4" presStyleCnt="5"/>
      <dgm:spPr/>
    </dgm:pt>
    <dgm:pt modelId="{4FF86A81-0281-4CAE-B820-3E2B69FA9197}" type="pres">
      <dgm:prSet presAssocID="{D2C5B40D-0C9B-47A7-921F-B47414078A3B}" presName="connectorText" presStyleLbl="sibTrans2D1" presStyleIdx="4" presStyleCnt="5"/>
      <dgm:spPr/>
    </dgm:pt>
  </dgm:ptLst>
  <dgm:cxnLst>
    <dgm:cxn modelId="{06735E06-9D0D-4D18-937E-311A499D42AB}" type="presOf" srcId="{4B50327E-3892-4508-9B7D-4D3706853D23}" destId="{99F11A74-5BA5-4542-98A0-FDE1EED6A5A9}" srcOrd="0" destOrd="0" presId="urn:microsoft.com/office/officeart/2005/8/layout/cycle2"/>
    <dgm:cxn modelId="{E9BE5B29-DD59-459B-858B-DA6964D4BF73}" srcId="{4B50327E-3892-4508-9B7D-4D3706853D23}" destId="{6FF95209-CD58-4606-8F5C-12DD63799970}" srcOrd="1" destOrd="0" parTransId="{4E5F6BB9-B13C-4420-A990-2C6B1237C7D5}" sibTransId="{0CB48C87-0A78-4BA1-B227-5861BC2F280F}"/>
    <dgm:cxn modelId="{AF3AFE36-F153-44EF-85E0-566566208BC6}" type="presOf" srcId="{6E44991D-DB06-4F90-A285-5EA549EFC9FC}" destId="{E3F34258-1985-4A0D-8B31-22D965C314ED}" srcOrd="0" destOrd="0" presId="urn:microsoft.com/office/officeart/2005/8/layout/cycle2"/>
    <dgm:cxn modelId="{A71E2A3B-2F3F-4E69-A13A-48FE82F3D62A}" type="presOf" srcId="{D54E225A-54FD-4DA2-B413-1A9A23749175}" destId="{7004884E-E61E-4D21-9B1F-EE91CD466A84}" srcOrd="0" destOrd="0" presId="urn:microsoft.com/office/officeart/2005/8/layout/cycle2"/>
    <dgm:cxn modelId="{EA91DE41-8759-4A6F-85ED-C2FF5C930DBC}" type="presOf" srcId="{0CB48C87-0A78-4BA1-B227-5861BC2F280F}" destId="{4173B783-3AD7-4996-90AC-2BF080346C93}" srcOrd="0" destOrd="0" presId="urn:microsoft.com/office/officeart/2005/8/layout/cycle2"/>
    <dgm:cxn modelId="{C2E96C65-FB7B-45A4-9558-54A823607D29}" type="presOf" srcId="{7820DDCE-927D-43AE-A21E-E6C5E077F00C}" destId="{11D62174-09C0-48FC-8F08-F124E1D99D9C}" srcOrd="0" destOrd="0" presId="urn:microsoft.com/office/officeart/2005/8/layout/cycle2"/>
    <dgm:cxn modelId="{D3555950-3897-462E-AF7E-6F461B829F70}" srcId="{4B50327E-3892-4508-9B7D-4D3706853D23}" destId="{21AD0901-0883-4C51-9AD5-F69AAF5B85AF}" srcOrd="2" destOrd="0" parTransId="{E018F4C6-3E9D-4054-AF7C-E12884159817}" sibTransId="{F311829F-CDD0-4A5B-9625-1B3987F41F95}"/>
    <dgm:cxn modelId="{3FCBB959-E1E5-427C-AE6A-31773A19B4E9}" type="presOf" srcId="{D2C5B40D-0C9B-47A7-921F-B47414078A3B}" destId="{C18B3E78-A6F9-4723-BE19-A8168E23BB08}" srcOrd="0" destOrd="0" presId="urn:microsoft.com/office/officeart/2005/8/layout/cycle2"/>
    <dgm:cxn modelId="{443C6B83-0E4D-4AB9-BD0F-85BAB252EBFB}" type="presOf" srcId="{6FF95209-CD58-4606-8F5C-12DD63799970}" destId="{C5C450E2-5ECF-4AA0-8313-0D625CD8E3CB}" srcOrd="0" destOrd="0" presId="urn:microsoft.com/office/officeart/2005/8/layout/cycle2"/>
    <dgm:cxn modelId="{C474A994-E783-49F6-A4B5-1459FF1968B6}" srcId="{4B50327E-3892-4508-9B7D-4D3706853D23}" destId="{D54E225A-54FD-4DA2-B413-1A9A23749175}" srcOrd="0" destOrd="0" parTransId="{32FB70CA-5843-447A-A40D-00D0ACE00C15}" sibTransId="{3F30ED74-C792-4D0B-A520-73F494D868C2}"/>
    <dgm:cxn modelId="{2092AFBA-4EA1-46C6-B154-65C11EBCC5BB}" type="presOf" srcId="{504B6094-D4D8-45F0-9F9F-65B602EB20DD}" destId="{D256554D-D6DB-44F5-9FFF-4B0392005645}" srcOrd="1" destOrd="0" presId="urn:microsoft.com/office/officeart/2005/8/layout/cycle2"/>
    <dgm:cxn modelId="{0B1338BC-F915-4A32-B5C9-085F49D9B0AF}" type="presOf" srcId="{504B6094-D4D8-45F0-9F9F-65B602EB20DD}" destId="{BAAF33A8-F234-4E99-86C2-AF21578A2851}" srcOrd="0" destOrd="0" presId="urn:microsoft.com/office/officeart/2005/8/layout/cycle2"/>
    <dgm:cxn modelId="{D37D59C3-D248-4310-A0D8-9547095EC75E}" type="presOf" srcId="{F311829F-CDD0-4A5B-9625-1B3987F41F95}" destId="{3F24B42E-6E89-4114-B74A-149056654648}" srcOrd="0" destOrd="0" presId="urn:microsoft.com/office/officeart/2005/8/layout/cycle2"/>
    <dgm:cxn modelId="{181BD4C5-C101-42C0-A6ED-23F0F999D8B2}" type="presOf" srcId="{3F30ED74-C792-4D0B-A520-73F494D868C2}" destId="{1B51BC28-C83E-4D76-A6BA-FE140D34A49E}" srcOrd="1" destOrd="0" presId="urn:microsoft.com/office/officeart/2005/8/layout/cycle2"/>
    <dgm:cxn modelId="{4F5D97CE-47A4-42F0-A324-D1D2B1F3634D}" type="presOf" srcId="{D2C5B40D-0C9B-47A7-921F-B47414078A3B}" destId="{4FF86A81-0281-4CAE-B820-3E2B69FA9197}" srcOrd="1" destOrd="0" presId="urn:microsoft.com/office/officeart/2005/8/layout/cycle2"/>
    <dgm:cxn modelId="{256BE2D5-3736-4B24-AAD8-BEB568EE7F97}" type="presOf" srcId="{3F30ED74-C792-4D0B-A520-73F494D868C2}" destId="{C623065F-8CDF-49E5-BA43-C20A7D36193C}" srcOrd="0" destOrd="0" presId="urn:microsoft.com/office/officeart/2005/8/layout/cycle2"/>
    <dgm:cxn modelId="{559911DE-A48E-4D22-99BA-96F431026B23}" type="presOf" srcId="{F311829F-CDD0-4A5B-9625-1B3987F41F95}" destId="{321020F1-075E-49E6-AC87-CB3176DE45C7}" srcOrd="1" destOrd="0" presId="urn:microsoft.com/office/officeart/2005/8/layout/cycle2"/>
    <dgm:cxn modelId="{BB34A1E0-FE49-4359-8466-8F4D68C71BC1}" type="presOf" srcId="{21AD0901-0883-4C51-9AD5-F69AAF5B85AF}" destId="{893939E1-997B-4712-BA79-90B3BEE80F0B}" srcOrd="0" destOrd="0" presId="urn:microsoft.com/office/officeart/2005/8/layout/cycle2"/>
    <dgm:cxn modelId="{D07451F5-9C7D-4678-8E7C-C55C1772438C}" type="presOf" srcId="{0CB48C87-0A78-4BA1-B227-5861BC2F280F}" destId="{1CB4CD16-E2F8-4240-97B0-5750B4D69AEC}" srcOrd="1" destOrd="0" presId="urn:microsoft.com/office/officeart/2005/8/layout/cycle2"/>
    <dgm:cxn modelId="{D3C9F3FB-380E-4739-A150-1B244D382446}" srcId="{4B50327E-3892-4508-9B7D-4D3706853D23}" destId="{7820DDCE-927D-43AE-A21E-E6C5E077F00C}" srcOrd="4" destOrd="0" parTransId="{A44CFC3D-41AA-4A6A-A166-7F98948544CB}" sibTransId="{D2C5B40D-0C9B-47A7-921F-B47414078A3B}"/>
    <dgm:cxn modelId="{376EDBFD-2AEF-411A-908B-D722F1473176}" srcId="{4B50327E-3892-4508-9B7D-4D3706853D23}" destId="{6E44991D-DB06-4F90-A285-5EA549EFC9FC}" srcOrd="3" destOrd="0" parTransId="{601ACAB4-5C0E-4699-9BA3-0FB7A8E7E84C}" sibTransId="{504B6094-D4D8-45F0-9F9F-65B602EB20DD}"/>
    <dgm:cxn modelId="{94663BB8-0F93-4680-A64C-8A4733CDA9BA}" type="presParOf" srcId="{99F11A74-5BA5-4542-98A0-FDE1EED6A5A9}" destId="{7004884E-E61E-4D21-9B1F-EE91CD466A84}" srcOrd="0" destOrd="0" presId="urn:microsoft.com/office/officeart/2005/8/layout/cycle2"/>
    <dgm:cxn modelId="{A53FF99F-E5AF-4732-A7D9-815A560093A8}" type="presParOf" srcId="{99F11A74-5BA5-4542-98A0-FDE1EED6A5A9}" destId="{C623065F-8CDF-49E5-BA43-C20A7D36193C}" srcOrd="1" destOrd="0" presId="urn:microsoft.com/office/officeart/2005/8/layout/cycle2"/>
    <dgm:cxn modelId="{E7587E1C-0C0D-4703-87A5-E749921F8BC1}" type="presParOf" srcId="{C623065F-8CDF-49E5-BA43-C20A7D36193C}" destId="{1B51BC28-C83E-4D76-A6BA-FE140D34A49E}" srcOrd="0" destOrd="0" presId="urn:microsoft.com/office/officeart/2005/8/layout/cycle2"/>
    <dgm:cxn modelId="{A5656E0A-CDC7-4964-90A7-F077E6F6DE26}" type="presParOf" srcId="{99F11A74-5BA5-4542-98A0-FDE1EED6A5A9}" destId="{C5C450E2-5ECF-4AA0-8313-0D625CD8E3CB}" srcOrd="2" destOrd="0" presId="urn:microsoft.com/office/officeart/2005/8/layout/cycle2"/>
    <dgm:cxn modelId="{C6D9374F-9164-4D2A-9DC0-496C7AE564EC}" type="presParOf" srcId="{99F11A74-5BA5-4542-98A0-FDE1EED6A5A9}" destId="{4173B783-3AD7-4996-90AC-2BF080346C93}" srcOrd="3" destOrd="0" presId="urn:microsoft.com/office/officeart/2005/8/layout/cycle2"/>
    <dgm:cxn modelId="{F46356FD-CE54-42EF-BA17-A41DBE43761A}" type="presParOf" srcId="{4173B783-3AD7-4996-90AC-2BF080346C93}" destId="{1CB4CD16-E2F8-4240-97B0-5750B4D69AEC}" srcOrd="0" destOrd="0" presId="urn:microsoft.com/office/officeart/2005/8/layout/cycle2"/>
    <dgm:cxn modelId="{4B7E23F0-BE83-4C27-B645-6EC209137F3C}" type="presParOf" srcId="{99F11A74-5BA5-4542-98A0-FDE1EED6A5A9}" destId="{893939E1-997B-4712-BA79-90B3BEE80F0B}" srcOrd="4" destOrd="0" presId="urn:microsoft.com/office/officeart/2005/8/layout/cycle2"/>
    <dgm:cxn modelId="{7266297A-3A7D-4CA8-87AB-053CA1BB6AED}" type="presParOf" srcId="{99F11A74-5BA5-4542-98A0-FDE1EED6A5A9}" destId="{3F24B42E-6E89-4114-B74A-149056654648}" srcOrd="5" destOrd="0" presId="urn:microsoft.com/office/officeart/2005/8/layout/cycle2"/>
    <dgm:cxn modelId="{56FD1817-46B6-4AF7-A22B-E381503D00F2}" type="presParOf" srcId="{3F24B42E-6E89-4114-B74A-149056654648}" destId="{321020F1-075E-49E6-AC87-CB3176DE45C7}" srcOrd="0" destOrd="0" presId="urn:microsoft.com/office/officeart/2005/8/layout/cycle2"/>
    <dgm:cxn modelId="{FFAE09D7-FB2F-494E-A01C-508D514FC5F3}" type="presParOf" srcId="{99F11A74-5BA5-4542-98A0-FDE1EED6A5A9}" destId="{E3F34258-1985-4A0D-8B31-22D965C314ED}" srcOrd="6" destOrd="0" presId="urn:microsoft.com/office/officeart/2005/8/layout/cycle2"/>
    <dgm:cxn modelId="{CA4AFCF9-25AC-43D4-9B2A-EF5FC28FC395}" type="presParOf" srcId="{99F11A74-5BA5-4542-98A0-FDE1EED6A5A9}" destId="{BAAF33A8-F234-4E99-86C2-AF21578A2851}" srcOrd="7" destOrd="0" presId="urn:microsoft.com/office/officeart/2005/8/layout/cycle2"/>
    <dgm:cxn modelId="{B742AEED-BAED-4E55-8A44-BE16FF65C1A3}" type="presParOf" srcId="{BAAF33A8-F234-4E99-86C2-AF21578A2851}" destId="{D256554D-D6DB-44F5-9FFF-4B0392005645}" srcOrd="0" destOrd="0" presId="urn:microsoft.com/office/officeart/2005/8/layout/cycle2"/>
    <dgm:cxn modelId="{06DBC84E-BEF2-4537-A91D-88A24640248A}" type="presParOf" srcId="{99F11A74-5BA5-4542-98A0-FDE1EED6A5A9}" destId="{11D62174-09C0-48FC-8F08-F124E1D99D9C}" srcOrd="8" destOrd="0" presId="urn:microsoft.com/office/officeart/2005/8/layout/cycle2"/>
    <dgm:cxn modelId="{070F4305-1C02-4844-8892-C49CB59AB5AD}" type="presParOf" srcId="{99F11A74-5BA5-4542-98A0-FDE1EED6A5A9}" destId="{C18B3E78-A6F9-4723-BE19-A8168E23BB08}" srcOrd="9" destOrd="0" presId="urn:microsoft.com/office/officeart/2005/8/layout/cycle2"/>
    <dgm:cxn modelId="{09B28120-C47B-42BB-9FCC-CBECF7977872}" type="presParOf" srcId="{C18B3E78-A6F9-4723-BE19-A8168E23BB08}" destId="{4FF86A81-0281-4CAE-B820-3E2B69FA91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884E-E61E-4D21-9B1F-EE91CD466A84}">
      <dsp:nvSpPr>
        <dsp:cNvPr id="0" name=""/>
        <dsp:cNvSpPr/>
      </dsp:nvSpPr>
      <dsp:spPr>
        <a:xfrm>
          <a:off x="873129" y="166176"/>
          <a:ext cx="718481" cy="71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 </a:t>
          </a:r>
        </a:p>
      </dsp:txBody>
      <dsp:txXfrm>
        <a:off x="978348" y="271395"/>
        <a:ext cx="508043" cy="508043"/>
      </dsp:txXfrm>
    </dsp:sp>
    <dsp:sp modelId="{C623065F-8CDF-49E5-BA43-C20A7D36193C}">
      <dsp:nvSpPr>
        <dsp:cNvPr id="0" name=""/>
        <dsp:cNvSpPr/>
      </dsp:nvSpPr>
      <dsp:spPr>
        <a:xfrm rot="2160000">
          <a:off x="1568905" y="718067"/>
          <a:ext cx="191005" cy="242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1574377" y="749724"/>
        <a:ext cx="133704" cy="145493"/>
      </dsp:txXfrm>
    </dsp:sp>
    <dsp:sp modelId="{C5C450E2-5ECF-4AA0-8313-0D625CD8E3CB}">
      <dsp:nvSpPr>
        <dsp:cNvPr id="0" name=""/>
        <dsp:cNvSpPr/>
      </dsp:nvSpPr>
      <dsp:spPr>
        <a:xfrm>
          <a:off x="1745952" y="800319"/>
          <a:ext cx="718481" cy="71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 </a:t>
          </a:r>
        </a:p>
      </dsp:txBody>
      <dsp:txXfrm>
        <a:off x="1851171" y="905538"/>
        <a:ext cx="508043" cy="508043"/>
      </dsp:txXfrm>
    </dsp:sp>
    <dsp:sp modelId="{4173B783-3AD7-4996-90AC-2BF080346C93}">
      <dsp:nvSpPr>
        <dsp:cNvPr id="0" name=""/>
        <dsp:cNvSpPr/>
      </dsp:nvSpPr>
      <dsp:spPr>
        <a:xfrm rot="6480000">
          <a:off x="1844666" y="1546208"/>
          <a:ext cx="191005" cy="242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 rot="10800000">
        <a:off x="1882170" y="1567457"/>
        <a:ext cx="133704" cy="145493"/>
      </dsp:txXfrm>
    </dsp:sp>
    <dsp:sp modelId="{893939E1-997B-4712-BA79-90B3BEE80F0B}">
      <dsp:nvSpPr>
        <dsp:cNvPr id="0" name=""/>
        <dsp:cNvSpPr/>
      </dsp:nvSpPr>
      <dsp:spPr>
        <a:xfrm>
          <a:off x="1412563" y="1826384"/>
          <a:ext cx="718481" cy="71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 </a:t>
          </a:r>
        </a:p>
      </dsp:txBody>
      <dsp:txXfrm>
        <a:off x="1517782" y="1931603"/>
        <a:ext cx="508043" cy="508043"/>
      </dsp:txXfrm>
    </dsp:sp>
    <dsp:sp modelId="{3F24B42E-6E89-4114-B74A-149056654648}">
      <dsp:nvSpPr>
        <dsp:cNvPr id="0" name=""/>
        <dsp:cNvSpPr/>
      </dsp:nvSpPr>
      <dsp:spPr>
        <a:xfrm rot="10800000">
          <a:off x="1142273" y="2064381"/>
          <a:ext cx="191005" cy="242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 rot="10800000">
        <a:off x="1199574" y="2112878"/>
        <a:ext cx="133704" cy="145493"/>
      </dsp:txXfrm>
    </dsp:sp>
    <dsp:sp modelId="{E3F34258-1985-4A0D-8B31-22D965C314ED}">
      <dsp:nvSpPr>
        <dsp:cNvPr id="0" name=""/>
        <dsp:cNvSpPr/>
      </dsp:nvSpPr>
      <dsp:spPr>
        <a:xfrm>
          <a:off x="333695" y="1826384"/>
          <a:ext cx="718481" cy="71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 </a:t>
          </a:r>
        </a:p>
      </dsp:txBody>
      <dsp:txXfrm>
        <a:off x="438914" y="1931603"/>
        <a:ext cx="508043" cy="508043"/>
      </dsp:txXfrm>
    </dsp:sp>
    <dsp:sp modelId="{BAAF33A8-F234-4E99-86C2-AF21578A2851}">
      <dsp:nvSpPr>
        <dsp:cNvPr id="0" name=""/>
        <dsp:cNvSpPr/>
      </dsp:nvSpPr>
      <dsp:spPr>
        <a:xfrm rot="15120000">
          <a:off x="432409" y="1556490"/>
          <a:ext cx="191005" cy="242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 rot="10800000">
        <a:off x="469913" y="1632235"/>
        <a:ext cx="133704" cy="145493"/>
      </dsp:txXfrm>
    </dsp:sp>
    <dsp:sp modelId="{11D62174-09C0-48FC-8F08-F124E1D99D9C}">
      <dsp:nvSpPr>
        <dsp:cNvPr id="0" name=""/>
        <dsp:cNvSpPr/>
      </dsp:nvSpPr>
      <dsp:spPr>
        <a:xfrm>
          <a:off x="306" y="800319"/>
          <a:ext cx="718481" cy="718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 </a:t>
          </a:r>
        </a:p>
      </dsp:txBody>
      <dsp:txXfrm>
        <a:off x="105525" y="905538"/>
        <a:ext cx="508043" cy="508043"/>
      </dsp:txXfrm>
    </dsp:sp>
    <dsp:sp modelId="{C18B3E78-A6F9-4723-BE19-A8168E23BB08}">
      <dsp:nvSpPr>
        <dsp:cNvPr id="0" name=""/>
        <dsp:cNvSpPr/>
      </dsp:nvSpPr>
      <dsp:spPr>
        <a:xfrm rot="19440000">
          <a:off x="696082" y="724422"/>
          <a:ext cx="191005" cy="242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000" kern="1200"/>
        </a:p>
      </dsp:txBody>
      <dsp:txXfrm>
        <a:off x="701554" y="789759"/>
        <a:ext cx="133704" cy="14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fld id="{F57AD37A-C917-4FC0-87DA-ACB7CB6A909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89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fld id="{4BC4233C-69B3-487F-A092-0FF886EBAD5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522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%3A%2F%2Fwww.phil.muni.cz%2Fjournals%2Findex.php%2Fstudia-paedagogica%2Farticle%2Fview%2F2148%2F2120&amp;data=04%7C01%7C%7Ce3e41d5624134904b4ed08d8798be08d%7C792e08fb2d544a8eaf72202548136ef6%7C0%7C0%7C637392988956608073%7CUnknown%7CTWFpbGZsb3d8eyJWIjoiMC4wLjAwMDAiLCJQIjoiV2luMzIiLCJBTiI6Ik1haWwiLCJXVCI6Mn0%3D%7C1000&amp;sdata=U%2FafbeSAppA%2Bbh%2Bnuj3ZNNDBw6b4YhnhLeODm1Qm6pU%3D&amp;reserved=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%3A%2F%2Fwww.phil.muni.cz%2Fjournals%2Findex.php%2Fstudia-paedagogica%2Farticle%2Fview%2F2148%2F2120&amp;data=04%7C01%7C%7Ce3e41d5624134904b4ed08d8798be08d%7C792e08fb2d544a8eaf72202548136ef6%7C0%7C0%7C637392988956608073%7CUnknown%7CTWFpbGZsb3d8eyJWIjoiMC4wLjAwMDAiLCJQIjoiV2luMzIiLCJBTiI6Ik1haWwiLCJXVCI6Mn0%3D%7C1000&amp;sdata=U%2FafbeSAppA%2Bbh%2Bnuj3ZNNDBw6b4YhnhLeODm1Qm6pU%3D&amp;reserved=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632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2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Talis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-gemiddelde is 37%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85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66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66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559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http://www.phil.muni.cz/journals/index.php/studia-paedagogica/article/view/2148/2120</a:t>
            </a:r>
            <a:r>
              <a:rPr lang="nl-BE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43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  http://www.phil.muni.cz/journals/index.php/studia-paedagogica/article/view/2148/2120</a:t>
            </a:r>
            <a:r>
              <a:rPr lang="nl-BE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331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225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134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03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8FD6-3310-497D-BDA8-00961EC12EB2}" type="slidenum">
              <a:rPr lang="nl-NL"/>
              <a:pPr/>
              <a:t>2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7886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Ehren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Melanie C.M.;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Gustafsson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Jan-Erik;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Altrichter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Herbert;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Skedsmo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Guri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;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Kemethofer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David &amp; Huber, Stephan G. (2015):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Comparing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effects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side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effects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of different school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inspection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across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Europé. </a:t>
            </a:r>
            <a:r>
              <a:rPr lang="nl-BE" sz="105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Comparative</a:t>
            </a:r>
            <a:r>
              <a:rPr lang="nl-BE" sz="105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Education51 (3), 375 – 40 0.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96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009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77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583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21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88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74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6982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61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29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233C-69B3-487F-A092-0FF886EBAD5B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87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1458913"/>
            <a:ext cx="7870825" cy="152400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Klik om het opmaakprofiel te bewerken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3413" y="3173413"/>
            <a:ext cx="7870825" cy="127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7E002F"/>
                </a:solidFill>
              </a:defRPr>
            </a:lvl1pPr>
          </a:lstStyle>
          <a:p>
            <a:r>
              <a:rPr lang="en-US"/>
              <a:t>Klik om het opmaakprofiel van de modelondertitel te bewerken</a:t>
            </a:r>
          </a:p>
        </p:txBody>
      </p:sp>
      <p:pic>
        <p:nvPicPr>
          <p:cNvPr id="215044" name="Picture 4" descr="logo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78681" cy="702945"/>
          </a:xfrm>
          <a:prstGeom prst="rect">
            <a:avLst/>
          </a:prstGeom>
          <a:noFill/>
        </p:spPr>
      </p:pic>
      <p:pic>
        <p:nvPicPr>
          <p:cNvPr id="215045" name="Picture 5" descr="g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6286500"/>
            <a:ext cx="8315325" cy="571500"/>
          </a:xfrm>
          <a:prstGeom prst="rect">
            <a:avLst/>
          </a:prstGeom>
          <a:noFill/>
        </p:spPr>
      </p:pic>
      <p:pic>
        <p:nvPicPr>
          <p:cNvPr id="215046" name="Picture 6" descr="logo_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74" y="6339160"/>
            <a:ext cx="2851150" cy="330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37325" y="1395413"/>
            <a:ext cx="1966913" cy="457041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33413" y="1395413"/>
            <a:ext cx="5751512" cy="457041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413" y="1395413"/>
            <a:ext cx="7870825" cy="63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33413" y="2411413"/>
            <a:ext cx="3859212" cy="3554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5025" y="2411413"/>
            <a:ext cx="3859213" cy="3554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413" y="1395413"/>
            <a:ext cx="7870825" cy="63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33413" y="2411413"/>
            <a:ext cx="7870825" cy="3554412"/>
          </a:xfr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op het pictogram om een afbeelding toe te voegen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214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3413" y="2411413"/>
            <a:ext cx="3859212" cy="355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5025" y="2411413"/>
            <a:ext cx="3859213" cy="355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gol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6613" y="6286500"/>
            <a:ext cx="8315325" cy="571500"/>
          </a:xfrm>
          <a:prstGeom prst="rect">
            <a:avLst/>
          </a:prstGeom>
          <a:noFill/>
        </p:spPr>
      </p:pic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395413"/>
            <a:ext cx="7870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te bewerken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2411413"/>
            <a:ext cx="787082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9950450" y="64833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7616825" y="6372225"/>
            <a:ext cx="88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fld id="{72DCA428-0E6C-416B-BC2C-537C8D4AB3BD}" type="slidenum">
              <a:rPr lang="en-US">
                <a:solidFill>
                  <a:schemeClr val="bg1"/>
                </a:solidFill>
                <a:latin typeface="Verdana" pitchFamily="34" charset="0"/>
              </a:rPr>
              <a:pPr algn="r">
                <a:spcBef>
                  <a:spcPct val="50000"/>
                </a:spcBef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500">
          <a:solidFill>
            <a:srgbClr val="003D6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3D6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200">
          <a:solidFill>
            <a:srgbClr val="003D6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D6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003D6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D6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r="358"/>
          <a:stretch/>
        </p:blipFill>
        <p:spPr>
          <a:xfrm>
            <a:off x="0" y="-603448"/>
            <a:ext cx="9153245" cy="6852793"/>
          </a:xfrm>
        </p:spPr>
      </p:pic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/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09E632F6-71F3-45B2-8804-BABB0763A807}"/>
              </a:ext>
            </a:extLst>
          </p:cNvPr>
          <p:cNvSpPr/>
          <p:nvPr/>
        </p:nvSpPr>
        <p:spPr>
          <a:xfrm>
            <a:off x="251520" y="-27384"/>
            <a:ext cx="8352928" cy="657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4400" dirty="0">
                <a:solidFill>
                  <a:schemeClr val="bg1"/>
                </a:solidFill>
                <a:latin typeface="Futura"/>
                <a:ea typeface="Calibri" panose="020F0502020204030204" pitchFamily="34" charset="0"/>
                <a:cs typeface="Times New Roman" panose="02020603050405020304" pitchFamily="18" charset="0"/>
              </a:rPr>
              <a:t>Professionaliteit en professionalisering van leraren als hefboom voor beter onderwijs </a:t>
            </a: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BE" sz="32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3200" dirty="0">
                <a:solidFill>
                  <a:schemeClr val="bg1"/>
                </a:solidFill>
                <a:latin typeface="Futura"/>
                <a:ea typeface="Calibri" panose="020F0502020204030204" pitchFamily="34" charset="0"/>
                <a:cs typeface="Times New Roman" panose="02020603050405020304" pitchFamily="18" charset="0"/>
              </a:rPr>
              <a:t>Commissie Beter Onderwijs  23 december 2020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F347CDD-9505-4FC2-AFF9-3191AEB1FA97}"/>
              </a:ext>
            </a:extLst>
          </p:cNvPr>
          <p:cNvSpPr/>
          <p:nvPr/>
        </p:nvSpPr>
        <p:spPr>
          <a:xfrm>
            <a:off x="1547664" y="4725144"/>
            <a:ext cx="7488832" cy="48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Futura"/>
                <a:ea typeface="Calibri" panose="020F0502020204030204" pitchFamily="34" charset="0"/>
                <a:cs typeface="Times New Roman" panose="02020603050405020304" pitchFamily="18" charset="0"/>
              </a:rPr>
              <a:t>Jan Vanhoof </a:t>
            </a:r>
          </a:p>
          <a:p>
            <a:pPr algn="r">
              <a:spcAft>
                <a:spcPts val="0"/>
              </a:spcAft>
            </a:pPr>
            <a:endParaRPr lang="nl-BE" sz="1400" dirty="0">
              <a:solidFill>
                <a:schemeClr val="bg1"/>
              </a:solidFill>
              <a:latin typeface="Futu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89744"/>
            <a:ext cx="8662913" cy="635000"/>
          </a:xfrm>
        </p:spPr>
        <p:txBody>
          <a:bodyPr/>
          <a:lstStyle/>
          <a:p>
            <a:pPr algn="ctr"/>
            <a:r>
              <a:rPr lang="nl-BE" sz="3600" dirty="0">
                <a:latin typeface="Futura"/>
              </a:rPr>
              <a:t>Wegwijs in </a:t>
            </a:r>
            <a:r>
              <a:rPr lang="nl-BE" sz="3600" dirty="0" err="1">
                <a:latin typeface="Futura"/>
              </a:rPr>
              <a:t>performantiemanagement</a:t>
            </a:r>
            <a:br>
              <a:rPr lang="nl-BE" sz="3600" dirty="0">
                <a:latin typeface="Futura"/>
              </a:rPr>
            </a:br>
            <a:r>
              <a:rPr lang="nl-BE" sz="2800" dirty="0">
                <a:latin typeface="Futura"/>
              </a:rPr>
              <a:t>Cyclisch proces van…</a:t>
            </a:r>
            <a:endParaRPr lang="nl-NL" sz="3600" dirty="0">
              <a:solidFill>
                <a:srgbClr val="4D4215"/>
              </a:solidFill>
              <a:latin typeface="Futur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A4673D-C323-4F1F-AA4B-12863821B042}"/>
              </a:ext>
            </a:extLst>
          </p:cNvPr>
          <p:cNvSpPr txBox="1"/>
          <p:nvPr/>
        </p:nvSpPr>
        <p:spPr>
          <a:xfrm>
            <a:off x="2146447" y="4314582"/>
            <a:ext cx="1677062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Confirmation bias</a:t>
            </a:r>
          </a:p>
        </p:txBody>
      </p:sp>
      <p:sp>
        <p:nvSpPr>
          <p:cNvPr id="4" name="Tijdelijke aanduiding voor inhoud 8">
            <a:extLst>
              <a:ext uri="{FF2B5EF4-FFF2-40B4-BE49-F238E27FC236}">
                <a16:creationId xmlns:a16="http://schemas.microsoft.com/office/drawing/2014/main" id="{A1CE39DD-61C1-4600-9FA0-5B107A3A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10" y="2546104"/>
            <a:ext cx="6029214" cy="3385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nl-BE" sz="2000" kern="1200" dirty="0">
                <a:solidFill>
                  <a:schemeClr val="accent1">
                    <a:lumMod val="75000"/>
                  </a:schemeClr>
                </a:solidFill>
              </a:rPr>
              <a:t>Performant leraarschap definiëren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8D59AEE-C0F9-4AFA-B4D5-57CED639138E}"/>
              </a:ext>
            </a:extLst>
          </p:cNvPr>
          <p:cNvSpPr txBox="1"/>
          <p:nvPr/>
        </p:nvSpPr>
        <p:spPr>
          <a:xfrm>
            <a:off x="455244" y="2969656"/>
            <a:ext cx="721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BE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Functioneren van de leraar documenteren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05BDA31-07D6-4B08-B3FA-7971C32A3295}"/>
              </a:ext>
            </a:extLst>
          </p:cNvPr>
          <p:cNvSpPr txBox="1"/>
          <p:nvPr/>
        </p:nvSpPr>
        <p:spPr>
          <a:xfrm>
            <a:off x="467544" y="3431321"/>
            <a:ext cx="428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Prestatie van feedback voorzien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4BE386-0A32-40C9-8E91-6FB3F1B8C5CB}"/>
              </a:ext>
            </a:extLst>
          </p:cNvPr>
          <p:cNvSpPr txBox="1"/>
          <p:nvPr/>
        </p:nvSpPr>
        <p:spPr>
          <a:xfrm>
            <a:off x="459230" y="3892986"/>
            <a:ext cx="5552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Consequenties vasthangen aan prestaties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31590C-C821-4167-975B-D9BD28363883}"/>
              </a:ext>
            </a:extLst>
          </p:cNvPr>
          <p:cNvSpPr txBox="1"/>
          <p:nvPr/>
        </p:nvSpPr>
        <p:spPr>
          <a:xfrm>
            <a:off x="466607" y="2074999"/>
            <a:ext cx="2487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Visie omschrijven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DED0B4-947B-46B2-B776-E22F677B3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647753"/>
              </p:ext>
            </p:extLst>
          </p:nvPr>
        </p:nvGraphicFramePr>
        <p:xfrm>
          <a:off x="6516216" y="1942093"/>
          <a:ext cx="2464740" cy="27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02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5D37FCE-41C7-47CA-B819-41D71851D5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497594"/>
            <a:ext cx="9144000" cy="386281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ACF8A95-2B75-44CA-846C-9F7A4F9A42EF}"/>
              </a:ext>
            </a:extLst>
          </p:cNvPr>
          <p:cNvSpPr/>
          <p:nvPr/>
        </p:nvSpPr>
        <p:spPr>
          <a:xfrm>
            <a:off x="467544" y="-27384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BE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De formele lerarenopleiding als vertrekpunt</a:t>
            </a:r>
          </a:p>
          <a:p>
            <a:pPr algn="r"/>
            <a:r>
              <a:rPr lang="nl-NL" sz="2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% leraren voor wie volgende elementen deel uitmaakten van hun lerarenopleiding</a:t>
            </a:r>
            <a:endParaRPr lang="nl-BE" sz="20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D48D4F-304E-436E-8710-53DDAD14AC93}"/>
              </a:ext>
            </a:extLst>
          </p:cNvPr>
          <p:cNvSpPr/>
          <p:nvPr/>
        </p:nvSpPr>
        <p:spPr>
          <a:xfrm>
            <a:off x="0" y="6468442"/>
            <a:ext cx="1965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(Bron: </a:t>
            </a:r>
            <a:r>
              <a:rPr lang="nl-BE" sz="2000" dirty="0">
                <a:solidFill>
                  <a:schemeClr val="tx2"/>
                </a:solidFill>
              </a:rPr>
              <a:t>www.talis2018.be)</a:t>
            </a: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4FEA10-67CF-404F-9142-B1F2D476A8D5}"/>
              </a:ext>
            </a:extLst>
          </p:cNvPr>
          <p:cNvSpPr/>
          <p:nvPr/>
        </p:nvSpPr>
        <p:spPr bwMode="auto">
          <a:xfrm>
            <a:off x="8316416" y="1700808"/>
            <a:ext cx="720080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F16320D-D069-4250-84E5-44B04D72F961}"/>
              </a:ext>
            </a:extLst>
          </p:cNvPr>
          <p:cNvCxnSpPr>
            <a:cxnSpLocks/>
          </p:cNvCxnSpPr>
          <p:nvPr/>
        </p:nvCxnSpPr>
        <p:spPr bwMode="auto">
          <a:xfrm>
            <a:off x="4788024" y="1988840"/>
            <a:ext cx="0" cy="1152128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110B4A3-DB2A-4652-858F-21E55A894262}"/>
              </a:ext>
            </a:extLst>
          </p:cNvPr>
          <p:cNvCxnSpPr>
            <a:cxnSpLocks/>
          </p:cNvCxnSpPr>
          <p:nvPr/>
        </p:nvCxnSpPr>
        <p:spPr bwMode="auto">
          <a:xfrm>
            <a:off x="6732240" y="1988840"/>
            <a:ext cx="0" cy="1152128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9AB42E8-9590-4AF5-A31A-3001E81D7F98}"/>
              </a:ext>
            </a:extLst>
          </p:cNvPr>
          <p:cNvCxnSpPr>
            <a:cxnSpLocks/>
          </p:cNvCxnSpPr>
          <p:nvPr/>
        </p:nvCxnSpPr>
        <p:spPr bwMode="auto">
          <a:xfrm>
            <a:off x="4788024" y="4788768"/>
            <a:ext cx="0" cy="296416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5AD23EB-1BDC-462B-9E49-78311E03BED3}"/>
              </a:ext>
            </a:extLst>
          </p:cNvPr>
          <p:cNvCxnSpPr>
            <a:cxnSpLocks/>
          </p:cNvCxnSpPr>
          <p:nvPr/>
        </p:nvCxnSpPr>
        <p:spPr bwMode="auto">
          <a:xfrm>
            <a:off x="6732240" y="4797152"/>
            <a:ext cx="0" cy="296416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2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ACF8A95-2B75-44CA-846C-9F7A4F9A42EF}"/>
              </a:ext>
            </a:extLst>
          </p:cNvPr>
          <p:cNvSpPr/>
          <p:nvPr/>
        </p:nvSpPr>
        <p:spPr>
          <a:xfrm>
            <a:off x="467544" y="-27384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NL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Percentage leraren die zich 'goed' of 'zeer goed' voorbereid voelden </a:t>
            </a:r>
            <a:endParaRPr lang="nl-BE" sz="28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D48D4F-304E-436E-8710-53DDAD14AC93}"/>
              </a:ext>
            </a:extLst>
          </p:cNvPr>
          <p:cNvSpPr/>
          <p:nvPr/>
        </p:nvSpPr>
        <p:spPr>
          <a:xfrm>
            <a:off x="0" y="6468442"/>
            <a:ext cx="1965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(Bron: </a:t>
            </a:r>
            <a:r>
              <a:rPr lang="nl-BE" sz="2000" dirty="0">
                <a:solidFill>
                  <a:schemeClr val="tx2"/>
                </a:solidFill>
              </a:rPr>
              <a:t>www.talis2018.be)</a:t>
            </a: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4FEA10-67CF-404F-9142-B1F2D476A8D5}"/>
              </a:ext>
            </a:extLst>
          </p:cNvPr>
          <p:cNvSpPr/>
          <p:nvPr/>
        </p:nvSpPr>
        <p:spPr bwMode="auto">
          <a:xfrm>
            <a:off x="8316416" y="1700808"/>
            <a:ext cx="720080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3FB69E-ADA9-4A37-A1F1-4A2F9E4826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478747"/>
            <a:ext cx="9144000" cy="390050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BEBF5C7-6A73-4975-84E3-CECBD3AC4FF6}"/>
              </a:ext>
            </a:extLst>
          </p:cNvPr>
          <p:cNvSpPr/>
          <p:nvPr/>
        </p:nvSpPr>
        <p:spPr bwMode="auto">
          <a:xfrm>
            <a:off x="8244408" y="1700808"/>
            <a:ext cx="792088" cy="3312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A4D0AA7-32D9-4EAC-B168-E62ADA5019F8}"/>
              </a:ext>
            </a:extLst>
          </p:cNvPr>
          <p:cNvCxnSpPr>
            <a:cxnSpLocks/>
          </p:cNvCxnSpPr>
          <p:nvPr/>
        </p:nvCxnSpPr>
        <p:spPr bwMode="auto">
          <a:xfrm>
            <a:off x="4788024" y="1988840"/>
            <a:ext cx="0" cy="1152128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518390-76FA-41F5-8912-DED39EE1A5BC}"/>
              </a:ext>
            </a:extLst>
          </p:cNvPr>
          <p:cNvCxnSpPr>
            <a:cxnSpLocks/>
          </p:cNvCxnSpPr>
          <p:nvPr/>
        </p:nvCxnSpPr>
        <p:spPr bwMode="auto">
          <a:xfrm>
            <a:off x="6660232" y="1988840"/>
            <a:ext cx="0" cy="1152128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BFD94DE-335A-4272-A087-D4C6560E2C04}"/>
              </a:ext>
            </a:extLst>
          </p:cNvPr>
          <p:cNvCxnSpPr>
            <a:cxnSpLocks/>
          </p:cNvCxnSpPr>
          <p:nvPr/>
        </p:nvCxnSpPr>
        <p:spPr bwMode="auto">
          <a:xfrm>
            <a:off x="4788024" y="4725144"/>
            <a:ext cx="0" cy="296416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E14B66A-8506-4929-8F42-E7DC732E4762}"/>
              </a:ext>
            </a:extLst>
          </p:cNvPr>
          <p:cNvCxnSpPr>
            <a:cxnSpLocks/>
          </p:cNvCxnSpPr>
          <p:nvPr/>
        </p:nvCxnSpPr>
        <p:spPr bwMode="auto">
          <a:xfrm>
            <a:off x="6732240" y="4725144"/>
            <a:ext cx="0" cy="296416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6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ACF8A95-2B75-44CA-846C-9F7A4F9A42EF}"/>
              </a:ext>
            </a:extLst>
          </p:cNvPr>
          <p:cNvSpPr/>
          <p:nvPr/>
        </p:nvSpPr>
        <p:spPr>
          <a:xfrm>
            <a:off x="467544" y="-27384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NL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Deelname aan professionele ontwikkeling in de laatste 12 maanden</a:t>
            </a:r>
            <a:endParaRPr lang="nl-BE" sz="28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D48D4F-304E-436E-8710-53DDAD14AC93}"/>
              </a:ext>
            </a:extLst>
          </p:cNvPr>
          <p:cNvSpPr/>
          <p:nvPr/>
        </p:nvSpPr>
        <p:spPr>
          <a:xfrm>
            <a:off x="0" y="6468442"/>
            <a:ext cx="1965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(Bron: </a:t>
            </a:r>
            <a:r>
              <a:rPr lang="nl-BE" sz="2000" dirty="0">
                <a:solidFill>
                  <a:schemeClr val="tx2"/>
                </a:solidFill>
              </a:rPr>
              <a:t>www.talis2018.be)</a:t>
            </a:r>
            <a:endParaRPr lang="nl-NL" sz="2000" dirty="0">
              <a:solidFill>
                <a:schemeClr val="tx2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44FEA10-67CF-404F-9142-B1F2D476A8D5}"/>
              </a:ext>
            </a:extLst>
          </p:cNvPr>
          <p:cNvSpPr/>
          <p:nvPr/>
        </p:nvSpPr>
        <p:spPr bwMode="auto">
          <a:xfrm>
            <a:off x="8316416" y="1700808"/>
            <a:ext cx="720080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BEBF5C7-6A73-4975-84E3-CECBD3AC4FF6}"/>
              </a:ext>
            </a:extLst>
          </p:cNvPr>
          <p:cNvSpPr/>
          <p:nvPr/>
        </p:nvSpPr>
        <p:spPr bwMode="auto">
          <a:xfrm>
            <a:off x="8244408" y="1700808"/>
            <a:ext cx="792088" cy="33123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CAB3270-8C6F-46A5-B17D-04F6684EA2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65068"/>
            <a:ext cx="9144000" cy="475622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FA0BC47-B739-461C-B1CF-10F3718E75B9}"/>
              </a:ext>
            </a:extLst>
          </p:cNvPr>
          <p:cNvSpPr/>
          <p:nvPr/>
        </p:nvSpPr>
        <p:spPr bwMode="auto">
          <a:xfrm>
            <a:off x="7740352" y="1608685"/>
            <a:ext cx="1187624" cy="41245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F15F01A-4CC6-420D-8D88-9D5D01B9AF41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44824"/>
            <a:ext cx="0" cy="576064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FA50039-A078-4FC2-A6CB-1FD702AC32D4}"/>
              </a:ext>
            </a:extLst>
          </p:cNvPr>
          <p:cNvCxnSpPr>
            <a:cxnSpLocks/>
          </p:cNvCxnSpPr>
          <p:nvPr/>
        </p:nvCxnSpPr>
        <p:spPr bwMode="auto">
          <a:xfrm>
            <a:off x="6228184" y="1844824"/>
            <a:ext cx="0" cy="576064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2D951A3-8DE0-412F-BCB5-C700B07919DB}"/>
              </a:ext>
            </a:extLst>
          </p:cNvPr>
          <p:cNvCxnSpPr>
            <a:cxnSpLocks/>
          </p:cNvCxnSpPr>
          <p:nvPr/>
        </p:nvCxnSpPr>
        <p:spPr bwMode="auto">
          <a:xfrm>
            <a:off x="4572000" y="4805536"/>
            <a:ext cx="0" cy="20764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7D126656-B2CC-44EA-82E3-2E460177759E}"/>
              </a:ext>
            </a:extLst>
          </p:cNvPr>
          <p:cNvCxnSpPr>
            <a:cxnSpLocks/>
          </p:cNvCxnSpPr>
          <p:nvPr/>
        </p:nvCxnSpPr>
        <p:spPr bwMode="auto">
          <a:xfrm>
            <a:off x="6228184" y="4797152"/>
            <a:ext cx="0" cy="20764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3A49398-DA8D-45F0-A9D8-04A7D9DA7CB2}"/>
              </a:ext>
            </a:extLst>
          </p:cNvPr>
          <p:cNvCxnSpPr>
            <a:cxnSpLocks/>
          </p:cNvCxnSpPr>
          <p:nvPr/>
        </p:nvCxnSpPr>
        <p:spPr bwMode="auto">
          <a:xfrm>
            <a:off x="4572000" y="5453608"/>
            <a:ext cx="0" cy="20764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6FA8C3A-E912-4B87-9ED9-F08439DDD337}"/>
              </a:ext>
            </a:extLst>
          </p:cNvPr>
          <p:cNvCxnSpPr>
            <a:cxnSpLocks/>
          </p:cNvCxnSpPr>
          <p:nvPr/>
        </p:nvCxnSpPr>
        <p:spPr bwMode="auto">
          <a:xfrm>
            <a:off x="6228184" y="5453608"/>
            <a:ext cx="0" cy="20764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4FABD0BB-B0DE-4FBE-BCAD-7CDCCD4DF247}"/>
              </a:ext>
            </a:extLst>
          </p:cNvPr>
          <p:cNvCxnSpPr>
            <a:cxnSpLocks/>
          </p:cNvCxnSpPr>
          <p:nvPr/>
        </p:nvCxnSpPr>
        <p:spPr bwMode="auto">
          <a:xfrm>
            <a:off x="4572000" y="4085456"/>
            <a:ext cx="0" cy="56768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0F59AF0-58A0-42EC-BE86-4AB7DC380F8D}"/>
              </a:ext>
            </a:extLst>
          </p:cNvPr>
          <p:cNvCxnSpPr>
            <a:cxnSpLocks/>
          </p:cNvCxnSpPr>
          <p:nvPr/>
        </p:nvCxnSpPr>
        <p:spPr bwMode="auto">
          <a:xfrm>
            <a:off x="6228184" y="4077072"/>
            <a:ext cx="0" cy="56768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01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C103043-7750-41F5-AD00-C5AB3FF03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798"/>
          <a:stretch/>
        </p:blipFill>
        <p:spPr>
          <a:xfrm>
            <a:off x="719572" y="1913693"/>
            <a:ext cx="7704856" cy="35283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EE1B15-1B27-4D61-9072-28EF04AE5F13}"/>
              </a:ext>
            </a:extLst>
          </p:cNvPr>
          <p:cNvSpPr txBox="1">
            <a:spLocks noChangeArrowheads="1"/>
          </p:cNvSpPr>
          <p:nvPr/>
        </p:nvSpPr>
        <p:spPr>
          <a:xfrm>
            <a:off x="1986942" y="332656"/>
            <a:ext cx="6912768" cy="100497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D62"/>
                </a:solidFill>
                <a:latin typeface="Verdana" pitchFamily="34" charset="0"/>
              </a:defRPr>
            </a:lvl9pPr>
          </a:lstStyle>
          <a:p>
            <a:r>
              <a:rPr lang="nl-BE" altLang="nl-BE" sz="2800" dirty="0">
                <a:latin typeface="Futura"/>
              </a:rPr>
              <a:t>In Vlaanderen is de tijdsinvestering voor professionalisering – internationaal vergeleken - eerder beperkt </a:t>
            </a:r>
          </a:p>
          <a:p>
            <a:r>
              <a:rPr lang="nl-BE" altLang="nl-BE" sz="2800" dirty="0">
                <a:latin typeface="Futura"/>
              </a:rPr>
              <a:t>(bron: TALIS2013)</a:t>
            </a:r>
            <a:endParaRPr lang="en-US" altLang="nl-BE" sz="2800" dirty="0">
              <a:latin typeface="Futura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A2A9BE6-6CB6-4F3D-926A-DD4E01DFC8D0}"/>
              </a:ext>
            </a:extLst>
          </p:cNvPr>
          <p:cNvCxnSpPr>
            <a:cxnSpLocks/>
          </p:cNvCxnSpPr>
          <p:nvPr/>
        </p:nvCxnSpPr>
        <p:spPr bwMode="auto">
          <a:xfrm>
            <a:off x="4716016" y="2420888"/>
            <a:ext cx="0" cy="2304256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C27874-FCAE-44CE-929D-4D0DC0D38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170" y="4447778"/>
            <a:ext cx="474150" cy="3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A012E2-384D-4952-9258-DCAAD44A2204}"/>
              </a:ext>
            </a:extLst>
          </p:cNvPr>
          <p:cNvSpPr/>
          <p:nvPr/>
        </p:nvSpPr>
        <p:spPr>
          <a:xfrm>
            <a:off x="216024" y="68431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BE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Vlaamse pijnpunten: beperkt zicht op, beperkte impact</a:t>
            </a:r>
            <a:endParaRPr lang="nl-BE" sz="28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F97D0604-6F8C-4661-9D7D-20E526AB6EBD}"/>
              </a:ext>
            </a:extLst>
          </p:cNvPr>
          <p:cNvSpPr txBox="1">
            <a:spLocks noChangeArrowheads="1"/>
          </p:cNvSpPr>
          <p:nvPr/>
        </p:nvSpPr>
        <p:spPr>
          <a:xfrm>
            <a:off x="72008" y="2564904"/>
            <a:ext cx="8892480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Context van ondersteuning en samenwerking: </a:t>
            </a:r>
          </a:p>
          <a:p>
            <a:pPr marL="0" indent="0" algn="r">
              <a:buNone/>
            </a:pPr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‘we werken eraan’</a:t>
            </a:r>
          </a:p>
          <a:p>
            <a:pPr marL="0" indent="0" algn="r">
              <a:buNone/>
            </a:pPr>
            <a:endParaRPr lang="nl-BE" sz="2000" i="1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endParaRPr lang="nl-BE" sz="2000" i="1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Vlaamse leraren doen weinig frequent aan professionele dialoog</a:t>
            </a:r>
          </a:p>
          <a:p>
            <a:pPr marL="0" indent="0" algn="r">
              <a:buNone/>
            </a:pPr>
            <a:endParaRPr lang="nl-BE" sz="1800" i="1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r>
              <a:rPr lang="nl-BE" dirty="0">
                <a:solidFill>
                  <a:schemeClr val="tx2"/>
                </a:solidFill>
              </a:rPr>
              <a:t> </a:t>
            </a: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algn="r"/>
            <a:endParaRPr lang="nl-BE" sz="1800" kern="0" baseline="0" dirty="0">
              <a:solidFill>
                <a:schemeClr val="accent1">
                  <a:lumMod val="60000"/>
                  <a:lumOff val="40000"/>
                </a:schemeClr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725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A9B13A-A8E5-4C7B-94E1-D8804548442C}"/>
              </a:ext>
            </a:extLst>
          </p:cNvPr>
          <p:cNvSpPr/>
          <p:nvPr/>
        </p:nvSpPr>
        <p:spPr>
          <a:xfrm>
            <a:off x="467544" y="26064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Aandeel leraren dat beoordeeld wordt door schoolleiders/mentoren/andere leraren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5715CD-57D4-422B-B5D8-0FD0867387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1680" y="982102"/>
            <a:ext cx="6294913" cy="511726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3046B1D-97BA-449A-B5A5-B6334A1D9F1F}"/>
              </a:ext>
            </a:extLst>
          </p:cNvPr>
          <p:cNvSpPr/>
          <p:nvPr/>
        </p:nvSpPr>
        <p:spPr>
          <a:xfrm>
            <a:off x="0" y="6468442"/>
            <a:ext cx="1965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(Bron: </a:t>
            </a:r>
            <a:r>
              <a:rPr lang="nl-BE" sz="2000" dirty="0">
                <a:solidFill>
                  <a:schemeClr val="tx2"/>
                </a:solidFill>
              </a:rPr>
              <a:t>www.talis2018.be)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F0CB92C-0065-450A-BAA7-2FAD705A5010}"/>
              </a:ext>
            </a:extLst>
          </p:cNvPr>
          <p:cNvCxnSpPr>
            <a:cxnSpLocks/>
          </p:cNvCxnSpPr>
          <p:nvPr/>
        </p:nvCxnSpPr>
        <p:spPr bwMode="auto">
          <a:xfrm>
            <a:off x="3707904" y="2132856"/>
            <a:ext cx="0" cy="20764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1A76F1B-2711-4C76-8D9E-EC0B99CA1901}"/>
              </a:ext>
            </a:extLst>
          </p:cNvPr>
          <p:cNvCxnSpPr>
            <a:cxnSpLocks/>
          </p:cNvCxnSpPr>
          <p:nvPr/>
        </p:nvCxnSpPr>
        <p:spPr bwMode="auto">
          <a:xfrm>
            <a:off x="5940152" y="2132856"/>
            <a:ext cx="0" cy="207640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43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A012E2-384D-4952-9258-DCAAD44A2204}"/>
              </a:ext>
            </a:extLst>
          </p:cNvPr>
          <p:cNvSpPr/>
          <p:nvPr/>
        </p:nvSpPr>
        <p:spPr>
          <a:xfrm>
            <a:off x="216024" y="68431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BE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Vlaamse pijnpunten: beperkt zicht op, beperkte impact</a:t>
            </a:r>
            <a:endParaRPr lang="nl-BE" sz="28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F97D0604-6F8C-4661-9D7D-20E526AB6EBD}"/>
              </a:ext>
            </a:extLst>
          </p:cNvPr>
          <p:cNvSpPr txBox="1">
            <a:spLocks noChangeArrowheads="1"/>
          </p:cNvSpPr>
          <p:nvPr/>
        </p:nvSpPr>
        <p:spPr>
          <a:xfrm>
            <a:off x="72008" y="2564904"/>
            <a:ext cx="8892480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60% geeft aan nooit een anders les te observeren</a:t>
            </a:r>
          </a:p>
          <a:p>
            <a:pPr marL="0" indent="0" algn="r">
              <a:buNone/>
            </a:pPr>
            <a:endParaRPr lang="nl-BE" sz="2000" i="1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endParaRPr lang="nl-BE" sz="2000" i="1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Behoefte aan professionalisering ligt bij Vlaamse leraren gemiddeld laag in vergelijking met hun buitenlandse collega’s</a:t>
            </a:r>
          </a:p>
          <a:p>
            <a:pPr marL="0" indent="0" algn="r">
              <a:buNone/>
            </a:pPr>
            <a:endParaRPr lang="nl-BE" sz="1800" i="1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r>
              <a:rPr lang="nl-BE" dirty="0">
                <a:solidFill>
                  <a:schemeClr val="tx2"/>
                </a:solidFill>
              </a:rPr>
              <a:t> </a:t>
            </a: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algn="r"/>
            <a:endParaRPr lang="nl-BE" sz="1800" kern="0" baseline="0" dirty="0">
              <a:solidFill>
                <a:schemeClr val="accent1">
                  <a:lumMod val="60000"/>
                  <a:lumOff val="40000"/>
                </a:schemeClr>
              </a:solidFill>
              <a:latin typeface="Futura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998A690-3F79-4D39-8039-4CCB81D81989}"/>
              </a:ext>
            </a:extLst>
          </p:cNvPr>
          <p:cNvSpPr/>
          <p:nvPr/>
        </p:nvSpPr>
        <p:spPr>
          <a:xfrm>
            <a:off x="232792" y="6237312"/>
            <a:ext cx="196573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(Bron: </a:t>
            </a:r>
            <a:r>
              <a:rPr lang="nl-BE" sz="2000" dirty="0">
                <a:solidFill>
                  <a:schemeClr val="tx2"/>
                </a:solidFill>
              </a:rPr>
              <a:t>www.talis2018.be)</a:t>
            </a: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5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9C7862-5814-4106-9749-9DC041440B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12" y="1628800"/>
            <a:ext cx="9107488" cy="179144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8CF03D4-228A-4081-AD2C-E3F7FA8651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12" y="3797796"/>
            <a:ext cx="9144000" cy="17914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A4A1706-6A1F-4D58-910E-8D6719F95301}"/>
              </a:ext>
            </a:extLst>
          </p:cNvPr>
          <p:cNvSpPr/>
          <p:nvPr/>
        </p:nvSpPr>
        <p:spPr>
          <a:xfrm>
            <a:off x="-36512" y="193529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Percentage leerkrachten dat een grote behoefte aan professionele ontwikkeling meldt</a:t>
            </a:r>
          </a:p>
        </p:txBody>
      </p:sp>
    </p:spTree>
    <p:extLst>
      <p:ext uri="{BB962C8B-B14F-4D97-AF65-F5344CB8AC3E}">
        <p14:creationId xmlns:p14="http://schemas.microsoft.com/office/powerpoint/2010/main" val="250412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A012E2-384D-4952-9258-DCAAD44A2204}"/>
              </a:ext>
            </a:extLst>
          </p:cNvPr>
          <p:cNvSpPr/>
          <p:nvPr/>
        </p:nvSpPr>
        <p:spPr>
          <a:xfrm>
            <a:off x="72008" y="-3577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Vlaamse pijnpunten: % leraren dat onder de verwachting presteert</a:t>
            </a:r>
          </a:p>
          <a:p>
            <a:pPr algn="r"/>
            <a:endParaRPr lang="nl-BE" sz="32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B4E13A8-49FA-4FBD-ABA2-6F6879A67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55869"/>
              </p:ext>
            </p:extLst>
          </p:nvPr>
        </p:nvGraphicFramePr>
        <p:xfrm>
          <a:off x="287523" y="1615440"/>
          <a:ext cx="8244917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:a16="http://schemas.microsoft.com/office/drawing/2014/main" val="209690016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4571053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150391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3844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Volgens schoolleiders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Volgens</a:t>
                      </a:r>
                    </a:p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collega’s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Volgens</a:t>
                      </a:r>
                    </a:p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Leerlingen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6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Kwaliteit van instructie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12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Klasmanagement en creëren van gunstig leerklimaat 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6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Leerlingen op een goede manier evalueren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3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Negatief of onethisch gedrag stellen t.a.v. leerlingen 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1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Negatief of onethisch gedrag stellen t.a.v. collega's  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41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Nakomen van afspraken of taakverdeling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3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35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6AFFAD6-D0BB-4283-916F-593691342D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42318"/>
            <a:ext cx="8496944" cy="3498850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nl-BE" sz="1800" dirty="0">
              <a:solidFill>
                <a:schemeClr val="bg1"/>
              </a:solidFill>
              <a:latin typeface="Futura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bg1"/>
                </a:solidFill>
                <a:latin typeface="Futura"/>
              </a:rPr>
              <a:t>Zijn</a:t>
            </a:r>
            <a:r>
              <a:rPr lang="en-US" sz="2800" dirty="0">
                <a:solidFill>
                  <a:schemeClr val="bg1"/>
                </a:solidFill>
                <a:latin typeface="Futur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utura"/>
              </a:rPr>
              <a:t>wij</a:t>
            </a:r>
            <a:r>
              <a:rPr lang="en-US" sz="2800" dirty="0">
                <a:solidFill>
                  <a:schemeClr val="bg1"/>
                </a:solidFill>
                <a:latin typeface="Futur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utura"/>
              </a:rPr>
              <a:t>goed</a:t>
            </a:r>
            <a:r>
              <a:rPr lang="en-US" sz="2800" dirty="0">
                <a:solidFill>
                  <a:schemeClr val="bg1"/>
                </a:solidFill>
                <a:latin typeface="Futur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utura"/>
              </a:rPr>
              <a:t>bezig</a:t>
            </a:r>
            <a:r>
              <a:rPr lang="en-US" sz="2800" dirty="0">
                <a:solidFill>
                  <a:schemeClr val="bg1"/>
                </a:solidFill>
                <a:latin typeface="Futura"/>
              </a:rPr>
              <a:t>?</a:t>
            </a:r>
          </a:p>
          <a:p>
            <a:pPr marL="0" indent="0">
              <a:buNone/>
            </a:pPr>
            <a:r>
              <a:rPr lang="nl-BE" sz="2800" dirty="0">
                <a:solidFill>
                  <a:schemeClr val="bg1"/>
                </a:solidFill>
                <a:latin typeface="Futura"/>
              </a:rPr>
              <a:t>Vinden anderen dat ook?</a:t>
            </a:r>
          </a:p>
          <a:p>
            <a:pPr marL="0" indent="0">
              <a:buNone/>
            </a:pPr>
            <a:endParaRPr lang="nl-BE" sz="2800" dirty="0">
              <a:solidFill>
                <a:schemeClr val="bg1"/>
              </a:solidFill>
              <a:latin typeface="Futura"/>
            </a:endParaRPr>
          </a:p>
          <a:p>
            <a:pPr marL="0" indent="0">
              <a:buNone/>
            </a:pPr>
            <a:r>
              <a:rPr lang="nl-BE" sz="2800" dirty="0">
                <a:solidFill>
                  <a:schemeClr val="bg1"/>
                </a:solidFill>
                <a:latin typeface="Futura"/>
              </a:rPr>
              <a:t>(Hoe goed) Hebben wij daar zicht op?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Futura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Futura"/>
            </a:endParaRPr>
          </a:p>
          <a:p>
            <a:pPr marL="457200" indent="-457200">
              <a:buFont typeface="+mj-lt"/>
              <a:buAutoNum type="arabicPeriod"/>
            </a:pPr>
            <a:endParaRPr lang="nl-BE" sz="2400" dirty="0">
              <a:solidFill>
                <a:schemeClr val="bg1"/>
              </a:solidFill>
              <a:latin typeface="Futura"/>
            </a:endParaRPr>
          </a:p>
          <a:p>
            <a:pPr marL="0" indent="0">
              <a:buNone/>
            </a:pPr>
            <a:endParaRPr lang="nl-BE" sz="2400" dirty="0">
              <a:solidFill>
                <a:schemeClr val="bg1"/>
              </a:solidFill>
              <a:latin typeface="Futura"/>
            </a:endParaRPr>
          </a:p>
          <a:p>
            <a:endParaRPr lang="nl-BE" sz="1800" i="1" dirty="0">
              <a:solidFill>
                <a:schemeClr val="bg1"/>
              </a:solidFill>
              <a:latin typeface="Futura"/>
            </a:endParaRPr>
          </a:p>
          <a:p>
            <a:pPr marL="457200" indent="-457200">
              <a:buAutoNum type="arabicPeriod"/>
            </a:pPr>
            <a:endParaRPr lang="nl-BE" sz="2800" dirty="0">
              <a:solidFill>
                <a:schemeClr val="bg1"/>
              </a:solidFill>
              <a:latin typeface="Futura"/>
            </a:endParaRPr>
          </a:p>
          <a:p>
            <a:pPr marL="400050" lvl="1" indent="0">
              <a:buNone/>
            </a:pPr>
            <a:endParaRPr lang="fr-BE" sz="2400" dirty="0">
              <a:solidFill>
                <a:schemeClr val="bg1"/>
              </a:solidFill>
              <a:latin typeface="Futura"/>
            </a:endParaRPr>
          </a:p>
          <a:p>
            <a:pPr marL="933450" lvl="1" indent="-533400">
              <a:buFontTx/>
              <a:buAutoNum type="arabicPeriod"/>
            </a:pPr>
            <a:endParaRPr lang="nl-BE" sz="2400" dirty="0">
              <a:solidFill>
                <a:schemeClr val="bg1"/>
              </a:solidFill>
              <a:latin typeface="Futura"/>
            </a:endParaRPr>
          </a:p>
          <a:p>
            <a:pPr marL="933450" lvl="1" indent="-533400">
              <a:buFontTx/>
              <a:buAutoNum type="arabicPeriod"/>
            </a:pPr>
            <a:endParaRPr lang="nl-BE" sz="2400" dirty="0">
              <a:solidFill>
                <a:schemeClr val="bg1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3026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A012E2-384D-4952-9258-DCAAD44A2204}"/>
              </a:ext>
            </a:extLst>
          </p:cNvPr>
          <p:cNvSpPr/>
          <p:nvPr/>
        </p:nvSpPr>
        <p:spPr>
          <a:xfrm>
            <a:off x="72008" y="-3577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Vlaamse pijnpunten: % leraren dat onder de verwachting presteert</a:t>
            </a:r>
          </a:p>
          <a:p>
            <a:pPr algn="r"/>
            <a:endParaRPr lang="nl-BE" sz="32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B4E13A8-49FA-4FBD-ABA2-6F6879A67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75332"/>
              </p:ext>
            </p:extLst>
          </p:nvPr>
        </p:nvGraphicFramePr>
        <p:xfrm>
          <a:off x="287523" y="1615440"/>
          <a:ext cx="8244917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:a16="http://schemas.microsoft.com/office/drawing/2014/main" val="209690016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4571053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150391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3844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Volgens schoolleiders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Volgens</a:t>
                      </a:r>
                    </a:p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collega’s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Volgens</a:t>
                      </a:r>
                    </a:p>
                    <a:p>
                      <a:pPr algn="ctr"/>
                      <a:r>
                        <a:rPr lang="nl-BE" sz="1400" b="0" dirty="0">
                          <a:latin typeface="Futura"/>
                        </a:rPr>
                        <a:t>Leerlingen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6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Kwaliteit van instructie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dirty="0">
                          <a:latin typeface="Futura"/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12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Klasmanagement en creëren van gunstig leerklimaat 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latin typeface="Futura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6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Leerlingen op een goede manier evalueren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latin typeface="Futura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3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Negatief of onethisch gedrag stellen t.a.v. leerlingen 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latin typeface="Futura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1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Negatief of onethisch gedrag stellen t.a.v. collega's  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latin typeface="Futura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>
                          <a:latin typeface="Futura"/>
                        </a:rPr>
                        <a:t>nvt</a:t>
                      </a:r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41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>
                          <a:solidFill>
                            <a:schemeClr val="tx1"/>
                          </a:solidFill>
                          <a:effectLst/>
                          <a:latin typeface="Futura"/>
                          <a:ea typeface="+mn-ea"/>
                          <a:cs typeface="+mn-cs"/>
                        </a:rPr>
                        <a:t>Nakomen van afspraken of taakverdeling</a:t>
                      </a:r>
                      <a:endParaRPr lang="nl-BE" sz="1400" kern="1200" dirty="0">
                        <a:solidFill>
                          <a:schemeClr val="tx1"/>
                        </a:solidFill>
                        <a:effectLst/>
                        <a:latin typeface="Futur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latin typeface="Futura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Futura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 err="1">
                          <a:latin typeface="Futura"/>
                        </a:rPr>
                        <a:t>nvt</a:t>
                      </a:r>
                      <a:endParaRPr lang="nl-BE" sz="1400" dirty="0">
                        <a:latin typeface="Futu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3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1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B4C34E-D231-4D35-91E9-B3D498453D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0525" y="2497807"/>
            <a:ext cx="8362950" cy="301942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08656A2-8266-4E6C-AB87-D201C248C546}"/>
              </a:ext>
            </a:extLst>
          </p:cNvPr>
          <p:cNvSpPr/>
          <p:nvPr/>
        </p:nvSpPr>
        <p:spPr>
          <a:xfrm>
            <a:off x="467544" y="356463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NL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Percentage leraren dat het ‘(helemaal) eens’ is dat de volgende elementen een belemmering vormen voor</a:t>
            </a:r>
          </a:p>
          <a:p>
            <a:pPr algn="r"/>
            <a:r>
              <a:rPr lang="nl-NL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deelname aan professionele ontwikkeling</a:t>
            </a:r>
            <a:endParaRPr lang="nl-BE" sz="28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2FB9E00-7FAB-4CD4-B4F8-C297703D97A6}"/>
              </a:ext>
            </a:extLst>
          </p:cNvPr>
          <p:cNvCxnSpPr>
            <a:cxnSpLocks/>
          </p:cNvCxnSpPr>
          <p:nvPr/>
        </p:nvCxnSpPr>
        <p:spPr bwMode="auto">
          <a:xfrm>
            <a:off x="4716016" y="3356992"/>
            <a:ext cx="0" cy="1728192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AAB791F-78E1-48E5-9F63-A062A16FA057}"/>
              </a:ext>
            </a:extLst>
          </p:cNvPr>
          <p:cNvCxnSpPr>
            <a:cxnSpLocks/>
          </p:cNvCxnSpPr>
          <p:nvPr/>
        </p:nvCxnSpPr>
        <p:spPr bwMode="auto">
          <a:xfrm>
            <a:off x="6588224" y="3356992"/>
            <a:ext cx="0" cy="1728192"/>
          </a:xfrm>
          <a:prstGeom prst="line">
            <a:avLst/>
          </a:prstGeom>
          <a:ln w="38100">
            <a:solidFill>
              <a:srgbClr val="339933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1B525EFB-552D-4CDD-B8CA-14E705244D4D}"/>
              </a:ext>
            </a:extLst>
          </p:cNvPr>
          <p:cNvSpPr/>
          <p:nvPr/>
        </p:nvSpPr>
        <p:spPr bwMode="auto">
          <a:xfrm>
            <a:off x="7920880" y="2708920"/>
            <a:ext cx="1187624" cy="2448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8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EA012E2-384D-4952-9258-DCAAD44A2204}"/>
              </a:ext>
            </a:extLst>
          </p:cNvPr>
          <p:cNvSpPr/>
          <p:nvPr/>
        </p:nvSpPr>
        <p:spPr>
          <a:xfrm>
            <a:off x="72008" y="-219601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nl-BE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Vlaamse pijnpunten: beperkt zicht op, beperkte impact</a:t>
            </a:r>
            <a:endParaRPr lang="nl-BE" sz="28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F97D0604-6F8C-4661-9D7D-20E526AB6EBD}"/>
              </a:ext>
            </a:extLst>
          </p:cNvPr>
          <p:cNvSpPr txBox="1">
            <a:spLocks noChangeArrowheads="1"/>
          </p:cNvSpPr>
          <p:nvPr/>
        </p:nvSpPr>
        <p:spPr>
          <a:xfrm>
            <a:off x="72008" y="1484784"/>
            <a:ext cx="8892480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algn="r"/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algn="r"/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algn="r"/>
            <a:r>
              <a:rPr lang="nl-BE" sz="1800" kern="0" baseline="0" dirty="0">
                <a:solidFill>
                  <a:schemeClr val="tx2"/>
                </a:solidFill>
                <a:latin typeface="Futura"/>
              </a:rPr>
              <a:t>Voor 6 op de 10 leraren is analyse van </a:t>
            </a:r>
            <a:r>
              <a:rPr lang="nl-BE" sz="1800" kern="0" baseline="0" dirty="0" err="1">
                <a:solidFill>
                  <a:schemeClr val="tx2"/>
                </a:solidFill>
                <a:latin typeface="Futura"/>
              </a:rPr>
              <a:t>toetsresultaten</a:t>
            </a:r>
            <a:r>
              <a:rPr lang="nl-BE" sz="1800" kern="0" baseline="0" dirty="0">
                <a:solidFill>
                  <a:schemeClr val="tx2"/>
                </a:solidFill>
                <a:latin typeface="Futura"/>
              </a:rPr>
              <a:t> geen feedbackbron</a:t>
            </a:r>
          </a:p>
          <a:p>
            <a:pPr algn="r"/>
            <a:r>
              <a:rPr lang="nl-BE" sz="1800" kern="0" baseline="0" dirty="0">
                <a:solidFill>
                  <a:schemeClr val="tx2"/>
                </a:solidFill>
                <a:latin typeface="Futura"/>
              </a:rPr>
              <a:t>1 op de 5 werkt in een school waarvan de schoolleider aangeeft een ontwikkelings- of vormingsplan op te stellen op basis van </a:t>
            </a:r>
            <a:r>
              <a:rPr lang="nl-BE" sz="1800" kern="0" baseline="0" dirty="0" err="1">
                <a:solidFill>
                  <a:schemeClr val="tx2"/>
                </a:solidFill>
                <a:latin typeface="Futura"/>
              </a:rPr>
              <a:t>leraarevaluatie</a:t>
            </a: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algn="r"/>
            <a:r>
              <a:rPr lang="nl-BE" sz="1800" kern="0" baseline="0" dirty="0">
                <a:solidFill>
                  <a:schemeClr val="tx2"/>
                </a:solidFill>
                <a:latin typeface="Futura"/>
              </a:rPr>
              <a:t>Vlaamse leraren zijn al bij al tevreden over het systeem van lerarenevaluatie</a:t>
            </a:r>
          </a:p>
          <a:p>
            <a:pPr algn="r"/>
            <a:r>
              <a:rPr lang="nl-BE" sz="1800" kern="0" baseline="0" dirty="0">
                <a:solidFill>
                  <a:schemeClr val="tx2"/>
                </a:solidFill>
                <a:latin typeface="Futura"/>
              </a:rPr>
              <a:t>Vlaamse leraren zijn tevreden over wijze waarop ze informatie gebruiken</a:t>
            </a:r>
          </a:p>
          <a:p>
            <a:pPr algn="r"/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marL="0" indent="0" algn="r">
              <a:buNone/>
            </a:pPr>
            <a:r>
              <a:rPr lang="nl-BE" dirty="0">
                <a:solidFill>
                  <a:schemeClr val="tx2"/>
                </a:solidFill>
              </a:rPr>
              <a:t> </a:t>
            </a:r>
            <a:endParaRPr lang="nl-BE" sz="1800" kern="0" baseline="0" dirty="0">
              <a:solidFill>
                <a:schemeClr val="tx2"/>
              </a:solidFill>
              <a:latin typeface="Futura"/>
            </a:endParaRPr>
          </a:p>
          <a:p>
            <a:pPr algn="r"/>
            <a:endParaRPr lang="nl-BE" sz="1800" kern="0" baseline="0" dirty="0">
              <a:solidFill>
                <a:schemeClr val="accent1">
                  <a:lumMod val="60000"/>
                  <a:lumOff val="40000"/>
                </a:schemeClr>
              </a:solidFill>
              <a:latin typeface="Futura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F30C854-B816-453F-BB75-C9D7A8459736}"/>
              </a:ext>
            </a:extLst>
          </p:cNvPr>
          <p:cNvSpPr/>
          <p:nvPr/>
        </p:nvSpPr>
        <p:spPr>
          <a:xfrm>
            <a:off x="232792" y="6237312"/>
            <a:ext cx="3670428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2"/>
                </a:solidFill>
              </a:rPr>
              <a:t>(Bron: </a:t>
            </a:r>
            <a:r>
              <a:rPr lang="nl-BE" sz="2000" dirty="0">
                <a:solidFill>
                  <a:schemeClr val="tx2"/>
                </a:solidFill>
              </a:rPr>
              <a:t>TALIS 2013 + OBPWO Informatiegebruik)</a:t>
            </a:r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5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559" y="777776"/>
            <a:ext cx="8662913" cy="635000"/>
          </a:xfrm>
        </p:spPr>
        <p:txBody>
          <a:bodyPr/>
          <a:lstStyle/>
          <a:p>
            <a:r>
              <a:rPr lang="nl-BE" sz="2800" dirty="0">
                <a:solidFill>
                  <a:schemeClr val="tx2"/>
                </a:solidFill>
                <a:latin typeface="Futura"/>
              </a:rPr>
              <a:t>Vlaamse scholen/leraren hebben grote autonomie</a:t>
            </a:r>
            <a:br>
              <a:rPr lang="nl-BE" sz="2800" dirty="0">
                <a:solidFill>
                  <a:schemeClr val="tx2"/>
                </a:solidFill>
                <a:latin typeface="Futura"/>
              </a:rPr>
            </a:br>
            <a:endParaRPr lang="nl-NL" sz="2800" dirty="0">
              <a:solidFill>
                <a:schemeClr val="tx2"/>
              </a:solidFill>
              <a:latin typeface="Futura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F42CF4-22D9-4235-8B2A-D1DF6F152639}"/>
              </a:ext>
            </a:extLst>
          </p:cNvPr>
          <p:cNvSpPr/>
          <p:nvPr/>
        </p:nvSpPr>
        <p:spPr>
          <a:xfrm>
            <a:off x="467544" y="1525622"/>
            <a:ext cx="6912768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3200" dirty="0">
              <a:solidFill>
                <a:schemeClr val="tx2"/>
              </a:solidFill>
              <a:latin typeface="Futura"/>
            </a:endParaRPr>
          </a:p>
          <a:p>
            <a:endParaRPr lang="nl-BE" sz="3200" dirty="0">
              <a:solidFill>
                <a:schemeClr val="tx2"/>
              </a:solidFill>
              <a:latin typeface="Futura"/>
            </a:endParaRPr>
          </a:p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(Strikt gezien) niet inzake leerdoelen</a:t>
            </a:r>
          </a:p>
          <a:p>
            <a:endParaRPr lang="nl-BE" sz="3200" dirty="0">
              <a:solidFill>
                <a:schemeClr val="tx2"/>
              </a:solidFill>
              <a:latin typeface="Futura"/>
            </a:endParaRPr>
          </a:p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Wel inzake pedagogisch project</a:t>
            </a:r>
          </a:p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Wel inzake didactische aanpak (incl. evaluatie)</a:t>
            </a:r>
          </a:p>
          <a:p>
            <a:endParaRPr lang="nl-BE" sz="3200" dirty="0">
              <a:solidFill>
                <a:schemeClr val="tx2"/>
              </a:solidFill>
              <a:latin typeface="Futura"/>
            </a:endParaRPr>
          </a:p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Wel inzake beslissingen over leerlingen</a:t>
            </a:r>
          </a:p>
          <a:p>
            <a:endParaRPr lang="nl-BE" sz="3200" dirty="0">
              <a:solidFill>
                <a:schemeClr val="tx2"/>
              </a:solidFill>
              <a:latin typeface="Futura"/>
            </a:endParaRPr>
          </a:p>
          <a:p>
            <a:endParaRPr lang="nl-BE" sz="3200" dirty="0">
              <a:solidFill>
                <a:schemeClr val="tx2"/>
              </a:solidFill>
              <a:latin typeface="Futura"/>
            </a:endParaRPr>
          </a:p>
          <a:p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07335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559" y="476672"/>
            <a:ext cx="8662913" cy="635000"/>
          </a:xfrm>
        </p:spPr>
        <p:txBody>
          <a:bodyPr/>
          <a:lstStyle/>
          <a:p>
            <a:r>
              <a:rPr lang="nl-BE" sz="2800" dirty="0">
                <a:solidFill>
                  <a:schemeClr val="tx2"/>
                </a:solidFill>
                <a:latin typeface="Futura"/>
              </a:rPr>
              <a:t>Leerlingen correct inschatten</a:t>
            </a:r>
            <a:br>
              <a:rPr lang="nl-BE" sz="2800" dirty="0">
                <a:solidFill>
                  <a:schemeClr val="tx2"/>
                </a:solidFill>
                <a:latin typeface="Futura"/>
              </a:rPr>
            </a:br>
            <a:endParaRPr lang="nl-NL" sz="2800" dirty="0">
              <a:solidFill>
                <a:schemeClr val="tx2"/>
              </a:solidFill>
              <a:latin typeface="Futura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F42CF4-22D9-4235-8B2A-D1DF6F152639}"/>
              </a:ext>
            </a:extLst>
          </p:cNvPr>
          <p:cNvSpPr/>
          <p:nvPr/>
        </p:nvSpPr>
        <p:spPr>
          <a:xfrm>
            <a:off x="467544" y="1311925"/>
            <a:ext cx="6912768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Samenhang inschatting leraar en andere maten </a:t>
            </a:r>
          </a:p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(Studie bij 535 leerlingen 6lj </a:t>
            </a:r>
            <a:r>
              <a:rPr lang="nl-BE" sz="3200" dirty="0" err="1">
                <a:solidFill>
                  <a:schemeClr val="tx2"/>
                </a:solidFill>
                <a:latin typeface="Futura"/>
              </a:rPr>
              <a:t>BaO</a:t>
            </a:r>
            <a:r>
              <a:rPr lang="nl-BE" sz="3200" dirty="0">
                <a:solidFill>
                  <a:schemeClr val="tx2"/>
                </a:solidFill>
                <a:latin typeface="Futura"/>
              </a:rPr>
              <a:t>)</a:t>
            </a:r>
            <a:endParaRPr lang="nl-BE" sz="320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329FE33-2995-49CD-9887-9EE474DD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88" y="2420888"/>
            <a:ext cx="8352928" cy="3649414"/>
          </a:xfrm>
        </p:spPr>
        <p:txBody>
          <a:bodyPr>
            <a:normAutofit/>
          </a:bodyPr>
          <a:lstStyle/>
          <a:p>
            <a:pPr marL="1530450" lvl="4" indent="0">
              <a:buNone/>
            </a:pPr>
            <a:r>
              <a:rPr lang="nl-BE" sz="1400" dirty="0">
                <a:solidFill>
                  <a:srgbClr val="002060"/>
                </a:solidFill>
                <a:latin typeface="Futura"/>
              </a:rPr>
              <a:t>						</a:t>
            </a:r>
            <a:r>
              <a:rPr lang="nl-BE" sz="1800" dirty="0">
                <a:solidFill>
                  <a:srgbClr val="002060"/>
                </a:solidFill>
                <a:latin typeface="Futura"/>
              </a:rPr>
              <a:t>Correlatie</a:t>
            </a:r>
          </a:p>
          <a:p>
            <a:pPr marL="673200" lvl="1" indent="-457200"/>
            <a:r>
              <a:rPr lang="nl-BE" sz="2000" dirty="0" err="1">
                <a:solidFill>
                  <a:srgbClr val="002060"/>
                </a:solidFill>
                <a:latin typeface="Futura"/>
              </a:rPr>
              <a:t>Toetsscores</a:t>
            </a:r>
            <a:r>
              <a:rPr lang="nl-BE" sz="2000" dirty="0">
                <a:solidFill>
                  <a:srgbClr val="002060"/>
                </a:solidFill>
                <a:latin typeface="Futura"/>
              </a:rPr>
              <a:t>					</a:t>
            </a:r>
            <a:endParaRPr lang="nl-BE" sz="1600" dirty="0">
              <a:solidFill>
                <a:srgbClr val="002060"/>
              </a:solidFill>
              <a:latin typeface="Futura"/>
            </a:endParaRP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Wiskunde					0.64		</a:t>
            </a: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Taal					0.47</a:t>
            </a:r>
          </a:p>
          <a:p>
            <a:pPr marL="1073250" lvl="3" indent="0">
              <a:buNone/>
            </a:pPr>
            <a:endParaRPr lang="nl-BE" sz="1200" dirty="0">
              <a:solidFill>
                <a:srgbClr val="002060"/>
              </a:solidFill>
              <a:latin typeface="Futura"/>
            </a:endParaRPr>
          </a:p>
          <a:p>
            <a:pPr marL="673200" lvl="1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Inschatting leerlingen zelf</a:t>
            </a: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Bekwaamheid tot zelfstandig werken	0.29</a:t>
            </a: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Alertheid in de klas				0.22	</a:t>
            </a: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Leermotivatie				0.17</a:t>
            </a: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Goede lk-</a:t>
            </a:r>
            <a:r>
              <a:rPr lang="nl-BE" sz="1800" dirty="0" err="1">
                <a:solidFill>
                  <a:srgbClr val="002060"/>
                </a:solidFill>
                <a:latin typeface="Futura"/>
              </a:rPr>
              <a:t>lln</a:t>
            </a:r>
            <a:r>
              <a:rPr lang="nl-BE" sz="1800" dirty="0">
                <a:solidFill>
                  <a:srgbClr val="002060"/>
                </a:solidFill>
                <a:latin typeface="Futura"/>
              </a:rPr>
              <a:t> relatie				0.25</a:t>
            </a:r>
          </a:p>
          <a:p>
            <a:pPr marL="1530450" lvl="3" indent="-457200"/>
            <a:r>
              <a:rPr lang="nl-BE" sz="1800" dirty="0">
                <a:solidFill>
                  <a:srgbClr val="002060"/>
                </a:solidFill>
                <a:latin typeface="Futura"/>
              </a:rPr>
              <a:t>Hulp ouders bij schools leren		0.20</a:t>
            </a:r>
            <a:endParaRPr lang="nl-BE" sz="2400" dirty="0">
              <a:solidFill>
                <a:srgbClr val="002060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7602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A4DD6F-2665-4EAF-850B-090331F39E42}"/>
              </a:ext>
            </a:extLst>
          </p:cNvPr>
          <p:cNvSpPr/>
          <p:nvPr/>
        </p:nvSpPr>
        <p:spPr>
          <a:xfrm>
            <a:off x="720080" y="212447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Handvaten om </a:t>
            </a:r>
            <a:r>
              <a:rPr lang="nl-BE" sz="4000" dirty="0" err="1">
                <a:solidFill>
                  <a:srgbClr val="003D62"/>
                </a:solidFill>
                <a:latin typeface="Futura"/>
                <a:ea typeface="+mj-ea"/>
                <a:cs typeface="+mj-cs"/>
              </a:rPr>
              <a:t>leraarperformantie</a:t>
            </a:r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 </a:t>
            </a:r>
          </a:p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(beter) in kaart te brengen</a:t>
            </a:r>
          </a:p>
        </p:txBody>
      </p:sp>
      <p:pic>
        <p:nvPicPr>
          <p:cNvPr id="4" name="Afbeelding 3" descr="Afbeelding met boom, autospiegel, spiegel, object&#10;&#10;Beschrijving is gegenereerd met zeer hoge betrouwbaarheid">
            <a:extLst>
              <a:ext uri="{FF2B5EF4-FFF2-40B4-BE49-F238E27FC236}">
                <a16:creationId xmlns:a16="http://schemas.microsoft.com/office/drawing/2014/main" id="{A7271B80-23B0-42A6-8D55-3305C562B3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236296" cy="33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A4DD6F-2665-4EAF-850B-090331F39E42}"/>
              </a:ext>
            </a:extLst>
          </p:cNvPr>
          <p:cNvSpPr/>
          <p:nvPr/>
        </p:nvSpPr>
        <p:spPr>
          <a:xfrm>
            <a:off x="639688" y="224900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Vreemde ogen doen spreken</a:t>
            </a:r>
          </a:p>
          <a:p>
            <a:pPr algn="ctr"/>
            <a:endParaRPr lang="nl-BE" sz="40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  <a:p>
            <a:pPr algn="ctr"/>
            <a:r>
              <a:rPr lang="nl-BE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Eigen evaluaties verruimen met de blik van externen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52DEBA-5EFF-4F61-B33B-642A12CEC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31149"/>
          <a:stretch/>
        </p:blipFill>
        <p:spPr>
          <a:xfrm>
            <a:off x="27112" y="2204864"/>
            <a:ext cx="8784976" cy="209661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457893A-FF64-4DDD-8076-ED442D03C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68575"/>
          <a:stretch/>
        </p:blipFill>
        <p:spPr>
          <a:xfrm>
            <a:off x="107504" y="5411388"/>
            <a:ext cx="6921152" cy="7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0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A4DD6F-2665-4EAF-850B-090331F39E42}"/>
              </a:ext>
            </a:extLst>
          </p:cNvPr>
          <p:cNvSpPr/>
          <p:nvPr/>
        </p:nvSpPr>
        <p:spPr>
          <a:xfrm>
            <a:off x="720080" y="284455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(Hoe) Vreemde ogen doen spreken?</a:t>
            </a:r>
          </a:p>
          <a:p>
            <a:pPr algn="ctr"/>
            <a:endParaRPr lang="nl-BE" sz="40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98949FD-D025-459D-8417-1B71B5AE46BA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00808"/>
            <a:ext cx="8280920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kern="0" baseline="0" dirty="0">
              <a:latin typeface="Futura"/>
            </a:endParaRPr>
          </a:p>
          <a:p>
            <a:endParaRPr lang="en-US" sz="2000" kern="0" baseline="0" dirty="0">
              <a:latin typeface="Futura"/>
            </a:endParaRPr>
          </a:p>
          <a:p>
            <a:endParaRPr lang="en-US" sz="2000" kern="0" baseline="0" dirty="0">
              <a:latin typeface="Futura"/>
            </a:endParaRPr>
          </a:p>
          <a:p>
            <a:endParaRPr lang="en-US" sz="2000" kern="0" baseline="0" dirty="0">
              <a:latin typeface="Futura"/>
            </a:endParaRPr>
          </a:p>
          <a:p>
            <a:endParaRPr lang="en-US" sz="2000" kern="0" baseline="0" dirty="0">
              <a:latin typeface="Futura"/>
            </a:endParaRPr>
          </a:p>
          <a:p>
            <a:pPr marL="0" indent="0" algn="r">
              <a:buNone/>
            </a:pPr>
            <a:r>
              <a:rPr lang="en-US" sz="2000" kern="0" baseline="0" dirty="0" err="1">
                <a:latin typeface="Futura"/>
              </a:rPr>
              <a:t>Zelfevaluatie</a:t>
            </a:r>
            <a:r>
              <a:rPr lang="en-US" sz="2000" kern="0" baseline="0" dirty="0">
                <a:latin typeface="Futura"/>
              </a:rPr>
              <a:t> </a:t>
            </a:r>
            <a:r>
              <a:rPr lang="en-US" sz="2000" kern="0" baseline="0" dirty="0" err="1">
                <a:latin typeface="Futura"/>
              </a:rPr>
              <a:t>versterken</a:t>
            </a:r>
            <a:r>
              <a:rPr lang="en-US" sz="2000" kern="0" baseline="0" dirty="0">
                <a:latin typeface="Futura"/>
              </a:rPr>
              <a:t> en </a:t>
            </a:r>
            <a:r>
              <a:rPr lang="en-US" sz="2000" kern="0" baseline="0" dirty="0" err="1">
                <a:latin typeface="Futura"/>
              </a:rPr>
              <a:t>aanvullen</a:t>
            </a:r>
            <a:r>
              <a:rPr lang="en-US" sz="2000" kern="0" baseline="0" dirty="0">
                <a:latin typeface="Futura"/>
              </a:rPr>
              <a:t> met</a:t>
            </a:r>
          </a:p>
          <a:p>
            <a:pPr marL="0" indent="0" algn="r">
              <a:buNone/>
            </a:pPr>
            <a:endParaRPr lang="en-US" sz="2000" kern="0" baseline="0" dirty="0">
              <a:latin typeface="Futura"/>
            </a:endParaRPr>
          </a:p>
          <a:p>
            <a:pPr algn="r"/>
            <a:r>
              <a:rPr lang="en-US" sz="2000" kern="0" baseline="0" dirty="0" err="1">
                <a:latin typeface="Futura"/>
              </a:rPr>
              <a:t>Observaties</a:t>
            </a:r>
            <a:endParaRPr lang="en-US" sz="2000" kern="0" baseline="0" dirty="0">
              <a:latin typeface="Futura"/>
            </a:endParaRPr>
          </a:p>
          <a:p>
            <a:pPr algn="r"/>
            <a:r>
              <a:rPr lang="nl-BE" sz="2000" kern="0" baseline="0" dirty="0">
                <a:latin typeface="Futura"/>
              </a:rPr>
              <a:t>Analyse en bespreking van artefacten</a:t>
            </a:r>
          </a:p>
          <a:p>
            <a:pPr algn="r"/>
            <a:r>
              <a:rPr lang="nl-BE" sz="2000" kern="0" baseline="0" dirty="0">
                <a:latin typeface="Futura"/>
              </a:rPr>
              <a:t>Werken met </a:t>
            </a:r>
            <a:r>
              <a:rPr lang="nl-BE" sz="2000" kern="0" baseline="0" dirty="0" err="1">
                <a:latin typeface="Futura"/>
              </a:rPr>
              <a:t>lesson</a:t>
            </a:r>
            <a:r>
              <a:rPr lang="nl-BE" sz="2000" kern="0" baseline="0" dirty="0">
                <a:latin typeface="Futura"/>
              </a:rPr>
              <a:t> </a:t>
            </a:r>
            <a:r>
              <a:rPr lang="nl-BE" sz="2000" kern="0" baseline="0" dirty="0" err="1">
                <a:latin typeface="Futura"/>
              </a:rPr>
              <a:t>study</a:t>
            </a:r>
            <a:endParaRPr lang="en-US" sz="2000" kern="0" baseline="0" dirty="0">
              <a:latin typeface="Futura"/>
            </a:endParaRPr>
          </a:p>
          <a:p>
            <a:pPr algn="r"/>
            <a:r>
              <a:rPr lang="nl-BE" sz="2000" kern="0" baseline="0" dirty="0">
                <a:latin typeface="Futura"/>
              </a:rPr>
              <a:t>Leerling- en </a:t>
            </a:r>
            <a:r>
              <a:rPr lang="nl-BE" sz="2000" kern="0" baseline="0" dirty="0" err="1">
                <a:latin typeface="Futura"/>
              </a:rPr>
              <a:t>collegabeoordelingen</a:t>
            </a:r>
            <a:r>
              <a:rPr lang="nl-BE" sz="2000" kern="0" baseline="0" dirty="0">
                <a:latin typeface="Futura"/>
              </a:rPr>
              <a:t> als mechanisme versterken</a:t>
            </a:r>
          </a:p>
          <a:p>
            <a:pPr algn="r"/>
            <a:r>
              <a:rPr lang="nl-BE" sz="2000" kern="0" baseline="0" dirty="0">
                <a:latin typeface="Futura"/>
              </a:rPr>
              <a:t>Toetsen aan externe referentiekaders </a:t>
            </a:r>
            <a:endParaRPr lang="nl-NL" sz="1600" kern="0" baseline="0" dirty="0">
              <a:solidFill>
                <a:srgbClr val="4D4215"/>
              </a:solidFill>
              <a:latin typeface="Futura"/>
            </a:endParaRPr>
          </a:p>
          <a:p>
            <a:pPr marL="0" indent="0">
              <a:buFontTx/>
              <a:buNone/>
            </a:pPr>
            <a:endParaRPr lang="nl-NL" sz="2000" kern="0" baseline="0" dirty="0">
              <a:latin typeface="Futur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40E54C-3A13-431B-BAD5-0149D04A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9280"/>
            <a:ext cx="2448272" cy="24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0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31A04E2-910F-4439-B4D8-A644546CA568}"/>
              </a:ext>
            </a:extLst>
          </p:cNvPr>
          <p:cNvSpPr/>
          <p:nvPr/>
        </p:nvSpPr>
        <p:spPr>
          <a:xfrm>
            <a:off x="1259632" y="201608"/>
            <a:ext cx="756084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4400" dirty="0" err="1">
                <a:solidFill>
                  <a:schemeClr val="accent6"/>
                </a:solidFill>
                <a:latin typeface="Futura"/>
                <a:ea typeface="+mj-ea"/>
                <a:cs typeface="+mj-cs"/>
              </a:rPr>
              <a:t>Tenvolle</a:t>
            </a:r>
            <a:r>
              <a:rPr lang="nl-NL" sz="4400" dirty="0">
                <a:solidFill>
                  <a:schemeClr val="accent6"/>
                </a:solidFill>
                <a:latin typeface="Futura"/>
                <a:ea typeface="+mj-ea"/>
                <a:cs typeface="+mj-cs"/>
              </a:rPr>
              <a:t> de vruchten</a:t>
            </a:r>
            <a:endParaRPr lang="nl-BE" sz="4400" dirty="0">
              <a:solidFill>
                <a:schemeClr val="accent6"/>
              </a:solidFill>
              <a:latin typeface="Futura"/>
              <a:ea typeface="+mj-ea"/>
              <a:cs typeface="+mj-cs"/>
            </a:endParaRPr>
          </a:p>
          <a:p>
            <a:pPr algn="r"/>
            <a:r>
              <a:rPr lang="nl-NL" sz="4400" dirty="0">
                <a:solidFill>
                  <a:schemeClr val="accent6"/>
                </a:solidFill>
                <a:latin typeface="Futura"/>
                <a:ea typeface="+mj-ea"/>
                <a:cs typeface="+mj-cs"/>
              </a:rPr>
              <a:t>plukken van een doorlichting</a:t>
            </a:r>
            <a:endParaRPr lang="nl-BE" sz="4400" dirty="0">
              <a:solidFill>
                <a:schemeClr val="accent6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C713743-9221-4543-9391-4C9F77F917C0}"/>
              </a:ext>
            </a:extLst>
          </p:cNvPr>
          <p:cNvSpPr txBox="1">
            <a:spLocks/>
          </p:cNvSpPr>
          <p:nvPr/>
        </p:nvSpPr>
        <p:spPr>
          <a:xfrm>
            <a:off x="323528" y="1939826"/>
            <a:ext cx="8352928" cy="36494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673200" lvl="1" indent="-457200"/>
            <a:r>
              <a:rPr lang="nl-BE" sz="2400" kern="0" baseline="0" dirty="0">
                <a:solidFill>
                  <a:schemeClr val="tx2"/>
                </a:solidFill>
                <a:latin typeface="Futura"/>
              </a:rPr>
              <a:t>Cyclus van inspectie alle scholen </a:t>
            </a:r>
            <a:r>
              <a:rPr lang="nl-BE" sz="1800" kern="0" baseline="0" dirty="0">
                <a:solidFill>
                  <a:schemeClr val="tx2"/>
                </a:solidFill>
                <a:latin typeface="Futura"/>
              </a:rPr>
              <a:t>(Bron: Ehren e.a., 2015)</a:t>
            </a:r>
          </a:p>
          <a:p>
            <a:pPr marL="216000" lvl="1" indent="0">
              <a:buNone/>
            </a:pPr>
            <a:endParaRPr lang="nl-BE" sz="2400" kern="0" baseline="0" dirty="0">
              <a:solidFill>
                <a:schemeClr val="tx2"/>
              </a:solidFill>
              <a:latin typeface="Futura"/>
            </a:endParaRP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Nederland			4 jaar</a:t>
            </a: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Engeland			5 jaar</a:t>
            </a: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Zweden			4 à 5 jaar</a:t>
            </a: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Ierland			5 jaar</a:t>
            </a: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Oostenrijk			4 jaar</a:t>
            </a: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Tsjechië			3 jaar</a:t>
            </a:r>
          </a:p>
          <a:p>
            <a:pPr marL="1073250" lvl="2" indent="-457200"/>
            <a:r>
              <a:rPr lang="nl-BE" sz="2000" kern="0" baseline="0" dirty="0">
                <a:solidFill>
                  <a:schemeClr val="tx2"/>
                </a:solidFill>
                <a:latin typeface="Futura"/>
              </a:rPr>
              <a:t>Vlaanderen			6 jaar</a:t>
            </a:r>
          </a:p>
          <a:p>
            <a:pPr marL="673200" lvl="1" indent="-457200"/>
            <a:endParaRPr lang="nl-BE" sz="2400" kern="0" baseline="0" dirty="0">
              <a:solidFill>
                <a:schemeClr val="tx2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098544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A4DD6F-2665-4EAF-850B-090331F39E42}"/>
              </a:ext>
            </a:extLst>
          </p:cNvPr>
          <p:cNvSpPr/>
          <p:nvPr/>
        </p:nvSpPr>
        <p:spPr>
          <a:xfrm>
            <a:off x="936104" y="68431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Werken met gecentraliseerde toetsen!?</a:t>
            </a:r>
            <a:endParaRPr lang="nl-BE" sz="36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CCBF28A-EF97-4145-9312-1C577F4FBF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8712968" cy="3410396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Vlaanderen heeft een unieke kans om zich doordacht te positioneren in een verscheidenheid aan systemen van ‘gestandaardiseerd toetsen’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Externe standaarden binnenbrengen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Leerwinst heeft veel toegevoegde waarde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Wat is het primaire doel? School- en klasontwikkeling of verantwoording?</a:t>
            </a:r>
          </a:p>
        </p:txBody>
      </p:sp>
    </p:spTree>
    <p:extLst>
      <p:ext uri="{BB962C8B-B14F-4D97-AF65-F5344CB8AC3E}">
        <p14:creationId xmlns:p14="http://schemas.microsoft.com/office/powerpoint/2010/main" val="422865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4E63220-07C4-43A6-953E-4E71429A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2276872"/>
            <a:ext cx="8064896" cy="10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0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A4DD6F-2665-4EAF-850B-090331F39E42}"/>
              </a:ext>
            </a:extLst>
          </p:cNvPr>
          <p:cNvSpPr/>
          <p:nvPr/>
        </p:nvSpPr>
        <p:spPr>
          <a:xfrm>
            <a:off x="720080" y="284455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Wie wint…</a:t>
            </a:r>
          </a:p>
          <a:p>
            <a:pPr algn="ctr"/>
            <a:endParaRPr lang="nl-BE" sz="20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  <a:p>
            <a:pPr algn="ctr"/>
            <a:r>
              <a:rPr lang="nl-BE" sz="32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er bij het sterker inzetten op </a:t>
            </a:r>
            <a:r>
              <a:rPr lang="nl-BE" sz="3200" dirty="0" err="1">
                <a:solidFill>
                  <a:srgbClr val="003D62"/>
                </a:solidFill>
                <a:latin typeface="Futura"/>
                <a:ea typeface="+mj-ea"/>
                <a:cs typeface="+mj-cs"/>
              </a:rPr>
              <a:t>performantiemanagement</a:t>
            </a:r>
            <a:r>
              <a:rPr lang="nl-BE" sz="32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?</a:t>
            </a:r>
          </a:p>
          <a:p>
            <a:pPr algn="ctr"/>
            <a:r>
              <a:rPr lang="nl-BE" sz="32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er bij het stimuleren van een reflectieve dialoog?</a:t>
            </a:r>
          </a:p>
          <a:p>
            <a:pPr algn="ctr"/>
            <a:endParaRPr lang="nl-BE" sz="4000" dirty="0">
              <a:solidFill>
                <a:srgbClr val="003D62"/>
              </a:solidFill>
              <a:latin typeface="Futura"/>
              <a:ea typeface="+mj-ea"/>
              <a:cs typeface="+mj-cs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98949FD-D025-459D-8417-1B71B5AE46BA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00808"/>
            <a:ext cx="8280920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kern="0" baseline="0" dirty="0">
              <a:latin typeface="Futura"/>
            </a:endParaRPr>
          </a:p>
          <a:p>
            <a:endParaRPr lang="en-US" sz="2000" kern="0" baseline="0" dirty="0">
              <a:latin typeface="Futura"/>
            </a:endParaRPr>
          </a:p>
          <a:p>
            <a:pPr marL="0" indent="0">
              <a:buFontTx/>
              <a:buNone/>
            </a:pPr>
            <a:endParaRPr lang="nl-NL" sz="2000" kern="0" baseline="0" dirty="0">
              <a:latin typeface="Futura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EBB47A-6B3B-4BC9-88F9-667C632D42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2456755"/>
            <a:ext cx="4104456" cy="313248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0982E8C-F427-48DC-B048-0EEB1635C8F9}"/>
              </a:ext>
            </a:extLst>
          </p:cNvPr>
          <p:cNvSpPr/>
          <p:nvPr/>
        </p:nvSpPr>
        <p:spPr>
          <a:xfrm>
            <a:off x="971600" y="2792348"/>
            <a:ext cx="1579278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Futura"/>
                <a:ea typeface="Times New Roman" panose="02020603050405020304" pitchFamily="18" charset="0"/>
                <a:cs typeface="Times New Roman" panose="02020603050405020304" pitchFamily="18" charset="0"/>
              </a:rPr>
              <a:t>De school </a:t>
            </a:r>
            <a:endParaRPr lang="nl-BE" sz="3200" dirty="0">
              <a:solidFill>
                <a:schemeClr val="accent1">
                  <a:lumMod val="50000"/>
                </a:schemeClr>
              </a:solidFill>
              <a:latin typeface="Futura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E78AE06-2B5F-47EC-828B-140CCB19EA76}"/>
              </a:ext>
            </a:extLst>
          </p:cNvPr>
          <p:cNvSpPr/>
          <p:nvPr/>
        </p:nvSpPr>
        <p:spPr>
          <a:xfrm>
            <a:off x="6651034" y="2420888"/>
            <a:ext cx="2313454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Futura"/>
                <a:ea typeface="Times New Roman" panose="02020603050405020304" pitchFamily="18" charset="0"/>
                <a:cs typeface="Times New Roman" panose="02020603050405020304" pitchFamily="18" charset="0"/>
              </a:rPr>
              <a:t>De schoolleider </a:t>
            </a:r>
            <a:endParaRPr lang="nl-BE" sz="3200" dirty="0">
              <a:solidFill>
                <a:schemeClr val="accent1">
                  <a:lumMod val="50000"/>
                </a:schemeClr>
              </a:solidFill>
              <a:latin typeface="Futura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A163043-2397-44F6-9E01-21D08F66B4FA}"/>
              </a:ext>
            </a:extLst>
          </p:cNvPr>
          <p:cNvSpPr/>
          <p:nvPr/>
        </p:nvSpPr>
        <p:spPr>
          <a:xfrm>
            <a:off x="6660232" y="5168612"/>
            <a:ext cx="1669047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Futura"/>
                <a:ea typeface="Times New Roman" panose="02020603050405020304" pitchFamily="18" charset="0"/>
                <a:cs typeface="Times New Roman" panose="02020603050405020304" pitchFamily="18" charset="0"/>
              </a:rPr>
              <a:t>De leerling </a:t>
            </a:r>
            <a:endParaRPr lang="nl-BE" sz="3200" dirty="0">
              <a:solidFill>
                <a:schemeClr val="accent1">
                  <a:lumMod val="50000"/>
                </a:schemeClr>
              </a:solidFill>
              <a:latin typeface="Futura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EE70C53-942A-4293-AAF7-F8BD3FB46744}"/>
              </a:ext>
            </a:extLst>
          </p:cNvPr>
          <p:cNvSpPr/>
          <p:nvPr/>
        </p:nvSpPr>
        <p:spPr>
          <a:xfrm>
            <a:off x="1475656" y="5168612"/>
            <a:ext cx="1487908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Futura"/>
                <a:ea typeface="Times New Roman" panose="02020603050405020304" pitchFamily="18" charset="0"/>
                <a:cs typeface="Times New Roman" panose="02020603050405020304" pitchFamily="18" charset="0"/>
              </a:rPr>
              <a:t>De leraar </a:t>
            </a:r>
            <a:endParaRPr lang="nl-BE" sz="3200" dirty="0">
              <a:solidFill>
                <a:schemeClr val="accent1">
                  <a:lumMod val="50000"/>
                </a:schemeClr>
              </a:solidFill>
              <a:latin typeface="Futura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B0637BA-9CB0-4D05-B53F-C4D78CB422D9}"/>
              </a:ext>
            </a:extLst>
          </p:cNvPr>
          <p:cNvSpPr/>
          <p:nvPr/>
        </p:nvSpPr>
        <p:spPr>
          <a:xfrm>
            <a:off x="3347864" y="1928252"/>
            <a:ext cx="2746265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Futura"/>
                <a:ea typeface="Times New Roman" panose="02020603050405020304" pitchFamily="18" charset="0"/>
                <a:cs typeface="Times New Roman" panose="02020603050405020304" pitchFamily="18" charset="0"/>
              </a:rPr>
              <a:t>(Onderwijs)systeem</a:t>
            </a:r>
            <a:endParaRPr lang="nl-BE" sz="3200" dirty="0">
              <a:solidFill>
                <a:schemeClr val="accent1">
                  <a:lumMod val="50000"/>
                </a:schemeClr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516441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0A4DD6F-2665-4EAF-850B-090331F39E42}"/>
              </a:ext>
            </a:extLst>
          </p:cNvPr>
          <p:cNvSpPr/>
          <p:nvPr/>
        </p:nvSpPr>
        <p:spPr>
          <a:xfrm>
            <a:off x="720080" y="-27384"/>
            <a:ext cx="7884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BE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Voor een goed begrip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996D5CC-DE15-443A-84B2-9C1B98802B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2178844"/>
            <a:ext cx="8712968" cy="4130476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Niet utilitair en economisch gericht, wel oproep tot fundamentele reflectie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Speelveld van individuele autonomie inbedden in collectieve organisatiedoelen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ts val="600"/>
              </a:spcAft>
              <a:buSzPct val="75000"/>
            </a:pPr>
            <a:r>
              <a:rPr lang="nl-BE" sz="2000" dirty="0">
                <a:latin typeface="Futura"/>
              </a:rPr>
              <a:t>Prestatie-indicatoren zeggen iets over kwaliteit, ze zijn niet gelijk te stellen aan kwaliteit</a:t>
            </a:r>
          </a:p>
        </p:txBody>
      </p:sp>
    </p:spTree>
    <p:extLst>
      <p:ext uri="{BB962C8B-B14F-4D97-AF65-F5344CB8AC3E}">
        <p14:creationId xmlns:p14="http://schemas.microsoft.com/office/powerpoint/2010/main" val="175090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4E63220-07C4-43A6-953E-4E71429A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2276872"/>
            <a:ext cx="8064896" cy="10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8662913" cy="635000"/>
          </a:xfrm>
        </p:spPr>
        <p:txBody>
          <a:bodyPr/>
          <a:lstStyle/>
          <a:p>
            <a:r>
              <a:rPr lang="nl-BE" sz="2800" dirty="0" err="1">
                <a:solidFill>
                  <a:schemeClr val="tx2"/>
                </a:solidFill>
                <a:latin typeface="Futura"/>
              </a:rPr>
              <a:t>Performantiemanagement</a:t>
            </a:r>
            <a:r>
              <a:rPr lang="nl-BE" sz="2800" dirty="0">
                <a:solidFill>
                  <a:schemeClr val="tx2"/>
                </a:solidFill>
                <a:latin typeface="Futura"/>
              </a:rPr>
              <a:t> is geen doel op zich, het is een middel… </a:t>
            </a:r>
            <a:endParaRPr lang="nl-NL" sz="2800" dirty="0">
              <a:solidFill>
                <a:schemeClr val="tx2"/>
              </a:solidFill>
              <a:latin typeface="Futura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F5CE3F2-4150-4CCF-966D-4D943C347F7E}"/>
              </a:ext>
            </a:extLst>
          </p:cNvPr>
          <p:cNvSpPr/>
          <p:nvPr/>
        </p:nvSpPr>
        <p:spPr>
          <a:xfrm>
            <a:off x="323528" y="1124744"/>
            <a:ext cx="7848872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tx2"/>
                </a:solidFill>
                <a:latin typeface="Futura"/>
              </a:rPr>
              <a:t>…om de school(gemeenschap) te versterken in haar opdracht om leerlingen uit te rusten:</a:t>
            </a:r>
            <a:endParaRPr lang="en-US" sz="3200" dirty="0">
              <a:solidFill>
                <a:schemeClr val="tx2"/>
              </a:solidFill>
              <a:latin typeface="Futura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AAF55B47-3900-4F22-BA5B-0EF92762C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1920" y="2492896"/>
            <a:ext cx="5112568" cy="1368152"/>
          </a:xfrm>
        </p:spPr>
        <p:txBody>
          <a:bodyPr/>
          <a:lstStyle/>
          <a:p>
            <a:r>
              <a:rPr lang="nl-BE" sz="1700" dirty="0">
                <a:latin typeface="Futura"/>
              </a:rPr>
              <a:t>met een positief zelfbeeld om emotioneel onderlegd en explorerend het eigen levenspad vorm te geven </a:t>
            </a:r>
            <a:r>
              <a:rPr lang="nl-BE" sz="1700" dirty="0">
                <a:solidFill>
                  <a:srgbClr val="4D4215"/>
                </a:solidFill>
                <a:latin typeface="Futura"/>
              </a:rPr>
              <a:t>(emancipatorisch) </a:t>
            </a:r>
          </a:p>
          <a:p>
            <a:r>
              <a:rPr lang="nl-BE" sz="1700" dirty="0">
                <a:latin typeface="Futura"/>
              </a:rPr>
              <a:t>met respectvolle en solidaire relaties met hun medemens en om hen te wapenen om te verbinden </a:t>
            </a:r>
            <a:r>
              <a:rPr lang="nl-BE" sz="1700" dirty="0">
                <a:solidFill>
                  <a:srgbClr val="4D4215"/>
                </a:solidFill>
                <a:latin typeface="Futura"/>
              </a:rPr>
              <a:t>(socialiserend)</a:t>
            </a:r>
          </a:p>
          <a:p>
            <a:r>
              <a:rPr lang="nl-BE" sz="1700" dirty="0">
                <a:latin typeface="Futura"/>
              </a:rPr>
              <a:t>met competent gedrag om het heft van een volwaardige intrede in de maatschappij in handen te nemen </a:t>
            </a:r>
            <a:r>
              <a:rPr lang="nl-BE" sz="1700" dirty="0">
                <a:solidFill>
                  <a:srgbClr val="4D4215"/>
                </a:solidFill>
                <a:latin typeface="Futura"/>
              </a:rPr>
              <a:t>(economisch)</a:t>
            </a:r>
          </a:p>
        </p:txBody>
      </p:sp>
      <p:pic>
        <p:nvPicPr>
          <p:cNvPr id="10" name="Afbeelding 9" descr="Afbeelding met persoon, binnen, tafel, zitten&#10;&#10;Beschrijving is gegenereerd met zeer hoge betrouwbaarheid">
            <a:extLst>
              <a:ext uri="{FF2B5EF4-FFF2-40B4-BE49-F238E27FC236}">
                <a16:creationId xmlns:a16="http://schemas.microsoft.com/office/drawing/2014/main" id="{4A5A7F3D-A6C1-4501-A5C0-FAACD592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795"/>
            <a:ext cx="3635896" cy="26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1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8662913" cy="635000"/>
          </a:xfrm>
        </p:spPr>
        <p:txBody>
          <a:bodyPr/>
          <a:lstStyle/>
          <a:p>
            <a:pPr algn="ctr"/>
            <a:r>
              <a:rPr lang="nl-BE" sz="2400" dirty="0">
                <a:solidFill>
                  <a:schemeClr val="tx2"/>
                </a:solidFill>
                <a:latin typeface="Futura"/>
              </a:rPr>
              <a:t>Van een brede visie naar concrete </a:t>
            </a:r>
            <a:br>
              <a:rPr lang="nl-BE" sz="2400" dirty="0">
                <a:solidFill>
                  <a:schemeClr val="tx2"/>
                </a:solidFill>
                <a:latin typeface="Futura"/>
              </a:rPr>
            </a:br>
            <a:r>
              <a:rPr lang="nl-BE" sz="2400" dirty="0">
                <a:solidFill>
                  <a:schemeClr val="tx2"/>
                </a:solidFill>
                <a:latin typeface="Futura"/>
              </a:rPr>
              <a:t>toetsstenen voor performant leraarschap</a:t>
            </a:r>
            <a:endParaRPr lang="nl-NL" sz="2400" dirty="0">
              <a:solidFill>
                <a:schemeClr val="tx2"/>
              </a:solidFill>
              <a:latin typeface="Futura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F5CE3F2-4150-4CCF-966D-4D943C347F7E}"/>
              </a:ext>
            </a:extLst>
          </p:cNvPr>
          <p:cNvSpPr/>
          <p:nvPr/>
        </p:nvSpPr>
        <p:spPr>
          <a:xfrm>
            <a:off x="395536" y="1484784"/>
            <a:ext cx="360040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>
                <a:solidFill>
                  <a:schemeClr val="accent2"/>
                </a:solidFill>
                <a:latin typeface="Futura"/>
              </a:rPr>
              <a:t>Leerbereidheid aanwakkeren als proces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BCF8B5-8E18-4B9E-8C00-1C28A13760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3284984"/>
            <a:ext cx="3456384" cy="17805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B4DBCC7-9264-446E-A7C1-7E50E521FAFF}"/>
              </a:ext>
            </a:extLst>
          </p:cNvPr>
          <p:cNvSpPr/>
          <p:nvPr/>
        </p:nvSpPr>
        <p:spPr>
          <a:xfrm>
            <a:off x="1066724" y="5651763"/>
            <a:ext cx="2137124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000" dirty="0">
                <a:solidFill>
                  <a:schemeClr val="accent2"/>
                </a:solidFill>
                <a:latin typeface="Futura"/>
              </a:rPr>
              <a:t>www.edubronblogt.be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F160B35-5E0A-4B54-A215-1C78BA633581}"/>
              </a:ext>
            </a:extLst>
          </p:cNvPr>
          <p:cNvSpPr/>
          <p:nvPr/>
        </p:nvSpPr>
        <p:spPr>
          <a:xfrm>
            <a:off x="4932040" y="1196752"/>
            <a:ext cx="360040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3200" dirty="0">
              <a:solidFill>
                <a:schemeClr val="accent2"/>
              </a:solidFill>
              <a:latin typeface="Futura"/>
            </a:endParaRPr>
          </a:p>
          <a:p>
            <a:pPr algn="ctr"/>
            <a:r>
              <a:rPr lang="nl-BE" sz="3200" dirty="0">
                <a:solidFill>
                  <a:schemeClr val="accent2"/>
                </a:solidFill>
                <a:latin typeface="Futura"/>
              </a:rPr>
              <a:t>Leerwinst boeken als doel</a:t>
            </a:r>
            <a:endParaRPr lang="en-US" sz="4000" dirty="0">
              <a:solidFill>
                <a:schemeClr val="accent2"/>
              </a:solidFill>
              <a:latin typeface="Futura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66A071-F6F0-4BC8-8EE5-0112D6F42D46}"/>
              </a:ext>
            </a:extLst>
          </p:cNvPr>
          <p:cNvSpPr/>
          <p:nvPr/>
        </p:nvSpPr>
        <p:spPr>
          <a:xfrm>
            <a:off x="4788024" y="5641503"/>
            <a:ext cx="3835833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nl-BE" sz="2000" dirty="0">
                <a:solidFill>
                  <a:schemeClr val="accent2"/>
                </a:solidFill>
                <a:latin typeface="Futura"/>
                <a:cs typeface="+mn-cs"/>
              </a:rPr>
              <a:t>Leerwinst uit LVS CITO (Janssens et al., 2014)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53FB549-E515-46CE-BE73-3AE7C6DCAF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2565" y="2780928"/>
            <a:ext cx="3751883" cy="26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9B8D17F-15A2-43A5-A79B-E7F1E476D8E7}"/>
              </a:ext>
            </a:extLst>
          </p:cNvPr>
          <p:cNvSpPr/>
          <p:nvPr/>
        </p:nvSpPr>
        <p:spPr>
          <a:xfrm>
            <a:off x="2811556" y="491545"/>
            <a:ext cx="5525872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Een globaal vertrekpunt</a:t>
            </a:r>
          </a:p>
          <a:p>
            <a:endParaRPr lang="nl-NL" dirty="0"/>
          </a:p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A3F7BE4-4D3F-4FEB-8653-09E4C6164ABB}"/>
              </a:ext>
            </a:extLst>
          </p:cNvPr>
          <p:cNvSpPr txBox="1">
            <a:spLocks/>
          </p:cNvSpPr>
          <p:nvPr/>
        </p:nvSpPr>
        <p:spPr>
          <a:xfrm>
            <a:off x="395536" y="1604292"/>
            <a:ext cx="8424936" cy="44169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1530450" lvl="4" indent="0">
              <a:buFontTx/>
              <a:buNone/>
            </a:pPr>
            <a:r>
              <a:rPr lang="nl-BE" sz="1400" kern="0" baseline="0" dirty="0">
                <a:solidFill>
                  <a:srgbClr val="002060"/>
                </a:solidFill>
                <a:latin typeface="Futura"/>
              </a:rPr>
              <a:t>						</a:t>
            </a:r>
            <a:endParaRPr lang="nl-BE" sz="1800" kern="0" baseline="0" dirty="0">
              <a:solidFill>
                <a:srgbClr val="002060"/>
              </a:solidFill>
              <a:latin typeface="Futura"/>
            </a:endParaRPr>
          </a:p>
          <a:p>
            <a:pPr marL="0" indent="0">
              <a:buNone/>
            </a:pPr>
            <a:r>
              <a:rPr lang="nl-NL" sz="2800" dirty="0"/>
              <a:t>Uw inschatting van: </a:t>
            </a:r>
          </a:p>
          <a:p>
            <a:pPr marL="0" indent="0">
              <a:buNone/>
            </a:pPr>
            <a:r>
              <a:rPr lang="nl-NL" sz="2800" dirty="0"/>
              <a:t>% leraren dat het ‘eens’ of ‘helemaal eens’ is met volgende stelling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b="1" dirty="0"/>
              <a:t>Ik ben tevreden over mijn functioneren in deze school.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dirty="0"/>
              <a:t>Leraren </a:t>
            </a:r>
            <a:r>
              <a:rPr lang="nl-NL" sz="2800" dirty="0" err="1"/>
              <a:t>BaO</a:t>
            </a:r>
            <a:r>
              <a:rPr lang="nl-NL" sz="2800" dirty="0"/>
              <a:t>: %</a:t>
            </a:r>
          </a:p>
          <a:p>
            <a:pPr marL="0" indent="0" algn="ctr">
              <a:buNone/>
            </a:pPr>
            <a:r>
              <a:rPr lang="nl-NL" sz="2800" dirty="0"/>
              <a:t>Leraren Eerste graad SO: %</a:t>
            </a:r>
          </a:p>
          <a:p>
            <a:pPr marL="0" indent="0" algn="ctr">
              <a:buNone/>
            </a:pPr>
            <a:endParaRPr lang="nl-NL" sz="28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(Bron: </a:t>
            </a:r>
            <a:r>
              <a:rPr lang="nl-BE" sz="1600" dirty="0"/>
              <a:t>www.talis2018.be)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34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9B8D17F-15A2-43A5-A79B-E7F1E476D8E7}"/>
              </a:ext>
            </a:extLst>
          </p:cNvPr>
          <p:cNvSpPr/>
          <p:nvPr/>
        </p:nvSpPr>
        <p:spPr>
          <a:xfrm>
            <a:off x="2811556" y="491545"/>
            <a:ext cx="5525872" cy="1241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40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Een globaal vertrekpunt</a:t>
            </a:r>
          </a:p>
          <a:p>
            <a:endParaRPr lang="nl-NL" dirty="0"/>
          </a:p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A3F7BE4-4D3F-4FEB-8653-09E4C6164ABB}"/>
              </a:ext>
            </a:extLst>
          </p:cNvPr>
          <p:cNvSpPr txBox="1">
            <a:spLocks/>
          </p:cNvSpPr>
          <p:nvPr/>
        </p:nvSpPr>
        <p:spPr>
          <a:xfrm>
            <a:off x="395536" y="1604292"/>
            <a:ext cx="8424936" cy="44169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1530450" lvl="4" indent="0">
              <a:buFontTx/>
              <a:buNone/>
            </a:pPr>
            <a:r>
              <a:rPr lang="nl-BE" sz="1400" kern="0" baseline="0" dirty="0">
                <a:solidFill>
                  <a:srgbClr val="002060"/>
                </a:solidFill>
                <a:latin typeface="Futura"/>
              </a:rPr>
              <a:t>						</a:t>
            </a:r>
            <a:endParaRPr lang="nl-BE" sz="1800" kern="0" baseline="0" dirty="0">
              <a:solidFill>
                <a:srgbClr val="002060"/>
              </a:solidFill>
              <a:latin typeface="Futura"/>
            </a:endParaRPr>
          </a:p>
          <a:p>
            <a:pPr marL="0" indent="0">
              <a:buNone/>
            </a:pPr>
            <a:r>
              <a:rPr lang="nl-NL" sz="2800" dirty="0"/>
              <a:t>Uw inschatting van: </a:t>
            </a:r>
          </a:p>
          <a:p>
            <a:pPr marL="0" indent="0">
              <a:buNone/>
            </a:pPr>
            <a:r>
              <a:rPr lang="nl-NL" sz="2800" dirty="0"/>
              <a:t>% leraren dat het ‘eens’ of ‘helemaal eens’ is met volgende stelling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b="1" dirty="0"/>
              <a:t>Ik ben tevreden over mijn functioneren in deze school.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2800" dirty="0"/>
              <a:t>Leraren </a:t>
            </a:r>
            <a:r>
              <a:rPr lang="nl-NL" sz="2800" dirty="0" err="1"/>
              <a:t>BaO</a:t>
            </a:r>
            <a:r>
              <a:rPr lang="nl-NL" sz="2800" dirty="0"/>
              <a:t>: 93.9%</a:t>
            </a:r>
          </a:p>
          <a:p>
            <a:pPr marL="0" indent="0" algn="ctr">
              <a:buNone/>
            </a:pPr>
            <a:r>
              <a:rPr lang="nl-NL" sz="2800" dirty="0"/>
              <a:t>Leraren Eerste graad SO: 94.7%</a:t>
            </a:r>
          </a:p>
          <a:p>
            <a:pPr marL="0" indent="0" algn="ctr">
              <a:buNone/>
            </a:pPr>
            <a:endParaRPr lang="nl-NL" sz="28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 algn="ctr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(Bron: </a:t>
            </a:r>
            <a:r>
              <a:rPr lang="nl-BE" sz="1600" dirty="0"/>
              <a:t>www.talis2018.be)</a:t>
            </a:r>
            <a:endParaRPr lang="nl-NL" sz="16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192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BC225EE-CC34-4E72-A7E7-48433BC99D4F}"/>
              </a:ext>
            </a:extLst>
          </p:cNvPr>
          <p:cNvSpPr/>
          <p:nvPr/>
        </p:nvSpPr>
        <p:spPr>
          <a:xfrm>
            <a:off x="1259632" y="188640"/>
            <a:ext cx="766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Laag- en toppresteerders PISA per domein </a:t>
            </a:r>
          </a:p>
          <a:p>
            <a:pPr algn="r"/>
            <a:r>
              <a:rPr lang="nl-NL" sz="3600" dirty="0">
                <a:solidFill>
                  <a:srgbClr val="003D62"/>
                </a:solidFill>
                <a:latin typeface="Futura"/>
                <a:ea typeface="+mj-ea"/>
                <a:cs typeface="+mj-cs"/>
              </a:rPr>
              <a:t>Vlaamse Gemeenschap, 2003-2018, in %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B65BFEB-7557-4B2F-A91C-0CA8245B0A36}"/>
              </a:ext>
            </a:extLst>
          </p:cNvPr>
          <p:cNvSpPr/>
          <p:nvPr/>
        </p:nvSpPr>
        <p:spPr>
          <a:xfrm>
            <a:off x="445344" y="6094171"/>
            <a:ext cx="4831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Bron: https://www.statistiekvlaanderen.be/nl/pisa-scores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E864FF-2F97-4EEE-967C-7A752DDED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38848"/>
            <a:ext cx="7735065" cy="47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08920"/>
            <a:ext cx="8662913" cy="635000"/>
          </a:xfrm>
        </p:spPr>
        <p:txBody>
          <a:bodyPr/>
          <a:lstStyle/>
          <a:p>
            <a:pPr algn="ctr"/>
            <a:r>
              <a:rPr lang="en-US" sz="3600" dirty="0">
                <a:latin typeface="Futura"/>
              </a:rPr>
              <a:t>Nobody wants to be evaluated by anybody at anytime</a:t>
            </a:r>
            <a:br>
              <a:rPr lang="en-US" sz="3600" dirty="0">
                <a:latin typeface="Futura"/>
              </a:rPr>
            </a:br>
            <a:br>
              <a:rPr lang="en-US" sz="3600" dirty="0">
                <a:latin typeface="Futura"/>
              </a:rPr>
            </a:br>
            <a:r>
              <a:rPr lang="en-US" sz="2400" dirty="0">
                <a:latin typeface="Futura"/>
              </a:rPr>
              <a:t>(House, 1973)</a:t>
            </a:r>
            <a:endParaRPr lang="en-US" sz="3600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800391668"/>
      </p:ext>
    </p:extLst>
  </p:cSld>
  <p:clrMapOvr>
    <a:masterClrMapping/>
  </p:clrMapOvr>
</p:sld>
</file>

<file path=ppt/theme/theme1.xml><?xml version="1.0" encoding="utf-8"?>
<a:theme xmlns:a="http://schemas.openxmlformats.org/drawingml/2006/main" name="ppt_licht">
  <a:themeElements>
    <a:clrScheme name="">
      <a:dk1>
        <a:srgbClr val="000000"/>
      </a:dk1>
      <a:lt1>
        <a:srgbClr val="FFFFFF"/>
      </a:lt1>
      <a:dk2>
        <a:srgbClr val="003D62"/>
      </a:dk2>
      <a:lt2>
        <a:srgbClr val="DDDDDD"/>
      </a:lt2>
      <a:accent1>
        <a:srgbClr val="B6C4D8"/>
      </a:accent1>
      <a:accent2>
        <a:srgbClr val="003D62"/>
      </a:accent2>
      <a:accent3>
        <a:srgbClr val="FFFFFF"/>
      </a:accent3>
      <a:accent4>
        <a:srgbClr val="000000"/>
      </a:accent4>
      <a:accent5>
        <a:srgbClr val="D7DEE9"/>
      </a:accent5>
      <a:accent6>
        <a:srgbClr val="003658"/>
      </a:accent6>
      <a:hlink>
        <a:srgbClr val="7E002F"/>
      </a:hlink>
      <a:folHlink>
        <a:srgbClr val="D9BDBD"/>
      </a:folHlink>
    </a:clrScheme>
    <a:fontScheme name="ppt_lic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_lic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lich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lich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lich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lich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lich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lich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licht 8">
        <a:dk1>
          <a:srgbClr val="003D62"/>
        </a:dk1>
        <a:lt1>
          <a:srgbClr val="FFFFFF"/>
        </a:lt1>
        <a:dk2>
          <a:srgbClr val="003D62"/>
        </a:dk2>
        <a:lt2>
          <a:srgbClr val="DDDDDD"/>
        </a:lt2>
        <a:accent1>
          <a:srgbClr val="B6C4D8"/>
        </a:accent1>
        <a:accent2>
          <a:srgbClr val="003D62"/>
        </a:accent2>
        <a:accent3>
          <a:srgbClr val="FFFFFF"/>
        </a:accent3>
        <a:accent4>
          <a:srgbClr val="003353"/>
        </a:accent4>
        <a:accent5>
          <a:srgbClr val="D7DEE9"/>
        </a:accent5>
        <a:accent6>
          <a:srgbClr val="003658"/>
        </a:accent6>
        <a:hlink>
          <a:srgbClr val="7E002F"/>
        </a:hlink>
        <a:folHlink>
          <a:srgbClr val="D9BD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e6abc0-607e-4d67-8b7d-73cd95b04fd6">
      <UserInfo>
        <DisplayName>Op de Beeck Christel</DisplayName>
        <AccountId>14</AccountId>
        <AccountType/>
      </UserInfo>
      <UserInfo>
        <DisplayName>Deputter Sara-Jane</DisplayName>
        <AccountId>49</AccountId>
        <AccountType/>
      </UserInfo>
    </SharedWithUsers>
    <Documentsoort xmlns="36d36097-b9cb-4ee0-8ae8-3a7ad55c8858">Agenda</Documentsoort>
    <Jaar xmlns="36d36097-b9cb-4ee0-8ae8-3a7ad55c8858">2017</Ja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7B4EEDC05AF47B0D6D8B92E840486" ma:contentTypeVersion="22" ma:contentTypeDescription="Een nieuw document maken." ma:contentTypeScope="" ma:versionID="4d30969b50060d6496fc7e1d659602df">
  <xsd:schema xmlns:xsd="http://www.w3.org/2001/XMLSchema" xmlns:xs="http://www.w3.org/2001/XMLSchema" xmlns:p="http://schemas.microsoft.com/office/2006/metadata/properties" xmlns:ns2="36d36097-b9cb-4ee0-8ae8-3a7ad55c8858" xmlns:ns3="e9e6abc0-607e-4d67-8b7d-73cd95b04fd6" targetNamespace="http://schemas.microsoft.com/office/2006/metadata/properties" ma:root="true" ma:fieldsID="5c4ac0c27672a284b81f9c16079bf3a0" ns2:_="" ns3:_="">
    <xsd:import namespace="36d36097-b9cb-4ee0-8ae8-3a7ad55c8858"/>
    <xsd:import namespace="e9e6abc0-607e-4d67-8b7d-73cd95b04fd6"/>
    <xsd:element name="properties">
      <xsd:complexType>
        <xsd:sequence>
          <xsd:element name="documentManagement">
            <xsd:complexType>
              <xsd:all>
                <xsd:element ref="ns2:Documentsoort" minOccurs="0"/>
                <xsd:element ref="ns2:Jaa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6097-b9cb-4ee0-8ae8-3a7ad55c8858" elementFormDefault="qualified">
    <xsd:import namespace="http://schemas.microsoft.com/office/2006/documentManagement/types"/>
    <xsd:import namespace="http://schemas.microsoft.com/office/infopath/2007/PartnerControls"/>
    <xsd:element name="Documentsoort" ma:index="6" nillable="true" ma:displayName="Documentsoort" ma:default="Agenda" ma:format="Dropdown" ma:internalName="Documentsoort" ma:readOnly="false">
      <xsd:simpleType>
        <xsd:union memberTypes="dms:Text">
          <xsd:simpleType>
            <xsd:restriction base="dms:Choice">
              <xsd:enumeration value="Agenda"/>
              <xsd:enumeration value="Verslag"/>
              <xsd:enumeration value="Bijlage"/>
              <xsd:enumeration value="PowerPoint"/>
              <xsd:enumeration value="E-mail"/>
            </xsd:restriction>
          </xsd:simpleType>
        </xsd:union>
      </xsd:simpleType>
    </xsd:element>
    <xsd:element name="Jaar" ma:index="7" nillable="true" ma:displayName="Jaar" ma:default="2017" ma:format="Dropdown" ma:internalName="Jaar" ma:readOnly="false">
      <xsd:simpleType>
        <xsd:restriction base="dms:Choice"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6abc0-607e-4d67-8b7d-73cd95b04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9A081-7620-4A5E-BC18-CC5878530BC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03f23a1-c4c1-4f4d-95bf-4f583d7e5d3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7D1924-64DC-4FF4-B34E-C6D8E9A10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EDDCC6-2C9A-4302-BC64-DF58C137D1F6}"/>
</file>

<file path=docProps/app.xml><?xml version="1.0" encoding="utf-8"?>
<Properties xmlns="http://schemas.openxmlformats.org/officeDocument/2006/extended-properties" xmlns:vt="http://schemas.openxmlformats.org/officeDocument/2006/docPropsVTypes">
  <Template>Presentatie2</Template>
  <TotalTime>14855</TotalTime>
  <Words>1274</Words>
  <Application>Microsoft Office PowerPoint</Application>
  <PresentationFormat>Diavoorstelling (4:3)</PresentationFormat>
  <Paragraphs>283</Paragraphs>
  <Slides>32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Futura</vt:lpstr>
      <vt:lpstr>Times New Roman</vt:lpstr>
      <vt:lpstr>Verdana</vt:lpstr>
      <vt:lpstr>ppt_licht</vt:lpstr>
      <vt:lpstr>PowerPoint-presentatie</vt:lpstr>
      <vt:lpstr>PowerPoint-presentatie</vt:lpstr>
      <vt:lpstr>PowerPoint-presentatie</vt:lpstr>
      <vt:lpstr>Performantiemanagement is geen doel op zich, het is een middel… </vt:lpstr>
      <vt:lpstr>Van een brede visie naar concrete  toetsstenen voor performant leraarschap</vt:lpstr>
      <vt:lpstr>PowerPoint-presentatie</vt:lpstr>
      <vt:lpstr>PowerPoint-presentatie</vt:lpstr>
      <vt:lpstr>PowerPoint-presentatie</vt:lpstr>
      <vt:lpstr>Nobody wants to be evaluated by anybody at anytime  (House, 1973)</vt:lpstr>
      <vt:lpstr>Wegwijs in performantiemanagement Cyclisch proces van…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Vlaamse scholen/leraren hebben grote autonomie </vt:lpstr>
      <vt:lpstr>Leerlingen correct inschatten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dcombe</dc:creator>
  <cp:lastModifiedBy>Op de Beeck Christel</cp:lastModifiedBy>
  <cp:revision>1105</cp:revision>
  <cp:lastPrinted>2018-09-10T13:39:07Z</cp:lastPrinted>
  <dcterms:created xsi:type="dcterms:W3CDTF">2007-03-02T09:06:45Z</dcterms:created>
  <dcterms:modified xsi:type="dcterms:W3CDTF">2021-02-07T19:39:48Z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0x0101005FA7B4EEDC05AF47B0D6D8B92E840486</vt:lpwstr>
  </property>
</Properties>
</file>