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1"/>
  </p:notesMasterIdLst>
  <p:sldIdLst>
    <p:sldId id="256" r:id="rId5"/>
    <p:sldId id="268" r:id="rId6"/>
    <p:sldId id="270" r:id="rId7"/>
    <p:sldId id="272" r:id="rId8"/>
    <p:sldId id="265" r:id="rId9"/>
    <p:sldId id="273" r:id="rId10"/>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65B"/>
    <a:srgbClr val="543F5E"/>
    <a:srgbClr val="5DBE55"/>
    <a:srgbClr val="D26E25"/>
    <a:srgbClr val="247FB0"/>
    <a:srgbClr val="4FB543"/>
    <a:srgbClr val="D26E5B"/>
    <a:srgbClr val="1546FF"/>
    <a:srgbClr val="926DA5"/>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4" autoAdjust="0"/>
    <p:restoredTop sz="92337" autoAdjust="0"/>
  </p:normalViewPr>
  <p:slideViewPr>
    <p:cSldViewPr snapToGrid="0" showGuides="1">
      <p:cViewPr varScale="1">
        <p:scale>
          <a:sx n="83" d="100"/>
          <a:sy n="83" d="100"/>
        </p:scale>
        <p:origin x="102" y="426"/>
      </p:cViewPr>
      <p:guideLst>
        <p:guide orient="horz" pos="2160"/>
        <p:guide pos="2880"/>
        <p:guide pos="558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937DD8-B20A-47A6-AA94-FD478FAA3C28}" type="datetimeFigureOut">
              <a:rPr lang="nl-BE" smtClean="0"/>
              <a:pPr/>
              <a:t>18/07/2020</a:t>
            </a:fld>
            <a:endParaRPr lang="nl-BE"/>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De Vlaamse Regering wil meer leerkrachten werven door onder meer een her- en opwaardering van de job van leerkracht. Daarvoor worden verschillende paden bewandeld.</a:t>
            </a:r>
          </a:p>
          <a:p>
            <a:r>
              <a:rPr lang="nl-NL" dirty="0"/>
              <a:t>In de lerarenopleiding wordt de lat hoger gelegd door een toelatingsproef met verplichte remediëring ten aanzien van de vastgestelde tekorten én door een verhoging van de kwaliteitsvereisten.</a:t>
            </a:r>
          </a:p>
          <a:p>
            <a:r>
              <a:rPr lang="nl-NL" dirty="0"/>
              <a:t>Tegenover het hoger leggen van de lat, staat een betere aanvangsbegeleiding voor beginnende leerkrachten. Dat werd in september 2018 ingevoerd n.a.v. CAO XI. Tenslotte wil het beleid jonge leerkrachten meer en sneller zekerheid bieden door een mogelijke vaste benoeming.</a:t>
            </a: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2</a:t>
            </a:fld>
            <a:endParaRPr lang="nl-B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dirty="0"/>
              <a:t>Een eerste maatregel kennen we al uit schooljaar 2018-2019, nl. de </a:t>
            </a:r>
            <a:r>
              <a:rPr lang="nl-BE" dirty="0" err="1"/>
              <a:t>vacantverklaring</a:t>
            </a:r>
            <a:r>
              <a:rPr lang="nl-BE" dirty="0"/>
              <a:t> van en vaste benoeming in betrekkingen waarvan de </a:t>
            </a:r>
            <a:r>
              <a:rPr lang="nl-BE" dirty="0" err="1"/>
              <a:t>vastbenoemde</a:t>
            </a:r>
            <a:r>
              <a:rPr lang="nl-BE" dirty="0"/>
              <a:t> titularis een bepaald verlofstelsel opneemt voor een volledig schooljaar. D</a:t>
            </a:r>
            <a:r>
              <a:rPr lang="nl-NL" sz="1200" b="0" i="0" u="none" strike="noStrike" kern="1200" baseline="0" dirty="0">
                <a:solidFill>
                  <a:schemeClr val="tx1"/>
                </a:solidFill>
                <a:latin typeface="+mn-lt"/>
                <a:ea typeface="+mn-ea"/>
                <a:cs typeface="+mn-cs"/>
              </a:rPr>
              <a:t>e betrekking waarvoor een personeelslid afwezig is omwille van een of meer van de opgesomde verlofstelsels beschouwen we daarvoor als een vacante betrekking. </a:t>
            </a: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3</a:t>
            </a:fld>
            <a:endParaRPr lang="nl-BE"/>
          </a:p>
        </p:txBody>
      </p:sp>
    </p:spTree>
    <p:extLst>
      <p:ext uri="{BB962C8B-B14F-4D97-AF65-F5344CB8AC3E}">
        <p14:creationId xmlns:p14="http://schemas.microsoft.com/office/powerpoint/2010/main" val="912426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BE" dirty="0"/>
              <a:t>Welke procedure volg je daarvoor?</a:t>
            </a:r>
          </a:p>
          <a:p>
            <a:r>
              <a:rPr lang="nl-BE" dirty="0"/>
              <a:t>Je bekijkt op 15 oktober 2020 welke betrekkingen in aanmerking komen voor </a:t>
            </a:r>
            <a:r>
              <a:rPr lang="nl-BE" dirty="0" err="1"/>
              <a:t>vacantverklaring</a:t>
            </a:r>
            <a:r>
              <a:rPr lang="nl-BE" dirty="0"/>
              <a:t> en verklaart vóór 15 november 2020 al deze betrekkingen ook effectief vacant (bekendmaking).</a:t>
            </a:r>
          </a:p>
          <a:p>
            <a:r>
              <a:rPr lang="nl-BE" dirty="0"/>
              <a:t>De vaste benoeming volgt dan op 1 januari 2021.</a:t>
            </a:r>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4</a:t>
            </a:fld>
            <a:endParaRPr lang="nl-BE"/>
          </a:p>
        </p:txBody>
      </p:sp>
    </p:spTree>
    <p:extLst>
      <p:ext uri="{BB962C8B-B14F-4D97-AF65-F5344CB8AC3E}">
        <p14:creationId xmlns:p14="http://schemas.microsoft.com/office/powerpoint/2010/main" val="12086474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5</a:t>
            </a:fld>
            <a:endParaRPr lang="nl-B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De Vlaamse Regering wil meer leerkrachten werven door onder meer een her- en opwaardering van de job van leerkracht. Daarvoor worden verschillende paden bewandeld.</a:t>
            </a:r>
          </a:p>
          <a:p>
            <a:r>
              <a:rPr lang="nl-NL" dirty="0"/>
              <a:t>In de lerarenopleiding wordt de lat hoger gelegd door een toelatingsproef met verplichte remediëring ten aanzien van de vastgestelde tekorten én door een verhoging van de kwaliteitsvereisten.</a:t>
            </a:r>
          </a:p>
          <a:p>
            <a:r>
              <a:rPr lang="nl-NL" dirty="0"/>
              <a:t>Tegenover het hoger leggen van de lat, staat een betere aanvangsbegeleiding voor beginnende leerkrachten. Dat werd in september 2018 ingevoerd n.a.v. CAO XI. Tenslotte wil het beleid jonge leerkrachten meer en sneller zekerheid bieden door een mogelijke vaste benoeming.</a:t>
            </a:r>
            <a:endParaRPr lang="nl-BE"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6</a:t>
            </a:fld>
            <a:endParaRPr lang="nl-BE"/>
          </a:p>
        </p:txBody>
      </p:sp>
    </p:spTree>
    <p:extLst>
      <p:ext uri="{BB962C8B-B14F-4D97-AF65-F5344CB8AC3E}">
        <p14:creationId xmlns:p14="http://schemas.microsoft.com/office/powerpoint/2010/main" val="249762305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0.emf"/></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0" i="0">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8"/>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18/07/2020</a:t>
            </a:fld>
            <a:r>
              <a:rPr lang="nl-BE" dirty="0"/>
              <a:t> </a:t>
            </a:r>
            <a:r>
              <a:rPr lang="nl-BE" b="1" dirty="0"/>
              <a:t>│</a:t>
            </a:r>
            <a:fld id="{B263F6C6-2226-4286-8995-C42CB1E7C290}" type="slidenum">
              <a:rPr lang="nl-BE" smtClean="0"/>
              <a:pPr/>
              <a:t>‹nr.›</a:t>
            </a:fld>
            <a:endParaRPr lang="nl-BE" dirty="0"/>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2763557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1" i="0">
                <a:latin typeface="Calibri"/>
                <a:cs typeface="Calibri"/>
              </a:defRPr>
            </a:lvl1pPr>
          </a:lstStyle>
          <a:p>
            <a:r>
              <a:rPr lang="nl-NL"/>
              <a:t>Titelstijl van model 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18/07/2020</a:t>
            </a:fld>
            <a:r>
              <a:rPr lang="nl-BE"/>
              <a:t> </a:t>
            </a:r>
            <a:r>
              <a:rPr lang="nl-BE" b="1"/>
              <a:t>│</a:t>
            </a:r>
            <a:fld id="{B263F6C6-2226-4286-8995-C42CB1E7C290}" type="slidenum">
              <a:rPr lang="nl-BE" smtClean="0"/>
              <a:pPr/>
              <a:t>‹nr.›</a:t>
            </a:fld>
            <a:endParaRPr lang="nl-BE" dirty="0"/>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272729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a:t>Titelstijl van model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505" y="5959574"/>
            <a:ext cx="2159997" cy="719998"/>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18/07/2020</a:t>
            </a:fld>
            <a:r>
              <a:rPr lang="nl-BE" dirty="0"/>
              <a:t> </a:t>
            </a:r>
            <a:r>
              <a:rPr lang="nl-BE" b="1" dirty="0"/>
              <a:t>│</a:t>
            </a:r>
            <a:fld id="{B263F6C6-2226-4286-8995-C42CB1E7C290}" type="slidenum">
              <a:rPr lang="nl-BE" smtClean="0"/>
              <a:pPr/>
              <a:t>‹nr.›</a:t>
            </a:fld>
            <a:endParaRPr lang="nl-BE" dirty="0"/>
          </a:p>
        </p:txBody>
      </p:sp>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Tree>
    <p:extLst>
      <p:ext uri="{BB962C8B-B14F-4D97-AF65-F5344CB8AC3E}">
        <p14:creationId xmlns:p14="http://schemas.microsoft.com/office/powerpoint/2010/main" val="3288114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2_Titeldia">
    <p:spTree>
      <p:nvGrpSpPr>
        <p:cNvPr id="1" name=""/>
        <p:cNvGrpSpPr/>
        <p:nvPr/>
      </p:nvGrpSpPr>
      <p:grpSpPr>
        <a:xfrm>
          <a:off x="0" y="0"/>
          <a:ext cx="0" cy="0"/>
          <a:chOff x="0" y="0"/>
          <a:chExt cx="0" cy="0"/>
        </a:xfrm>
      </p:grpSpPr>
      <p:grpSp>
        <p:nvGrpSpPr>
          <p:cNvPr id="12" name="Groeperen 11"/>
          <p:cNvGrpSpPr/>
          <p:nvPr userDrawn="1"/>
        </p:nvGrpSpPr>
        <p:grpSpPr>
          <a:xfrm>
            <a:off x="288000" y="288000"/>
            <a:ext cx="8545365" cy="6265475"/>
            <a:chOff x="288000" y="288000"/>
            <a:chExt cx="8545365" cy="6265475"/>
          </a:xfrm>
          <a:solidFill>
            <a:srgbClr val="2B92BE"/>
          </a:solidFill>
        </p:grpSpPr>
        <p:sp>
          <p:nvSpPr>
            <p:cNvPr id="10" name="Rechthoek 9"/>
            <p:cNvSpPr>
              <a:spLocks/>
            </p:cNvSpPr>
            <p:nvPr userDrawn="1"/>
          </p:nvSpPr>
          <p:spPr>
            <a:xfrm>
              <a:off x="288000" y="288000"/>
              <a:ext cx="6767999"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latin typeface="FlandersArtSans-Regular" panose="00000500000000000000" pitchFamily="2" charset="0"/>
              </a:endParaRPr>
            </a:p>
          </p:txBody>
        </p:sp>
        <p:sp>
          <p:nvSpPr>
            <p:cNvPr id="11" name="Rechthoekige driehoek 10"/>
            <p:cNvSpPr/>
            <p:nvPr userDrawn="1"/>
          </p:nvSpPr>
          <p:spPr>
            <a:xfrm>
              <a:off x="7047859"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latin typeface="FlandersArtSans-Regular" panose="00000500000000000000" pitchFamily="2" charset="0"/>
              </a:endParaRPr>
            </a:p>
          </p:txBody>
        </p:sp>
      </p:grpSp>
      <p:sp>
        <p:nvSpPr>
          <p:cNvPr id="2" name="Titel 1"/>
          <p:cNvSpPr>
            <a:spLocks noGrp="1"/>
          </p:cNvSpPr>
          <p:nvPr>
            <p:ph type="ctrTitle"/>
          </p:nvPr>
        </p:nvSpPr>
        <p:spPr>
          <a:xfrm>
            <a:off x="2304000" y="2520000"/>
            <a:ext cx="5342082" cy="1579711"/>
          </a:xfrm>
        </p:spPr>
        <p:txBody>
          <a:bodyPr anchor="b" anchorCtr="0">
            <a:noAutofit/>
          </a:bodyPr>
          <a:lstStyle>
            <a:lvl1pPr algn="l">
              <a:lnSpc>
                <a:spcPts val="5400"/>
              </a:lnSpc>
              <a:defRPr sz="5400" b="0" i="0">
                <a:solidFill>
                  <a:schemeClr val="bg1"/>
                </a:solidFill>
                <a:latin typeface="+mj-lt"/>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2304000" y="4174702"/>
            <a:ext cx="5354606" cy="1053708"/>
          </a:xfrm>
          <a:prstGeom prst="rect">
            <a:avLst/>
          </a:prstGeom>
        </p:spPr>
        <p:txBody>
          <a:bodyPr bIns="0">
            <a:noAutofit/>
          </a:bodyPr>
          <a:lstStyle>
            <a:lvl1pPr marL="0" indent="0" algn="l">
              <a:lnSpc>
                <a:spcPts val="1760"/>
              </a:lnSpc>
              <a:buNone/>
              <a:defRPr sz="1580">
                <a:solidFill>
                  <a:schemeClr val="bg1"/>
                </a:solidFill>
                <a:latin typeface="FlandersArtSans-Regular" panose="00000500000000000000" pitchFamily="2" charset="0"/>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 om de ondertitelstijl van het model te bewerken</a:t>
            </a:r>
            <a:endParaRPr lang="nl-BE" dirty="0"/>
          </a:p>
        </p:txBody>
      </p:sp>
      <p:sp>
        <p:nvSpPr>
          <p:cNvPr id="13"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solidFill>
                  <a:schemeClr val="bg1"/>
                </a:solidFill>
                <a:latin typeface="FlandersArtSans-Regular" panose="00000500000000000000" pitchFamily="2" charset="0"/>
                <a:cs typeface="Calibri"/>
              </a:defRPr>
            </a:lvl1pPr>
            <a:lvl5pP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6" name="Afbeelding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55128" y="656657"/>
            <a:ext cx="3503221" cy="627468"/>
          </a:xfrm>
          <a:prstGeom prst="rect">
            <a:avLst/>
          </a:prstGeom>
        </p:spPr>
      </p:pic>
    </p:spTree>
    <p:extLst>
      <p:ext uri="{BB962C8B-B14F-4D97-AF65-F5344CB8AC3E}">
        <p14:creationId xmlns:p14="http://schemas.microsoft.com/office/powerpoint/2010/main" val="114017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15465B"/>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aseline="0">
                <a:solidFill>
                  <a:schemeClr val="bg1"/>
                </a:solidFill>
                <a:latin typeface="Calibri"/>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24780" y="671000"/>
            <a:ext cx="2159997" cy="719998"/>
          </a:xfrm>
          <a:prstGeom prst="rect">
            <a:avLst/>
          </a:prstGeom>
        </p:spPr>
      </p:pic>
    </p:spTree>
    <p:extLst>
      <p:ext uri="{BB962C8B-B14F-4D97-AF65-F5344CB8AC3E}">
        <p14:creationId xmlns:p14="http://schemas.microsoft.com/office/powerpoint/2010/main" val="33842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a:t>Titelstijl van model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505" y="5959574"/>
            <a:ext cx="2159997" cy="719998"/>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18/07/2020</a:t>
            </a:fld>
            <a:r>
              <a:rPr lang="nl-BE" dirty="0"/>
              <a:t> </a:t>
            </a:r>
            <a:r>
              <a:rPr lang="nl-BE" b="1" dirty="0"/>
              <a:t>│</a:t>
            </a:r>
            <a:fld id="{B263F6C6-2226-4286-8995-C42CB1E7C290}" type="slidenum">
              <a:rPr lang="nl-BE" smtClean="0"/>
              <a:pPr/>
              <a:t>‹nr.›</a:t>
            </a:fld>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881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1" i="0">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8"/>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0" i="0" baseline="0">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
        <p:nvSpPr>
          <p:cNvPr id="8" name="Rechthoek 7"/>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24126" y="640527"/>
            <a:ext cx="2159997" cy="719998"/>
          </a:xfrm>
          <a:prstGeom prst="rect">
            <a:avLst/>
          </a:prstGeom>
        </p:spPr>
      </p:pic>
    </p:spTree>
    <p:extLst>
      <p:ext uri="{BB962C8B-B14F-4D97-AF65-F5344CB8AC3E}">
        <p14:creationId xmlns:p14="http://schemas.microsoft.com/office/powerpoint/2010/main" val="1129012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18/07/2020</a:t>
            </a:fld>
            <a:r>
              <a:rPr lang="nl-BE"/>
              <a:t> </a:t>
            </a:r>
            <a:r>
              <a:rPr lang="nl-BE" b="1"/>
              <a:t>│</a:t>
            </a:r>
            <a:fld id="{B263F6C6-2226-4286-8995-C42CB1E7C290}" type="slidenum">
              <a:rPr lang="nl-BE" smtClean="0"/>
              <a:pPr/>
              <a:t>‹nr.›</a:t>
            </a:fld>
            <a:endParaRPr lang="nl-BE"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
        <p:nvSpPr>
          <p:cNvPr id="10" name="Rechthoek 9"/>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06108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18/07/2020</a:t>
            </a:fld>
            <a:r>
              <a:rPr lang="nl-BE"/>
              <a:t> </a:t>
            </a:r>
            <a:r>
              <a:rPr lang="nl-BE" b="1"/>
              <a:t>│</a:t>
            </a:r>
            <a:fld id="{B263F6C6-2226-4286-8995-C42CB1E7C290}" type="slidenum">
              <a:rPr lang="nl-BE" smtClean="0"/>
              <a:pPr/>
              <a:t>‹nr.›</a:t>
            </a:fld>
            <a:endParaRPr lang="nl-BE" dirty="0"/>
          </a:p>
        </p:txBody>
      </p:sp>
      <p:sp>
        <p:nvSpPr>
          <p:cNvPr id="8" name="Titel 1"/>
          <p:cNvSpPr>
            <a:spLocks noGrp="1"/>
          </p:cNvSpPr>
          <p:nvPr>
            <p:ph type="title"/>
          </p:nvPr>
        </p:nvSpPr>
        <p:spPr>
          <a:xfrm>
            <a:off x="1296000" y="756000"/>
            <a:ext cx="7416000" cy="1116000"/>
          </a:xfrm>
        </p:spPr>
        <p:txBody>
          <a:bodyPr anchor="t" anchorCtr="0"/>
          <a:lstStyle>
            <a:lvl1pPr>
              <a:defRPr b="1">
                <a:latin typeface="Calibri"/>
                <a:cs typeface="Calibri"/>
              </a:defRPr>
            </a:lvl1pPr>
          </a:lstStyle>
          <a:p>
            <a:r>
              <a:rPr lang="nl-NL"/>
              <a:t>Titelstijl van model 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Calibri"/>
                <a:cs typeface="Calibri"/>
              </a:defRPr>
            </a:lvl1pPr>
            <a:lvl2pPr>
              <a:lnSpc>
                <a:spcPct val="90000"/>
              </a:lnSpc>
              <a:buSzPct val="75000"/>
              <a:buFontTx/>
              <a:buBlip>
                <a:blip r:embed="rId3"/>
              </a:buBlip>
              <a:defRPr sz="2200">
                <a:solidFill>
                  <a:schemeClr val="bg1">
                    <a:lumMod val="50000"/>
                  </a:schemeClr>
                </a:solidFill>
                <a:latin typeface="Calibri"/>
                <a:cs typeface="Calibri"/>
              </a:defRPr>
            </a:lvl2pPr>
            <a:lvl3pPr>
              <a:lnSpc>
                <a:spcPct val="90000"/>
              </a:lnSpc>
              <a:buSzPct val="85000"/>
              <a:defRPr>
                <a:latin typeface="Calibri"/>
                <a:cs typeface="Calibri"/>
              </a:defRPr>
            </a:lvl3pPr>
            <a:lvl4pPr>
              <a:lnSpc>
                <a:spcPct val="90000"/>
              </a:lnSpc>
              <a:defRPr>
                <a:latin typeface="Calibri"/>
                <a:cs typeface="Calibri"/>
              </a:defRPr>
            </a:lvl4pPr>
            <a:lvl5pPr>
              <a:lnSpc>
                <a:spcPct val="90000"/>
              </a:lnSpc>
              <a:defRPr>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0" name="Rechthoek 9"/>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2" name="Afbeelding 11"/>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1785133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18/07/2020</a:t>
            </a:fld>
            <a:r>
              <a:rPr lang="nl-BE"/>
              <a:t> </a:t>
            </a:r>
            <a:r>
              <a:rPr lang="nl-BE" b="1"/>
              <a:t>│</a:t>
            </a:r>
            <a:fld id="{B263F6C6-2226-4286-8995-C42CB1E7C290}" type="slidenum">
              <a:rPr lang="nl-BE" smtClean="0"/>
              <a:pPr/>
              <a:t>‹nr.›</a:t>
            </a:fld>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15465B"/>
          </a:solidFill>
          <a:ln>
            <a:solidFill>
              <a:srgbClr val="15465B"/>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8"/>
          </a:xfrm>
          <a:prstGeom prst="rect">
            <a:avLst/>
          </a:prstGeom>
        </p:spPr>
      </p:pic>
    </p:spTree>
    <p:extLst>
      <p:ext uri="{BB962C8B-B14F-4D97-AF65-F5344CB8AC3E}">
        <p14:creationId xmlns:p14="http://schemas.microsoft.com/office/powerpoint/2010/main" val="336198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18/07/2020</a:t>
            </a:fld>
            <a:endParaRPr lang="nl-BE" dirty="0"/>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‹nr.›</a:t>
            </a:fld>
            <a:endParaRPr lang="nl-BE" dirty="0"/>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a:p>
            <a:pPr lvl="4"/>
            <a:endParaRPr lang="nl-BE" dirty="0"/>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677" r:id="rId2"/>
    <p:sldLayoutId id="2147483676" r:id="rId3"/>
    <p:sldLayoutId id="2147483683" r:id="rId4"/>
    <p:sldLayoutId id="2147483684" r:id="rId5"/>
    <p:sldLayoutId id="2147483687" r:id="rId6"/>
    <p:sldLayoutId id="2147483688" r:id="rId7"/>
    <p:sldLayoutId id="2147483689" r:id="rId8"/>
    <p:sldLayoutId id="2147483691" r:id="rId9"/>
    <p:sldLayoutId id="2147483674" r:id="rId10"/>
    <p:sldLayoutId id="2147483652" r:id="rId11"/>
    <p:sldLayoutId id="2147483682" r:id="rId12"/>
    <p:sldLayoutId id="2147483743" r:id="rId13"/>
    <p:sldLayoutId id="2147483744" r:id="rId14"/>
  </p:sldLayoutIdLst>
  <p:txStyles>
    <p:titleStyle>
      <a:lvl1pPr algn="l" defTabSz="914400" rtl="0" eaLnBrk="1" latinLnBrk="0" hangingPunct="1">
        <a:lnSpc>
          <a:spcPts val="3800"/>
        </a:lnSpc>
        <a:spcBef>
          <a:spcPct val="0"/>
        </a:spcBef>
        <a:buNone/>
        <a:defRPr sz="3700" kern="1200">
          <a:solidFill>
            <a:schemeClr val="tx1"/>
          </a:solidFill>
          <a:latin typeface="FlandersArtSans-Bold" panose="00000800000000000000" pitchFamily="2" charset="0"/>
          <a:ea typeface="+mj-ea"/>
          <a:cs typeface="+mj-cs"/>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6"/>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7"/>
        </a:buBlip>
        <a:tabLst/>
        <a:defRPr sz="2200" kern="1200" spc="0" baseline="0">
          <a:solidFill>
            <a:srgbClr val="9B9B9B"/>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8"/>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19"/>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6"/>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Tijdelijke aanduiding voor afbeelding 11"/>
          <p:cNvPicPr>
            <a:picLocks noGrp="1" noChangeAspect="1"/>
          </p:cNvPicPr>
          <p:nvPr>
            <p:ph type="pic" sz="quarter" idx="12"/>
          </p:nvPr>
        </p:nvPicPr>
        <p:blipFill rotWithShape="1">
          <a:blip r:embed="rId3">
            <a:extLst>
              <a:ext uri="{28A0092B-C50C-407E-A947-70E740481C1C}">
                <a14:useLocalDpi xmlns:a14="http://schemas.microsoft.com/office/drawing/2010/main" val="0"/>
              </a:ext>
            </a:extLst>
          </a:blip>
          <a:srcRect l="6985" r="6985"/>
          <a:stretch/>
        </p:blipFill>
        <p:spPr/>
      </p:pic>
      <p:sp>
        <p:nvSpPr>
          <p:cNvPr id="18" name="Titel 17"/>
          <p:cNvSpPr>
            <a:spLocks noGrp="1"/>
          </p:cNvSpPr>
          <p:nvPr>
            <p:ph type="ctrTitle"/>
          </p:nvPr>
        </p:nvSpPr>
        <p:spPr>
          <a:xfrm>
            <a:off x="1295999" y="2023200"/>
            <a:ext cx="7569042" cy="2073600"/>
          </a:xfrm>
        </p:spPr>
        <p:txBody>
          <a:bodyPr anchor="b"/>
          <a:lstStyle/>
          <a:p>
            <a:r>
              <a:rPr lang="nl-BE" dirty="0" err="1">
                <a:latin typeface="+mj-lt"/>
              </a:rPr>
              <a:t>Vacantverklaringen</a:t>
            </a:r>
            <a:r>
              <a:rPr lang="nl-BE" dirty="0">
                <a:latin typeface="+mj-lt"/>
              </a:rPr>
              <a:t> specifieke verlofstelsels</a:t>
            </a:r>
            <a:endParaRPr lang="nl-BE" b="0" dirty="0">
              <a:latin typeface="+mj-lt"/>
              <a:cs typeface="Calibri" panose="020F0502020204030204" pitchFamily="34" charset="0"/>
            </a:endParaRPr>
          </a:p>
        </p:txBody>
      </p:sp>
      <p:sp>
        <p:nvSpPr>
          <p:cNvPr id="19" name="Ondertitel 18"/>
          <p:cNvSpPr>
            <a:spLocks noGrp="1"/>
          </p:cNvSpPr>
          <p:nvPr>
            <p:ph type="subTitle" idx="1"/>
          </p:nvPr>
        </p:nvSpPr>
        <p:spPr/>
        <p:txBody>
          <a:bodyPr/>
          <a:lstStyle/>
          <a:p>
            <a:r>
              <a:rPr lang="nl-BE" dirty="0"/>
              <a:t>Nieuwigheden schooljaar 2020-2021</a:t>
            </a:r>
          </a:p>
        </p:txBody>
      </p:sp>
      <p:sp>
        <p:nvSpPr>
          <p:cNvPr id="2" name="Rechthoek 1"/>
          <p:cNvSpPr/>
          <p:nvPr/>
        </p:nvSpPr>
        <p:spPr>
          <a:xfrm>
            <a:off x="0" y="0"/>
            <a:ext cx="282207" cy="6858000"/>
          </a:xfrm>
          <a:prstGeom prst="rect">
            <a:avLst/>
          </a:prstGeom>
          <a:solidFill>
            <a:srgbClr val="2B92BE"/>
          </a:solidFill>
          <a:ln>
            <a:solidFill>
              <a:srgbClr val="2B92B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687129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914400" y="524500"/>
            <a:ext cx="7797600" cy="514800"/>
          </a:xfrm>
        </p:spPr>
        <p:txBody>
          <a:bodyPr/>
          <a:lstStyle/>
          <a:p>
            <a:r>
              <a:rPr lang="nl-BE" sz="3200" b="1" dirty="0" err="1"/>
              <a:t>Vacantverklaring</a:t>
            </a:r>
            <a:r>
              <a:rPr lang="nl-BE" sz="3200" b="1" dirty="0"/>
              <a:t> specifieke verlofstelsels</a:t>
            </a:r>
          </a:p>
        </p:txBody>
      </p:sp>
      <p:sp>
        <p:nvSpPr>
          <p:cNvPr id="10" name="Tijdelijke aanduiding voor inhoud 9"/>
          <p:cNvSpPr>
            <a:spLocks noGrp="1"/>
          </p:cNvSpPr>
          <p:nvPr>
            <p:ph sz="half" idx="1"/>
          </p:nvPr>
        </p:nvSpPr>
        <p:spPr>
          <a:xfrm>
            <a:off x="914400" y="1593000"/>
            <a:ext cx="7616142" cy="3672000"/>
          </a:xfrm>
        </p:spPr>
        <p:txBody>
          <a:bodyPr/>
          <a:lstStyle/>
          <a:p>
            <a:r>
              <a:rPr lang="nl-BE" dirty="0"/>
              <a:t>Doelstelling Vlaams regeerakkoord </a:t>
            </a:r>
          </a:p>
          <a:p>
            <a:pPr lvl="1"/>
            <a:r>
              <a:rPr lang="nl-BE" dirty="0"/>
              <a:t>her- en opwaardering leerkrachtenberoep</a:t>
            </a:r>
          </a:p>
          <a:p>
            <a:endParaRPr lang="nl-BE" dirty="0"/>
          </a:p>
          <a:p>
            <a:r>
              <a:rPr lang="nl-BE" dirty="0"/>
              <a:t>Verschillende maatregelen</a:t>
            </a:r>
          </a:p>
          <a:p>
            <a:pPr lvl="1"/>
            <a:r>
              <a:rPr lang="nl-BE" dirty="0"/>
              <a:t>Toelatingsproef lerarenopleiding</a:t>
            </a:r>
          </a:p>
          <a:p>
            <a:pPr lvl="1"/>
            <a:r>
              <a:rPr lang="nl-BE" dirty="0"/>
              <a:t>Meer en betere aanvangsbegeleiding</a:t>
            </a:r>
          </a:p>
          <a:p>
            <a:pPr lvl="1"/>
            <a:r>
              <a:rPr lang="nl-BE" dirty="0"/>
              <a:t>Meer kansen op vaste benoeming</a:t>
            </a:r>
          </a:p>
          <a:p>
            <a:pPr lvl="1"/>
            <a:endParaRPr lang="nl-B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jdelijke aanduiding voor inhoud 9"/>
          <p:cNvSpPr>
            <a:spLocks noGrp="1"/>
          </p:cNvSpPr>
          <p:nvPr>
            <p:ph sz="half" idx="1"/>
          </p:nvPr>
        </p:nvSpPr>
        <p:spPr>
          <a:xfrm>
            <a:off x="914400" y="1250066"/>
            <a:ext cx="7416000" cy="4757195"/>
          </a:xfrm>
        </p:spPr>
        <p:txBody>
          <a:bodyPr/>
          <a:lstStyle/>
          <a:p>
            <a:r>
              <a:rPr lang="nl-BE" dirty="0"/>
              <a:t>Verlenging en uitbreiding maatregel CAO XI</a:t>
            </a:r>
          </a:p>
          <a:p>
            <a:endParaRPr lang="nl-BE" dirty="0"/>
          </a:p>
          <a:p>
            <a:r>
              <a:rPr lang="nl-BE" dirty="0"/>
              <a:t>Specifieke dienstonderbrekingen </a:t>
            </a:r>
          </a:p>
          <a:p>
            <a:pPr lvl="1"/>
            <a:r>
              <a:rPr lang="nl-BE" dirty="0"/>
              <a:t>Verlof wegens (bijzondere) opdracht</a:t>
            </a:r>
            <a:r>
              <a:rPr lang="en-US" dirty="0"/>
              <a:t>​</a:t>
            </a:r>
          </a:p>
          <a:p>
            <a:pPr lvl="1" fontAlgn="base"/>
            <a:r>
              <a:rPr lang="nl-BE" dirty="0"/>
              <a:t>Verlof voor vakbondsopdracht</a:t>
            </a:r>
            <a:r>
              <a:rPr lang="en-US" dirty="0"/>
              <a:t>​</a:t>
            </a:r>
          </a:p>
          <a:p>
            <a:pPr lvl="1" fontAlgn="base"/>
            <a:r>
              <a:rPr lang="nl-BE" dirty="0"/>
              <a:t>Verlof ministerieel kabinet/politieke groep/politiek verlof</a:t>
            </a:r>
            <a:r>
              <a:rPr lang="en-US" dirty="0"/>
              <a:t>​</a:t>
            </a:r>
          </a:p>
          <a:p>
            <a:pPr lvl="1" fontAlgn="base"/>
            <a:r>
              <a:rPr lang="nl-BE" dirty="0"/>
              <a:t>Verlof ter beschikking gesteld van de koning</a:t>
            </a:r>
            <a:r>
              <a:rPr lang="en-US" dirty="0"/>
              <a:t>​</a:t>
            </a:r>
          </a:p>
          <a:p>
            <a:pPr lvl="1" fontAlgn="base"/>
            <a:r>
              <a:rPr lang="nl-BE" dirty="0"/>
              <a:t>AVP / VVP</a:t>
            </a:r>
            <a:r>
              <a:rPr lang="en-US" dirty="0"/>
              <a:t>​</a:t>
            </a:r>
          </a:p>
          <a:p>
            <a:endParaRPr lang="nl-BE" dirty="0"/>
          </a:p>
          <a:p>
            <a:r>
              <a:rPr lang="nl-BE" dirty="0"/>
              <a:t>Volledig schooljaar afwezig</a:t>
            </a:r>
          </a:p>
          <a:p>
            <a:endParaRPr lang="nl-BE" dirty="0"/>
          </a:p>
          <a:p>
            <a:r>
              <a:rPr lang="nl-BE" dirty="0"/>
              <a:t>Onderwijzend personeel</a:t>
            </a:r>
          </a:p>
          <a:p>
            <a:endParaRPr lang="nl-BE" dirty="0"/>
          </a:p>
          <a:p>
            <a:r>
              <a:rPr lang="nl-BE" dirty="0"/>
              <a:t>100 % van deze betrekkingen</a:t>
            </a:r>
          </a:p>
        </p:txBody>
      </p:sp>
      <p:sp>
        <p:nvSpPr>
          <p:cNvPr id="6" name="Titel 8">
            <a:extLst>
              <a:ext uri="{FF2B5EF4-FFF2-40B4-BE49-F238E27FC236}">
                <a16:creationId xmlns:a16="http://schemas.microsoft.com/office/drawing/2014/main" id="{4F2E9C22-DC94-4E93-8381-F60FFA1F8FD6}"/>
              </a:ext>
            </a:extLst>
          </p:cNvPr>
          <p:cNvSpPr txBox="1">
            <a:spLocks/>
          </p:cNvSpPr>
          <p:nvPr/>
        </p:nvSpPr>
        <p:spPr>
          <a:xfrm>
            <a:off x="914400" y="524500"/>
            <a:ext cx="7797600" cy="514800"/>
          </a:xfrm>
          <a:prstGeom prst="rect">
            <a:avLst/>
          </a:prstGeom>
        </p:spPr>
        <p:txBody>
          <a:bodyPr vert="horz" lIns="0" tIns="0" rIns="0" bIns="0" rtlCol="0" anchor="t" anchorCtr="0">
            <a:noAutofit/>
          </a:bodyPr>
          <a:lstStyle>
            <a:lvl1pPr algn="l" defTabSz="914400" rtl="0" eaLnBrk="1" latinLnBrk="0" hangingPunct="1">
              <a:lnSpc>
                <a:spcPts val="3800"/>
              </a:lnSpc>
              <a:spcBef>
                <a:spcPct val="0"/>
              </a:spcBef>
              <a:buNone/>
              <a:defRPr sz="3700" b="1" kern="1200">
                <a:solidFill>
                  <a:schemeClr val="tx1"/>
                </a:solidFill>
                <a:latin typeface="Calibri"/>
                <a:ea typeface="+mj-ea"/>
                <a:cs typeface="Calibri"/>
              </a:defRPr>
            </a:lvl1pPr>
          </a:lstStyle>
          <a:p>
            <a:r>
              <a:rPr lang="nl-BE" sz="3200" dirty="0" err="1"/>
              <a:t>Vacantverklaring</a:t>
            </a:r>
            <a:r>
              <a:rPr lang="nl-BE" sz="3200" dirty="0"/>
              <a:t> specifieke verlofstelsels</a:t>
            </a:r>
          </a:p>
        </p:txBody>
      </p:sp>
    </p:spTree>
    <p:extLst>
      <p:ext uri="{BB962C8B-B14F-4D97-AF65-F5344CB8AC3E}">
        <p14:creationId xmlns:p14="http://schemas.microsoft.com/office/powerpoint/2010/main" val="1942920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jdelijke aanduiding voor inhoud 9"/>
          <p:cNvSpPr>
            <a:spLocks noGrp="1"/>
          </p:cNvSpPr>
          <p:nvPr>
            <p:ph sz="half" idx="1"/>
          </p:nvPr>
        </p:nvSpPr>
        <p:spPr>
          <a:xfrm>
            <a:off x="914400" y="1736203"/>
            <a:ext cx="7797600" cy="3850997"/>
          </a:xfrm>
        </p:spPr>
        <p:txBody>
          <a:bodyPr/>
          <a:lstStyle/>
          <a:p>
            <a:r>
              <a:rPr lang="nl-BE" dirty="0"/>
              <a:t>In dienstonderbrekingen volledig schooljaar</a:t>
            </a:r>
          </a:p>
          <a:p>
            <a:pPr lvl="1"/>
            <a:r>
              <a:rPr lang="nl-BE" dirty="0"/>
              <a:t>Vacante betrekkingen op 15 oktober 2020</a:t>
            </a:r>
          </a:p>
          <a:p>
            <a:pPr lvl="1"/>
            <a:r>
              <a:rPr lang="nl-BE" dirty="0" err="1"/>
              <a:t>Vacantverklaring</a:t>
            </a:r>
            <a:r>
              <a:rPr lang="nl-BE" dirty="0"/>
              <a:t> vóór 15 november 2020</a:t>
            </a:r>
            <a:endParaRPr lang="en-US" dirty="0"/>
          </a:p>
          <a:p>
            <a:pPr lvl="1"/>
            <a:endParaRPr lang="nl-BE" dirty="0"/>
          </a:p>
        </p:txBody>
      </p:sp>
      <p:pic>
        <p:nvPicPr>
          <p:cNvPr id="2" name="Afbeelding 1">
            <a:extLst>
              <a:ext uri="{FF2B5EF4-FFF2-40B4-BE49-F238E27FC236}">
                <a16:creationId xmlns:a16="http://schemas.microsoft.com/office/drawing/2014/main" id="{3F0D826E-24FD-4120-9115-62415B345EED}"/>
              </a:ext>
            </a:extLst>
          </p:cNvPr>
          <p:cNvPicPr>
            <a:picLocks noChangeAspect="1"/>
          </p:cNvPicPr>
          <p:nvPr/>
        </p:nvPicPr>
        <p:blipFill>
          <a:blip r:embed="rId3"/>
          <a:stretch>
            <a:fillRect/>
          </a:stretch>
        </p:blipFill>
        <p:spPr>
          <a:xfrm>
            <a:off x="1689564" y="2472597"/>
            <a:ext cx="5764872" cy="2875332"/>
          </a:xfrm>
          <a:prstGeom prst="rect">
            <a:avLst/>
          </a:prstGeom>
        </p:spPr>
      </p:pic>
      <p:sp>
        <p:nvSpPr>
          <p:cNvPr id="7" name="Titel 8">
            <a:extLst>
              <a:ext uri="{FF2B5EF4-FFF2-40B4-BE49-F238E27FC236}">
                <a16:creationId xmlns:a16="http://schemas.microsoft.com/office/drawing/2014/main" id="{2866366D-D748-4A05-A969-BBF3B3F405B5}"/>
              </a:ext>
            </a:extLst>
          </p:cNvPr>
          <p:cNvSpPr txBox="1">
            <a:spLocks/>
          </p:cNvSpPr>
          <p:nvPr/>
        </p:nvSpPr>
        <p:spPr>
          <a:xfrm>
            <a:off x="914400" y="524500"/>
            <a:ext cx="7797600" cy="514800"/>
          </a:xfrm>
          <a:prstGeom prst="rect">
            <a:avLst/>
          </a:prstGeom>
        </p:spPr>
        <p:txBody>
          <a:bodyPr vert="horz" lIns="0" tIns="0" rIns="0" bIns="0" rtlCol="0" anchor="t" anchorCtr="0">
            <a:noAutofit/>
          </a:bodyPr>
          <a:lstStyle>
            <a:lvl1pPr algn="l" defTabSz="914400" rtl="0" eaLnBrk="1" latinLnBrk="0" hangingPunct="1">
              <a:lnSpc>
                <a:spcPts val="3800"/>
              </a:lnSpc>
              <a:spcBef>
                <a:spcPct val="0"/>
              </a:spcBef>
              <a:buNone/>
              <a:defRPr sz="3700" b="1" kern="1200">
                <a:solidFill>
                  <a:schemeClr val="tx1"/>
                </a:solidFill>
                <a:latin typeface="Calibri"/>
                <a:ea typeface="+mj-ea"/>
                <a:cs typeface="Calibri"/>
              </a:defRPr>
            </a:lvl1pPr>
          </a:lstStyle>
          <a:p>
            <a:r>
              <a:rPr lang="nl-BE" sz="3200" dirty="0" err="1"/>
              <a:t>Vacantverklaring</a:t>
            </a:r>
            <a:r>
              <a:rPr lang="nl-BE" sz="3200" dirty="0"/>
              <a:t> specifieke verlofstelsels</a:t>
            </a:r>
          </a:p>
        </p:txBody>
      </p:sp>
    </p:spTree>
    <p:extLst>
      <p:ext uri="{BB962C8B-B14F-4D97-AF65-F5344CB8AC3E}">
        <p14:creationId xmlns:p14="http://schemas.microsoft.com/office/powerpoint/2010/main" val="4071485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17037" y="2520000"/>
            <a:ext cx="6629045" cy="1579711"/>
          </a:xfrm>
        </p:spPr>
        <p:txBody>
          <a:bodyPr/>
          <a:lstStyle/>
          <a:p>
            <a:r>
              <a:rPr lang="nl-BE" b="0" dirty="0">
                <a:latin typeface="+mj-lt"/>
              </a:rPr>
              <a:t>Overige bepalingen CAO XI</a:t>
            </a:r>
          </a:p>
        </p:txBody>
      </p:sp>
      <p:sp>
        <p:nvSpPr>
          <p:cNvPr id="3" name="Ondertitel 2"/>
          <p:cNvSpPr>
            <a:spLocks noGrp="1"/>
          </p:cNvSpPr>
          <p:nvPr>
            <p:ph type="subTitle" idx="1"/>
          </p:nvPr>
        </p:nvSpPr>
        <p:spPr/>
        <p:txBody>
          <a:bodyPr/>
          <a:lstStyle/>
          <a:p>
            <a:endParaRPr lang="nl-BE" dirty="0">
              <a:latin typeface="FlandersArtSans-Regular" panose="00000500000000000000" pitchFamily="2" charset="0"/>
            </a:endParaRPr>
          </a:p>
        </p:txBody>
      </p:sp>
      <p:sp>
        <p:nvSpPr>
          <p:cNvPr id="4" name="Tijdelijke aanduiding voor inhoud 3"/>
          <p:cNvSpPr>
            <a:spLocks noGrp="1"/>
          </p:cNvSpPr>
          <p:nvPr>
            <p:ph idx="12"/>
          </p:nvPr>
        </p:nvSpPr>
        <p:spPr/>
        <p:txBody>
          <a:bodyPr/>
          <a:lstStyle/>
          <a:p>
            <a:endParaRPr lang="nl-B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914400" y="524500"/>
            <a:ext cx="7797600" cy="514800"/>
          </a:xfrm>
        </p:spPr>
        <p:txBody>
          <a:bodyPr/>
          <a:lstStyle/>
          <a:p>
            <a:r>
              <a:rPr lang="nl-BE" sz="3200" dirty="0"/>
              <a:t>Overige bepalingen CAO XI</a:t>
            </a:r>
            <a:endParaRPr lang="nl-BE" sz="3200" b="1" dirty="0"/>
          </a:p>
        </p:txBody>
      </p:sp>
      <p:sp>
        <p:nvSpPr>
          <p:cNvPr id="10" name="Tijdelijke aanduiding voor inhoud 9"/>
          <p:cNvSpPr>
            <a:spLocks noGrp="1"/>
          </p:cNvSpPr>
          <p:nvPr>
            <p:ph sz="half" idx="1"/>
          </p:nvPr>
        </p:nvSpPr>
        <p:spPr>
          <a:xfrm>
            <a:off x="914399" y="1593000"/>
            <a:ext cx="7940233" cy="3672000"/>
          </a:xfrm>
        </p:spPr>
        <p:txBody>
          <a:bodyPr/>
          <a:lstStyle/>
          <a:p>
            <a:r>
              <a:rPr lang="nl-BE" dirty="0"/>
              <a:t>Vanaf 1 januari 2021</a:t>
            </a:r>
          </a:p>
          <a:p>
            <a:pPr lvl="1"/>
            <a:endParaRPr lang="nl-BE" dirty="0"/>
          </a:p>
          <a:p>
            <a:pPr lvl="1"/>
            <a:r>
              <a:rPr lang="nl-BE" dirty="0"/>
              <a:t>1,1% loonsverhoging voor alle </a:t>
            </a:r>
            <a:r>
              <a:rPr lang="nl-BE" dirty="0" err="1"/>
              <a:t>personeelscategoriën</a:t>
            </a:r>
            <a:endParaRPr lang="nl-BE" dirty="0"/>
          </a:p>
          <a:p>
            <a:pPr lvl="1"/>
            <a:endParaRPr lang="nl-BE" dirty="0"/>
          </a:p>
          <a:p>
            <a:pPr lvl="1"/>
            <a:r>
              <a:rPr lang="nl-BE" dirty="0"/>
              <a:t>Bijkomende </a:t>
            </a:r>
            <a:r>
              <a:rPr lang="nl-BE" dirty="0" err="1"/>
              <a:t>baremieke</a:t>
            </a:r>
            <a:r>
              <a:rPr lang="nl-BE" dirty="0"/>
              <a:t> verhoging 36 jaar geldelijke anciënniteit</a:t>
            </a:r>
          </a:p>
          <a:p>
            <a:pPr lvl="2"/>
            <a:r>
              <a:rPr lang="nl-BE" dirty="0"/>
              <a:t>Gelijk aan hoogte voorgaande loontrap</a:t>
            </a:r>
          </a:p>
          <a:p>
            <a:pPr lvl="1"/>
            <a:endParaRPr lang="nl-BE" dirty="0"/>
          </a:p>
          <a:p>
            <a:pPr marL="288000" lvl="1" indent="0">
              <a:buNone/>
            </a:pPr>
            <a:endParaRPr lang="nl-BE" dirty="0"/>
          </a:p>
        </p:txBody>
      </p:sp>
    </p:spTree>
    <p:extLst>
      <p:ext uri="{BB962C8B-B14F-4D97-AF65-F5344CB8AC3E}">
        <p14:creationId xmlns:p14="http://schemas.microsoft.com/office/powerpoint/2010/main" val="4176793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C1C5E877FE87447A34BA2BC7052E5FC" ma:contentTypeVersion="7" ma:contentTypeDescription="Een nieuw document maken." ma:contentTypeScope="" ma:versionID="0dcb06f3be148cd07228ac72de71dbb5">
  <xsd:schema xmlns:xsd="http://www.w3.org/2001/XMLSchema" xmlns:xs="http://www.w3.org/2001/XMLSchema" xmlns:p="http://schemas.microsoft.com/office/2006/metadata/properties" xmlns:ns2="0cc2fef3-f869-4b13-a5b1-3c10c5e770d1" xmlns:ns3="97dc0474-1adf-4b69-9851-0a2316fcfea8" targetNamespace="http://schemas.microsoft.com/office/2006/metadata/properties" ma:root="true" ma:fieldsID="1e38e6c703b7dec5c02f99224334b4e9" ns2:_="" ns3:_="">
    <xsd:import namespace="0cc2fef3-f869-4b13-a5b1-3c10c5e770d1"/>
    <xsd:import namespace="97dc0474-1adf-4b69-9851-0a2316fcfea8"/>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c2fef3-f869-4b13-a5b1-3c10c5e770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c0474-1adf-4b69-9851-0a2316fcfea8" elementFormDefault="qualified">
    <xsd:import namespace="http://schemas.microsoft.com/office/2006/documentManagement/types"/>
    <xsd:import namespace="http://schemas.microsoft.com/office/infopath/2007/PartnerControls"/>
    <xsd:element name="SharedWithUsers" ma:index="11"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7"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86FE68-2B25-4D2C-9251-974866D9B4A3}">
  <ds:schemaRefs>
    <ds:schemaRef ds:uri="http://purl.org/dc/elements/1.1/"/>
    <ds:schemaRef ds:uri="http://schemas.microsoft.com/office/2006/metadata/properties"/>
    <ds:schemaRef ds:uri="http://purl.org/dc/terms/"/>
    <ds:schemaRef ds:uri="8b5c9e9e-f960-49d8-9172-e09f8b3ac6fc"/>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D404E23F-7754-4AA0-A17A-C96A5770B1FC}">
  <ds:schemaRefs>
    <ds:schemaRef ds:uri="http://schemas.microsoft.com/sharepoint/v3/contenttype/forms"/>
  </ds:schemaRefs>
</ds:datastoreItem>
</file>

<file path=customXml/itemProps3.xml><?xml version="1.0" encoding="utf-8"?>
<ds:datastoreItem xmlns:ds="http://schemas.openxmlformats.org/officeDocument/2006/customXml" ds:itemID="{3626E9D0-DD60-4E81-8035-440E809875BD}"/>
</file>

<file path=docProps/app.xml><?xml version="1.0" encoding="utf-8"?>
<Properties xmlns="http://schemas.openxmlformats.org/officeDocument/2006/extended-properties" xmlns:vt="http://schemas.openxmlformats.org/officeDocument/2006/docPropsVTypes">
  <Template>Powerpoint_BELEIDSDOMEIN_Calibri</Template>
  <TotalTime>868</TotalTime>
  <Words>443</Words>
  <Application>Microsoft Office PowerPoint</Application>
  <PresentationFormat>Diavoorstelling (4:3)</PresentationFormat>
  <Paragraphs>53</Paragraphs>
  <Slides>6</Slides>
  <Notes>6</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6</vt:i4>
      </vt:variant>
    </vt:vector>
  </HeadingPairs>
  <TitlesOfParts>
    <vt:vector size="13" baseType="lpstr">
      <vt:lpstr>Arial</vt:lpstr>
      <vt:lpstr>Calibri</vt:lpstr>
      <vt:lpstr>FlandersArtSans-Bold</vt:lpstr>
      <vt:lpstr>FlandersArtSans-Medium</vt:lpstr>
      <vt:lpstr>FlandersArtSans-Regular</vt:lpstr>
      <vt:lpstr>FlandersArtSerif-Regular</vt:lpstr>
      <vt:lpstr>Aangepast ontwerp</vt:lpstr>
      <vt:lpstr>Vacantverklaringen specifieke verlofstelsels</vt:lpstr>
      <vt:lpstr>Vacantverklaring specifieke verlofstelsels</vt:lpstr>
      <vt:lpstr>PowerPoint-presentatie</vt:lpstr>
      <vt:lpstr>PowerPoint-presentatie</vt:lpstr>
      <vt:lpstr>Overige bepalingen CAO XI</vt:lpstr>
      <vt:lpstr>Overige bepalingen CAO XI</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komt de titel</dc:title>
  <dc:creator>Yahiaoui Yasmina</dc:creator>
  <cp:lastModifiedBy>Verheyen Wannes</cp:lastModifiedBy>
  <cp:revision>10</cp:revision>
  <dcterms:created xsi:type="dcterms:W3CDTF">2016-12-08T14:07:04Z</dcterms:created>
  <dcterms:modified xsi:type="dcterms:W3CDTF">2020-07-18T01:03:49Z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0x0101009C1C5E877FE87447A34BA2BC7052E5FC</vt:lpwstr>
  </property>
</Properties>
</file>