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71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69" autoAdjust="0"/>
  </p:normalViewPr>
  <p:slideViewPr>
    <p:cSldViewPr>
      <p:cViewPr>
        <p:scale>
          <a:sx n="92" d="100"/>
          <a:sy n="92" d="100"/>
        </p:scale>
        <p:origin x="-1186" y="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592-AB3D-4318-A643-C87643F62E18}" type="datetimeFigureOut">
              <a:rPr lang="nl-BE" smtClean="0"/>
              <a:t>7/02/2019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C456-FEB9-4BC0-931B-E73C2927D4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176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592-AB3D-4318-A643-C87643F62E18}" type="datetimeFigureOut">
              <a:rPr lang="nl-BE" smtClean="0"/>
              <a:t>7/02/2019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C456-FEB9-4BC0-931B-E73C2927D4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497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592-AB3D-4318-A643-C87643F62E18}" type="datetimeFigureOut">
              <a:rPr lang="nl-BE" smtClean="0"/>
              <a:t>7/02/2019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C456-FEB9-4BC0-931B-E73C2927D4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784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592-AB3D-4318-A643-C87643F62E18}" type="datetimeFigureOut">
              <a:rPr lang="nl-BE" smtClean="0"/>
              <a:t>7/02/2019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C456-FEB9-4BC0-931B-E73C2927D4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354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592-AB3D-4318-A643-C87643F62E18}" type="datetimeFigureOut">
              <a:rPr lang="nl-BE" smtClean="0"/>
              <a:t>7/02/2019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C456-FEB9-4BC0-931B-E73C2927D4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537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592-AB3D-4318-A643-C87643F62E18}" type="datetimeFigureOut">
              <a:rPr lang="nl-BE" smtClean="0"/>
              <a:t>7/02/2019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C456-FEB9-4BC0-931B-E73C2927D4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580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592-AB3D-4318-A643-C87643F62E18}" type="datetimeFigureOut">
              <a:rPr lang="nl-BE" smtClean="0"/>
              <a:t>7/02/2019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C456-FEB9-4BC0-931B-E73C2927D4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006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592-AB3D-4318-A643-C87643F62E18}" type="datetimeFigureOut">
              <a:rPr lang="nl-BE" smtClean="0"/>
              <a:t>7/02/2019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C456-FEB9-4BC0-931B-E73C2927D4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062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592-AB3D-4318-A643-C87643F62E18}" type="datetimeFigureOut">
              <a:rPr lang="nl-BE" smtClean="0"/>
              <a:t>7/02/2019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C456-FEB9-4BC0-931B-E73C2927D4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677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592-AB3D-4318-A643-C87643F62E18}" type="datetimeFigureOut">
              <a:rPr lang="nl-BE" smtClean="0"/>
              <a:t>7/02/2019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C456-FEB9-4BC0-931B-E73C2927D4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966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592-AB3D-4318-A643-C87643F62E18}" type="datetimeFigureOut">
              <a:rPr lang="nl-BE" smtClean="0"/>
              <a:t>7/02/2019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C456-FEB9-4BC0-931B-E73C2927D4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505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B6592-AB3D-4318-A643-C87643F62E18}" type="datetimeFigureOut">
              <a:rPr lang="nl-BE" smtClean="0"/>
              <a:t>7/02/2019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C456-FEB9-4BC0-931B-E73C2927D4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93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orde 3"/>
          <p:cNvSpPr/>
          <p:nvPr/>
        </p:nvSpPr>
        <p:spPr>
          <a:xfrm rot="10800000">
            <a:off x="-2196752" y="1772816"/>
            <a:ext cx="3312369" cy="3600400"/>
          </a:xfrm>
          <a:prstGeom prst="chord">
            <a:avLst>
              <a:gd name="adj1" fmla="val 6401612"/>
              <a:gd name="adj2" fmla="val 15138581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Koorde 4"/>
          <p:cNvSpPr/>
          <p:nvPr/>
        </p:nvSpPr>
        <p:spPr>
          <a:xfrm rot="10800000">
            <a:off x="-2016417" y="909112"/>
            <a:ext cx="2844000" cy="3528000"/>
          </a:xfrm>
          <a:prstGeom prst="chord">
            <a:avLst>
              <a:gd name="adj1" fmla="val 6574798"/>
              <a:gd name="adj2" fmla="val 14994653"/>
            </a:avLst>
          </a:prstGeom>
          <a:solidFill>
            <a:srgbClr val="14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92080" y="2492648"/>
            <a:ext cx="3744416" cy="4176712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algn="l" eaLnBrk="1" hangingPunct="1">
              <a:defRPr/>
            </a:pPr>
            <a:r>
              <a:rPr lang="nl-BE" sz="4600" b="1" dirty="0" err="1" smtClean="0">
                <a:solidFill>
                  <a:srgbClr val="9C1B39"/>
                </a:solidFill>
                <a:latin typeface="Trebuchet MS" panose="020B0603020202020204" pitchFamily="34" charset="0"/>
              </a:rPr>
              <a:t>Inspiratiedag</a:t>
            </a:r>
            <a:endParaRPr lang="nl-BE" sz="4600" b="1" dirty="0" smtClean="0">
              <a:solidFill>
                <a:srgbClr val="9C1B39"/>
              </a:solidFill>
              <a:latin typeface="Trebuchet MS" panose="020B0603020202020204" pitchFamily="34" charset="0"/>
            </a:endParaRPr>
          </a:p>
          <a:p>
            <a:pPr algn="l" eaLnBrk="1" hangingPunct="1">
              <a:defRPr/>
            </a:pPr>
            <a:r>
              <a:rPr lang="nl-BE" sz="4600" b="1" dirty="0" smtClean="0">
                <a:solidFill>
                  <a:srgbClr val="9C1B39"/>
                </a:solidFill>
                <a:latin typeface="Trebuchet MS" panose="020B0603020202020204" pitchFamily="34" charset="0"/>
              </a:rPr>
              <a:t>Geletterde ouders</a:t>
            </a:r>
          </a:p>
          <a:p>
            <a:pPr algn="l" eaLnBrk="1" hangingPunct="1">
              <a:defRPr/>
            </a:pPr>
            <a:r>
              <a:rPr lang="nl-BE" sz="4400" b="1" dirty="0" smtClean="0">
                <a:solidFill>
                  <a:srgbClr val="9C1B39"/>
                </a:solidFill>
                <a:latin typeface="Trebuchet MS" panose="020B0603020202020204" pitchFamily="34" charset="0"/>
              </a:rPr>
              <a:t/>
            </a:r>
            <a:br>
              <a:rPr lang="nl-BE" sz="4400" b="1" dirty="0" smtClean="0">
                <a:solidFill>
                  <a:srgbClr val="9C1B39"/>
                </a:solidFill>
                <a:latin typeface="Trebuchet MS" panose="020B0603020202020204" pitchFamily="34" charset="0"/>
              </a:rPr>
            </a:br>
            <a:r>
              <a:rPr lang="nl-BE" sz="3800" b="1" dirty="0" smtClean="0">
                <a:solidFill>
                  <a:srgbClr val="9C1B39"/>
                </a:solidFill>
                <a:latin typeface="Trebuchet MS" panose="020B0603020202020204" pitchFamily="34" charset="0"/>
              </a:rPr>
              <a:t>Peuterpraat </a:t>
            </a:r>
          </a:p>
          <a:p>
            <a:pPr algn="l" eaLnBrk="1" hangingPunct="1">
              <a:defRPr/>
            </a:pPr>
            <a:r>
              <a:rPr lang="nl-BE" sz="4400" b="1" dirty="0" smtClean="0">
                <a:solidFill>
                  <a:srgbClr val="9C1B39"/>
                </a:solidFill>
                <a:latin typeface="Trebuchet MS" panose="020B0603020202020204" pitchFamily="34" charset="0"/>
              </a:rPr>
              <a:t/>
            </a:r>
            <a:br>
              <a:rPr lang="nl-BE" sz="4400" b="1" dirty="0" smtClean="0">
                <a:solidFill>
                  <a:srgbClr val="9C1B39"/>
                </a:solidFill>
                <a:latin typeface="Trebuchet MS" panose="020B0603020202020204" pitchFamily="34" charset="0"/>
              </a:rPr>
            </a:br>
            <a:r>
              <a:rPr lang="nl-BE" sz="2400" b="1" dirty="0" smtClean="0">
                <a:solidFill>
                  <a:srgbClr val="9C1B39"/>
                </a:solidFill>
                <a:latin typeface="Trebuchet MS" panose="020B0603020202020204" pitchFamily="34" charset="0"/>
              </a:rPr>
              <a:t/>
            </a:r>
            <a:br>
              <a:rPr lang="nl-BE" sz="2400" b="1" dirty="0" smtClean="0">
                <a:solidFill>
                  <a:srgbClr val="9C1B39"/>
                </a:solidFill>
                <a:latin typeface="Trebuchet MS" panose="020B0603020202020204" pitchFamily="34" charset="0"/>
              </a:rPr>
            </a:br>
            <a:r>
              <a:rPr lang="nl-BE" sz="3200" b="1" i="1" dirty="0" smtClean="0">
                <a:solidFill>
                  <a:srgbClr val="9C1B39"/>
                </a:solidFill>
                <a:latin typeface="Trebuchet MS" panose="020B0603020202020204" pitchFamily="34" charset="0"/>
              </a:rPr>
              <a:t/>
            </a:r>
            <a:br>
              <a:rPr lang="nl-BE" sz="3200" b="1" i="1" dirty="0" smtClean="0">
                <a:solidFill>
                  <a:srgbClr val="9C1B39"/>
                </a:solidFill>
                <a:latin typeface="Trebuchet MS" panose="020B0603020202020204" pitchFamily="34" charset="0"/>
              </a:rPr>
            </a:br>
            <a:r>
              <a:rPr lang="nl-BE" sz="4400" b="1" dirty="0" smtClean="0">
                <a:solidFill>
                  <a:srgbClr val="9C1B39"/>
                </a:solidFill>
                <a:latin typeface="Trebuchet MS" panose="020B0603020202020204" pitchFamily="34" charset="0"/>
              </a:rPr>
              <a:t/>
            </a:r>
            <a:br>
              <a:rPr lang="nl-BE" sz="4400" b="1" dirty="0" smtClean="0">
                <a:solidFill>
                  <a:srgbClr val="9C1B39"/>
                </a:solidFill>
                <a:latin typeface="Trebuchet MS" panose="020B0603020202020204" pitchFamily="34" charset="0"/>
              </a:rPr>
            </a:br>
            <a:r>
              <a:rPr lang="nl-BE" sz="4400" b="1" dirty="0" smtClean="0">
                <a:solidFill>
                  <a:srgbClr val="9C1B39"/>
                </a:solidFill>
                <a:latin typeface="Trebuchet MS" panose="020B0603020202020204" pitchFamily="34" charset="0"/>
              </a:rPr>
              <a:t/>
            </a:r>
            <a:br>
              <a:rPr lang="nl-BE" sz="4400" b="1" dirty="0" smtClean="0">
                <a:solidFill>
                  <a:srgbClr val="9C1B39"/>
                </a:solidFill>
                <a:latin typeface="Trebuchet MS" panose="020B0603020202020204" pitchFamily="34" charset="0"/>
              </a:rPr>
            </a:br>
            <a:r>
              <a:rPr lang="nl-BE" sz="4400" b="1" dirty="0" smtClean="0">
                <a:solidFill>
                  <a:srgbClr val="9C1B39"/>
                </a:solidFill>
                <a:latin typeface="Trebuchet MS" panose="020B0603020202020204" pitchFamily="34" charset="0"/>
              </a:rPr>
              <a:t/>
            </a:r>
            <a:br>
              <a:rPr lang="nl-BE" sz="4400" b="1" dirty="0" smtClean="0">
                <a:solidFill>
                  <a:srgbClr val="9C1B39"/>
                </a:solidFill>
                <a:latin typeface="Trebuchet MS" panose="020B0603020202020204" pitchFamily="34" charset="0"/>
              </a:rPr>
            </a:br>
            <a:endParaRPr lang="nl-BE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88" y="1412776"/>
            <a:ext cx="384995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12" y="296736"/>
            <a:ext cx="207206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orde 3"/>
          <p:cNvSpPr/>
          <p:nvPr/>
        </p:nvSpPr>
        <p:spPr>
          <a:xfrm rot="10800000">
            <a:off x="-2196752" y="1772816"/>
            <a:ext cx="3312369" cy="3600400"/>
          </a:xfrm>
          <a:prstGeom prst="chord">
            <a:avLst>
              <a:gd name="adj1" fmla="val 6401612"/>
              <a:gd name="adj2" fmla="val 15138581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Koorde 4"/>
          <p:cNvSpPr/>
          <p:nvPr/>
        </p:nvSpPr>
        <p:spPr>
          <a:xfrm rot="10800000">
            <a:off x="-2016417" y="909112"/>
            <a:ext cx="2844000" cy="3528000"/>
          </a:xfrm>
          <a:prstGeom prst="chord">
            <a:avLst>
              <a:gd name="adj1" fmla="val 6574798"/>
              <a:gd name="adj2" fmla="val 14994653"/>
            </a:avLst>
          </a:prstGeom>
          <a:solidFill>
            <a:srgbClr val="14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12" y="296736"/>
            <a:ext cx="2072060" cy="7560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449389" y="2625725"/>
            <a:ext cx="67230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buFont typeface="Wingdings" panose="05000000000000000000" pitchFamily="2" charset="2"/>
              <a:buChar char="Ø"/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1148805" y="1288117"/>
            <a:ext cx="6624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 dirty="0" smtClean="0">
                <a:solidFill>
                  <a:srgbClr val="9C1B38"/>
                </a:solidFill>
                <a:latin typeface="Trebuchet MS" pitchFamily="34" charset="0"/>
              </a:rPr>
              <a:t>Tolken </a:t>
            </a:r>
            <a:endParaRPr lang="nl-BE" altLang="nl-BE" sz="1800" dirty="0">
              <a:latin typeface="Trebuchet MS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449388" y="1749782"/>
            <a:ext cx="67230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4A3B4"/>
              </a:buClr>
              <a:defRPr/>
            </a:pPr>
            <a:endParaRPr lang="nl-BE" dirty="0"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r>
              <a:rPr lang="nl-BE" sz="2400" dirty="0" smtClean="0">
                <a:latin typeface="Trebuchet MS" panose="020B0603020202020204" pitchFamily="34" charset="0"/>
              </a:rPr>
              <a:t>Voordelen </a:t>
            </a:r>
            <a:endParaRPr lang="nl-BE" sz="2400" dirty="0"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diepgaander</a:t>
            </a:r>
            <a:endParaRPr lang="fr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Betrokkenheid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groter</a:t>
            </a:r>
            <a:endParaRPr lang="nl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449388" y="3513782"/>
            <a:ext cx="614694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4A3B4"/>
              </a:buClr>
              <a:defRPr/>
            </a:pPr>
            <a:r>
              <a:rPr lang="nl-BE" sz="2400" dirty="0" smtClean="0">
                <a:latin typeface="Trebuchet MS" panose="020B0603020202020204" pitchFamily="34" charset="0"/>
              </a:rPr>
              <a:t>Nadelen </a:t>
            </a:r>
            <a:endParaRPr lang="nl-BE" sz="2400" dirty="0"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vertraagt</a:t>
            </a:r>
            <a:endParaRPr lang="fr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Niet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alles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wordt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vertaald</a:t>
            </a:r>
            <a:endParaRPr lang="fr-BE" sz="2400" b="1" dirty="0" smtClean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Eigen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mening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endParaRPr lang="nl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endParaRPr lang="nl-BE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orde 3"/>
          <p:cNvSpPr/>
          <p:nvPr/>
        </p:nvSpPr>
        <p:spPr>
          <a:xfrm rot="10800000">
            <a:off x="-2196752" y="1772816"/>
            <a:ext cx="3312369" cy="3600400"/>
          </a:xfrm>
          <a:prstGeom prst="chord">
            <a:avLst>
              <a:gd name="adj1" fmla="val 6401612"/>
              <a:gd name="adj2" fmla="val 15138581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Koorde 4"/>
          <p:cNvSpPr/>
          <p:nvPr/>
        </p:nvSpPr>
        <p:spPr>
          <a:xfrm rot="10800000">
            <a:off x="-2016417" y="909112"/>
            <a:ext cx="2844000" cy="3528000"/>
          </a:xfrm>
          <a:prstGeom prst="chord">
            <a:avLst>
              <a:gd name="adj1" fmla="val 6574798"/>
              <a:gd name="adj2" fmla="val 14994653"/>
            </a:avLst>
          </a:prstGeom>
          <a:solidFill>
            <a:srgbClr val="14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12" y="296736"/>
            <a:ext cx="2072060" cy="7560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449389" y="2625725"/>
            <a:ext cx="67230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buFont typeface="Wingdings" panose="05000000000000000000" pitchFamily="2" charset="2"/>
              <a:buChar char="Ø"/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1148805" y="1288117"/>
            <a:ext cx="6624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 dirty="0" smtClean="0">
                <a:solidFill>
                  <a:srgbClr val="9C1B38"/>
                </a:solidFill>
                <a:latin typeface="Trebuchet MS" pitchFamily="34" charset="0"/>
              </a:rPr>
              <a:t>Vrijwilligers voor kinderopvang</a:t>
            </a:r>
            <a:endParaRPr lang="nl-BE" altLang="nl-BE" sz="1800" dirty="0">
              <a:latin typeface="Trebuchet MS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449388" y="1749782"/>
            <a:ext cx="67230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4A3B4"/>
              </a:buClr>
              <a:defRPr/>
            </a:pPr>
            <a:endParaRPr lang="nl-BE" dirty="0"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r>
              <a:rPr lang="nl-BE" sz="2400" dirty="0" smtClean="0">
                <a:latin typeface="Trebuchet MS" panose="020B0603020202020204" pitchFamily="34" charset="0"/>
              </a:rPr>
              <a:t>Voordelen </a:t>
            </a:r>
            <a:endParaRPr lang="nl-BE" sz="2400" dirty="0"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Aandacht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van de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ouder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op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eigen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leervraag</a:t>
            </a:r>
            <a:endParaRPr lang="fr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Vertrouwen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en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veiligheid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endParaRPr lang="nl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orde 3"/>
          <p:cNvSpPr/>
          <p:nvPr/>
        </p:nvSpPr>
        <p:spPr>
          <a:xfrm rot="10800000">
            <a:off x="-2196752" y="1772816"/>
            <a:ext cx="3312369" cy="3600400"/>
          </a:xfrm>
          <a:prstGeom prst="chord">
            <a:avLst>
              <a:gd name="adj1" fmla="val 6401612"/>
              <a:gd name="adj2" fmla="val 15138581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Koorde 4"/>
          <p:cNvSpPr/>
          <p:nvPr/>
        </p:nvSpPr>
        <p:spPr>
          <a:xfrm rot="10800000">
            <a:off x="-2016417" y="909112"/>
            <a:ext cx="2844000" cy="3528000"/>
          </a:xfrm>
          <a:prstGeom prst="chord">
            <a:avLst>
              <a:gd name="adj1" fmla="val 6574798"/>
              <a:gd name="adj2" fmla="val 14994653"/>
            </a:avLst>
          </a:prstGeom>
          <a:solidFill>
            <a:srgbClr val="14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12" y="296736"/>
            <a:ext cx="2072060" cy="7560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449389" y="2625725"/>
            <a:ext cx="67230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buFont typeface="Wingdings" panose="05000000000000000000" pitchFamily="2" charset="2"/>
              <a:buChar char="Ø"/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1148805" y="1288117"/>
            <a:ext cx="6624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 dirty="0" smtClean="0">
                <a:solidFill>
                  <a:srgbClr val="9C1B38"/>
                </a:solidFill>
                <a:latin typeface="Trebuchet MS" pitchFamily="34" charset="0"/>
              </a:rPr>
              <a:t>Randvoorwaarden </a:t>
            </a:r>
            <a:endParaRPr lang="nl-BE" altLang="nl-BE" sz="1800" dirty="0">
              <a:latin typeface="Trebuchet MS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449388" y="1749782"/>
            <a:ext cx="67230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4A3B4"/>
              </a:buClr>
              <a:defRPr/>
            </a:pPr>
            <a:endParaRPr lang="nl-BE" dirty="0"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Lage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drempel</a:t>
            </a:r>
            <a:endParaRPr lang="fr-BE" sz="2400" b="1" dirty="0" smtClean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Sms’en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Goede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samenwerking</a:t>
            </a:r>
            <a:endParaRPr lang="fr-BE" sz="2400" b="1" dirty="0" smtClean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Extra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tijdsinvestering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endParaRPr lang="nl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orde 3"/>
          <p:cNvSpPr/>
          <p:nvPr/>
        </p:nvSpPr>
        <p:spPr>
          <a:xfrm rot="10800000">
            <a:off x="-2196752" y="1772816"/>
            <a:ext cx="3312369" cy="3600400"/>
          </a:xfrm>
          <a:prstGeom prst="chord">
            <a:avLst>
              <a:gd name="adj1" fmla="val 6401612"/>
              <a:gd name="adj2" fmla="val 15138581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Koorde 4"/>
          <p:cNvSpPr/>
          <p:nvPr/>
        </p:nvSpPr>
        <p:spPr>
          <a:xfrm rot="10800000">
            <a:off x="-2016417" y="909112"/>
            <a:ext cx="2844000" cy="3528000"/>
          </a:xfrm>
          <a:prstGeom prst="chord">
            <a:avLst>
              <a:gd name="adj1" fmla="val 6574798"/>
              <a:gd name="adj2" fmla="val 14994653"/>
            </a:avLst>
          </a:prstGeom>
          <a:solidFill>
            <a:srgbClr val="14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12" y="296736"/>
            <a:ext cx="2072060" cy="7560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449389" y="2625725"/>
            <a:ext cx="67230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buFont typeface="Wingdings" panose="05000000000000000000" pitchFamily="2" charset="2"/>
              <a:buChar char="Ø"/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1148805" y="1288117"/>
            <a:ext cx="6624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nl-BE" sz="2400" b="1" dirty="0" err="1" smtClean="0">
                <a:solidFill>
                  <a:srgbClr val="9C1B38"/>
                </a:solidFill>
                <a:latin typeface="Trebuchet MS" pitchFamily="34" charset="0"/>
              </a:rPr>
              <a:t>Peuterpraat</a:t>
            </a:r>
            <a:r>
              <a:rPr lang="fr-BE" altLang="nl-BE" sz="2400" b="1" dirty="0" smtClean="0">
                <a:solidFill>
                  <a:srgbClr val="9C1B38"/>
                </a:solidFill>
                <a:latin typeface="Trebuchet MS" pitchFamily="34" charset="0"/>
              </a:rPr>
              <a:t> </a:t>
            </a:r>
            <a:r>
              <a:rPr lang="fr-BE" altLang="nl-BE" sz="2400" b="1" dirty="0" err="1" smtClean="0">
                <a:solidFill>
                  <a:srgbClr val="9C1B38"/>
                </a:solidFill>
                <a:latin typeface="Trebuchet MS" pitchFamily="34" charset="0"/>
              </a:rPr>
              <a:t>gestopt</a:t>
            </a:r>
            <a:endParaRPr lang="nl-BE" altLang="nl-BE" sz="1800" dirty="0">
              <a:latin typeface="Trebuchet MS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449388" y="1749782"/>
            <a:ext cx="70110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4A3B4"/>
              </a:buClr>
              <a:defRPr/>
            </a:pPr>
            <a:endParaRPr lang="fr-BE" dirty="0" smtClean="0"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r>
              <a:rPr lang="nl-BE" sz="2400" dirty="0" smtClean="0">
                <a:latin typeface="Trebuchet MS" panose="020B0603020202020204" pitchFamily="34" charset="0"/>
              </a:rPr>
              <a:t>De middelen </a:t>
            </a:r>
            <a:endParaRPr lang="nl-BE" sz="2400" dirty="0"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Geen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projectsubsidie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meer</a:t>
            </a:r>
            <a:endParaRPr lang="fr-BE" sz="2400" b="1" dirty="0" smtClean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>
                <a:solidFill>
                  <a:srgbClr val="14A3B4"/>
                </a:solidFill>
                <a:latin typeface="Trebuchet MS" panose="020B0603020202020204" pitchFamily="34" charset="0"/>
              </a:rPr>
              <a:t>Leerpunt: </a:t>
            </a:r>
            <a:r>
              <a:rPr lang="fr-BE" sz="2400" b="1" dirty="0" err="1">
                <a:solidFill>
                  <a:srgbClr val="14A3B4"/>
                </a:solidFill>
                <a:latin typeface="Trebuchet MS" panose="020B0603020202020204" pitchFamily="34" charset="0"/>
              </a:rPr>
              <a:t>striktere</a:t>
            </a:r>
            <a:r>
              <a:rPr lang="fr-BE" sz="2400" b="1" dirty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>
                <a:solidFill>
                  <a:srgbClr val="14A3B4"/>
                </a:solidFill>
                <a:latin typeface="Trebuchet MS" panose="020B0603020202020204" pitchFamily="34" charset="0"/>
              </a:rPr>
              <a:t>voorwaarden</a:t>
            </a:r>
            <a:r>
              <a:rPr lang="fr-BE" sz="2400" b="1" dirty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>
                <a:solidFill>
                  <a:srgbClr val="14A3B4"/>
                </a:solidFill>
                <a:latin typeface="Trebuchet MS" panose="020B0603020202020204" pitchFamily="34" charset="0"/>
              </a:rPr>
              <a:t>voor</a:t>
            </a:r>
            <a:r>
              <a:rPr lang="fr-BE" sz="2400" b="1" dirty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deelnemers</a:t>
            </a:r>
            <a:endParaRPr lang="fr-BE" sz="2400" b="1" dirty="0" smtClean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De Sloep: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andere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investeringen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endParaRPr lang="nl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endParaRPr lang="nl-BE" dirty="0">
              <a:latin typeface="Trebuchet MS" panose="020B060302020202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456284" y="4252723"/>
            <a:ext cx="72201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4A3B4"/>
              </a:buClr>
              <a:defRPr/>
            </a:pPr>
            <a:r>
              <a:rPr lang="nl-BE" sz="2400" dirty="0" smtClean="0">
                <a:latin typeface="Trebuchet MS" panose="020B0603020202020204" pitchFamily="34" charset="0"/>
              </a:rPr>
              <a:t>AMIF</a:t>
            </a: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Proefproject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laaggeletterde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ouders</a:t>
            </a:r>
            <a:endParaRPr lang="fr-BE" sz="2400" b="1" dirty="0" smtClean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Nederlands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,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opvoedingsondersteuning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en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Maatschappij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Oriëntatie</a:t>
            </a:r>
            <a:endParaRPr lang="fr-BE" sz="2400" b="1" dirty="0" smtClean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Samenwerking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: De Sloep, IN-Gent, CBE Leerpunt </a:t>
            </a:r>
            <a:endParaRPr lang="nl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orde 3"/>
          <p:cNvSpPr/>
          <p:nvPr/>
        </p:nvSpPr>
        <p:spPr>
          <a:xfrm rot="10800000">
            <a:off x="-2196752" y="1772816"/>
            <a:ext cx="3312369" cy="3600400"/>
          </a:xfrm>
          <a:prstGeom prst="chord">
            <a:avLst>
              <a:gd name="adj1" fmla="val 6401612"/>
              <a:gd name="adj2" fmla="val 15138581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Koorde 4"/>
          <p:cNvSpPr/>
          <p:nvPr/>
        </p:nvSpPr>
        <p:spPr>
          <a:xfrm rot="10800000">
            <a:off x="-2016417" y="909112"/>
            <a:ext cx="2844000" cy="3528000"/>
          </a:xfrm>
          <a:prstGeom prst="chord">
            <a:avLst>
              <a:gd name="adj1" fmla="val 6574798"/>
              <a:gd name="adj2" fmla="val 14994653"/>
            </a:avLst>
          </a:prstGeom>
          <a:solidFill>
            <a:srgbClr val="14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12" y="296736"/>
            <a:ext cx="2072060" cy="7560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449389" y="2625725"/>
            <a:ext cx="67230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buFont typeface="Wingdings" panose="05000000000000000000" pitchFamily="2" charset="2"/>
              <a:buChar char="Ø"/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1148805" y="1288117"/>
            <a:ext cx="6624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nl-BE" sz="2400" b="1" dirty="0" err="1" smtClean="0">
                <a:solidFill>
                  <a:srgbClr val="9C1B38"/>
                </a:solidFill>
                <a:latin typeface="Trebuchet MS" pitchFamily="34" charset="0"/>
              </a:rPr>
              <a:t>Toekomst</a:t>
            </a:r>
            <a:r>
              <a:rPr lang="fr-BE" altLang="nl-BE" sz="2400" b="1" dirty="0" smtClean="0">
                <a:solidFill>
                  <a:srgbClr val="9C1B38"/>
                </a:solidFill>
                <a:latin typeface="Trebuchet MS" pitchFamily="34" charset="0"/>
              </a:rPr>
              <a:t>?</a:t>
            </a:r>
            <a:endParaRPr lang="nl-BE" altLang="nl-BE" sz="1800" dirty="0">
              <a:latin typeface="Trebuchet MS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450555" y="1871672"/>
            <a:ext cx="70110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4A3B4"/>
              </a:buClr>
              <a:defRPr/>
            </a:pPr>
            <a:endParaRPr lang="fr-BE" dirty="0" smtClean="0"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r>
              <a:rPr lang="nl-BE" sz="2400" dirty="0" smtClean="0">
                <a:latin typeface="Trebuchet MS" panose="020B0603020202020204" pitchFamily="34" charset="0"/>
              </a:rPr>
              <a:t>Netwerk Basiseducatie en Leerpunt </a:t>
            </a:r>
            <a:endParaRPr lang="nl-BE" sz="2400" dirty="0"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Ouder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met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jongere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kinderen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een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belangrijke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doelgroep</a:t>
            </a:r>
            <a:endParaRPr lang="fr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Nieuwe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samenwerkingen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?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Nieuwe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partners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? </a:t>
            </a:r>
            <a:endParaRPr lang="nl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r>
              <a:rPr lang="nl-BE" sz="2400" dirty="0" smtClean="0">
                <a:latin typeface="Trebuchet MS" panose="020B0603020202020204" pitchFamily="34" charset="0"/>
              </a:rPr>
              <a:t>De Sloep</a:t>
            </a: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Zowel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moedergroep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als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vadergroep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is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open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getrokken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voor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alle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ouders</a:t>
            </a:r>
            <a:endParaRPr lang="fr-BE" sz="2400" b="1" dirty="0" smtClean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Babybabbel</a:t>
            </a:r>
            <a:endParaRPr lang="fr-BE" sz="2400" b="1" dirty="0" smtClean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Klaar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voor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school</a:t>
            </a:r>
            <a:endParaRPr lang="fr-BE" sz="2400" b="1" dirty="0" smtClean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Spel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en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ontmoetingsmomenten</a:t>
            </a:r>
            <a:endParaRPr lang="fr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endParaRPr lang="nl-BE" sz="2400" dirty="0">
              <a:latin typeface="Trebuchet MS" panose="020B0603020202020204" pitchFamily="34" charset="0"/>
            </a:endParaRPr>
          </a:p>
          <a:p>
            <a:pPr marL="285750" indent="-28575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endParaRPr lang="nl-BE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orde 3"/>
          <p:cNvSpPr/>
          <p:nvPr/>
        </p:nvSpPr>
        <p:spPr>
          <a:xfrm rot="10800000">
            <a:off x="-2196752" y="1772816"/>
            <a:ext cx="3312369" cy="3600400"/>
          </a:xfrm>
          <a:prstGeom prst="chord">
            <a:avLst>
              <a:gd name="adj1" fmla="val 6401612"/>
              <a:gd name="adj2" fmla="val 15138581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Koorde 4"/>
          <p:cNvSpPr/>
          <p:nvPr/>
        </p:nvSpPr>
        <p:spPr>
          <a:xfrm rot="10800000">
            <a:off x="-2016417" y="909112"/>
            <a:ext cx="2844000" cy="3528000"/>
          </a:xfrm>
          <a:prstGeom prst="chord">
            <a:avLst>
              <a:gd name="adj1" fmla="val 6574798"/>
              <a:gd name="adj2" fmla="val 14994653"/>
            </a:avLst>
          </a:prstGeom>
          <a:solidFill>
            <a:srgbClr val="14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12" y="296736"/>
            <a:ext cx="2072060" cy="7560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449388" y="2625725"/>
            <a:ext cx="7407275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14A3B4"/>
              </a:buClr>
              <a:defRPr/>
            </a:pPr>
            <a:r>
              <a:rPr lang="nl-BE" sz="2400" dirty="0" smtClean="0">
                <a:latin typeface="Trebuchet MS" panose="020B0603020202020204" pitchFamily="34" charset="0"/>
              </a:rPr>
              <a:t>Samenwerking </a:t>
            </a: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De Sloep </a:t>
            </a: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Centrum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Basiseducatie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Leerpunt Gent-Meetjesland-Leieland</a:t>
            </a:r>
            <a:endParaRPr lang="nl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2400" dirty="0" smtClean="0"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buFont typeface="Wingdings" panose="05000000000000000000" pitchFamily="2" charset="2"/>
              <a:buChar char="Ø"/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1148805" y="1288117"/>
            <a:ext cx="66246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 dirty="0" smtClean="0">
                <a:solidFill>
                  <a:srgbClr val="9C1B38"/>
                </a:solidFill>
                <a:latin typeface="Trebuchet MS" pitchFamily="34" charset="0"/>
              </a:rPr>
              <a:t>Start van het project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 b="1" dirty="0">
              <a:solidFill>
                <a:srgbClr val="9C1B38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800" dirty="0" smtClean="0"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orde 3"/>
          <p:cNvSpPr/>
          <p:nvPr/>
        </p:nvSpPr>
        <p:spPr>
          <a:xfrm rot="10800000">
            <a:off x="-2196752" y="1772816"/>
            <a:ext cx="3312369" cy="3600400"/>
          </a:xfrm>
          <a:prstGeom prst="chord">
            <a:avLst>
              <a:gd name="adj1" fmla="val 6401612"/>
              <a:gd name="adj2" fmla="val 15138581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Koorde 4"/>
          <p:cNvSpPr/>
          <p:nvPr/>
        </p:nvSpPr>
        <p:spPr>
          <a:xfrm rot="10800000">
            <a:off x="-2016417" y="909112"/>
            <a:ext cx="2844000" cy="3528000"/>
          </a:xfrm>
          <a:prstGeom prst="chord">
            <a:avLst>
              <a:gd name="adj1" fmla="val 6574798"/>
              <a:gd name="adj2" fmla="val 14994653"/>
            </a:avLst>
          </a:prstGeom>
          <a:solidFill>
            <a:srgbClr val="14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12" y="296736"/>
            <a:ext cx="2072060" cy="7560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449388" y="2625725"/>
            <a:ext cx="7407275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14A3B4"/>
              </a:buClr>
              <a:defRPr/>
            </a:pPr>
            <a:r>
              <a:rPr lang="nl-BE" sz="2400" dirty="0" smtClean="0">
                <a:latin typeface="Trebuchet MS" panose="020B0603020202020204" pitchFamily="34" charset="0"/>
              </a:rPr>
              <a:t>Van 2011-2017</a:t>
            </a: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7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jaar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peuterpraat</a:t>
            </a:r>
            <a:endParaRPr lang="fr-BE" sz="2400" b="1" dirty="0" smtClean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Telkens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8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sessies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per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reeks</a:t>
            </a:r>
            <a:endParaRPr lang="fr-BE" sz="2400" b="1" dirty="0" smtClean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Elk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jaar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gemiddeld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6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tot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11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deelnemers</a:t>
            </a:r>
            <a:endParaRPr lang="nl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2400" dirty="0" smtClean="0"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buFont typeface="Wingdings" panose="05000000000000000000" pitchFamily="2" charset="2"/>
              <a:buChar char="Ø"/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1148805" y="1288117"/>
            <a:ext cx="66246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 dirty="0" smtClean="0">
                <a:solidFill>
                  <a:srgbClr val="9C1B38"/>
                </a:solidFill>
                <a:latin typeface="Trebuchet MS" pitchFamily="34" charset="0"/>
              </a:rPr>
              <a:t>Duur van Peuterpraat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2400" b="1" dirty="0">
              <a:solidFill>
                <a:srgbClr val="9C1B38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800" dirty="0" smtClean="0"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orde 3"/>
          <p:cNvSpPr/>
          <p:nvPr/>
        </p:nvSpPr>
        <p:spPr>
          <a:xfrm rot="10800000">
            <a:off x="-2196752" y="1772816"/>
            <a:ext cx="3312369" cy="3600400"/>
          </a:xfrm>
          <a:prstGeom prst="chord">
            <a:avLst>
              <a:gd name="adj1" fmla="val 6401612"/>
              <a:gd name="adj2" fmla="val 15138581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Koorde 4"/>
          <p:cNvSpPr/>
          <p:nvPr/>
        </p:nvSpPr>
        <p:spPr>
          <a:xfrm rot="10800000">
            <a:off x="-2016417" y="909112"/>
            <a:ext cx="2844000" cy="3528000"/>
          </a:xfrm>
          <a:prstGeom prst="chord">
            <a:avLst>
              <a:gd name="adj1" fmla="val 6574798"/>
              <a:gd name="adj2" fmla="val 14994653"/>
            </a:avLst>
          </a:prstGeom>
          <a:solidFill>
            <a:srgbClr val="14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12" y="296736"/>
            <a:ext cx="2072060" cy="7560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449389" y="2625725"/>
            <a:ext cx="67230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buFont typeface="Wingdings" panose="05000000000000000000" pitchFamily="2" charset="2"/>
              <a:buChar char="Ø"/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1148805" y="1288117"/>
            <a:ext cx="6624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 dirty="0" smtClean="0">
                <a:solidFill>
                  <a:srgbClr val="9C1B38"/>
                </a:solidFill>
                <a:latin typeface="Trebuchet MS" pitchFamily="34" charset="0"/>
              </a:rPr>
              <a:t>Voordeel van de samenwerking</a:t>
            </a:r>
            <a:endParaRPr lang="nl-BE" altLang="nl-BE" sz="1800" dirty="0">
              <a:latin typeface="Trebuchet MS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449388" y="1749782"/>
            <a:ext cx="67230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4A3B4"/>
              </a:buClr>
              <a:defRPr/>
            </a:pPr>
            <a:endParaRPr lang="nl-BE" dirty="0" smtClean="0"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endParaRPr lang="nl-BE" dirty="0"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r>
              <a:rPr lang="nl-BE" sz="2400" dirty="0" smtClean="0">
                <a:latin typeface="Trebuchet MS" panose="020B0603020202020204" pitchFamily="34" charset="0"/>
              </a:rPr>
              <a:t>De Sloep</a:t>
            </a:r>
            <a:endParaRPr lang="nl-BE" sz="2400" dirty="0"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Bereik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: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doelgroep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is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gekend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voor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de Sloep </a:t>
            </a:r>
            <a:endParaRPr lang="fr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Lage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drempel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: De Sloep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is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gekend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door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de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doelgroep</a:t>
            </a:r>
            <a:endParaRPr lang="nl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449388" y="3625998"/>
            <a:ext cx="61469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4A3B4"/>
              </a:buClr>
              <a:defRPr/>
            </a:pPr>
            <a:endParaRPr lang="nl-BE" dirty="0" smtClean="0"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endParaRPr lang="nl-BE" dirty="0"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r>
              <a:rPr lang="nl-BE" sz="2400" dirty="0" smtClean="0">
                <a:latin typeface="Trebuchet MS" panose="020B0603020202020204" pitchFamily="34" charset="0"/>
              </a:rPr>
              <a:t>CBE </a:t>
            </a:r>
            <a:r>
              <a:rPr lang="nl-BE" sz="2400" dirty="0">
                <a:latin typeface="Trebuchet MS" panose="020B0603020202020204" pitchFamily="34" charset="0"/>
              </a:rPr>
              <a:t>Leerpunt </a:t>
            </a: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>
                <a:solidFill>
                  <a:srgbClr val="14A3B4"/>
                </a:solidFill>
                <a:latin typeface="Trebuchet MS" panose="020B0603020202020204" pitchFamily="34" charset="0"/>
              </a:rPr>
              <a:t>Ervaring</a:t>
            </a:r>
            <a:r>
              <a:rPr lang="fr-BE" sz="2400" b="1" dirty="0">
                <a:solidFill>
                  <a:srgbClr val="14A3B4"/>
                </a:solidFill>
                <a:latin typeface="Trebuchet MS" panose="020B0603020202020204" pitchFamily="34" charset="0"/>
              </a:rPr>
              <a:t> in </a:t>
            </a:r>
            <a:r>
              <a:rPr lang="fr-BE" sz="2400" b="1" dirty="0" err="1">
                <a:solidFill>
                  <a:srgbClr val="14A3B4"/>
                </a:solidFill>
                <a:latin typeface="Trebuchet MS" panose="020B0603020202020204" pitchFamily="34" charset="0"/>
              </a:rPr>
              <a:t>lesgeven</a:t>
            </a:r>
            <a:r>
              <a:rPr lang="fr-BE" sz="2400" b="1" dirty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>
                <a:solidFill>
                  <a:srgbClr val="14A3B4"/>
                </a:solidFill>
                <a:latin typeface="Trebuchet MS" panose="020B0603020202020204" pitchFamily="34" charset="0"/>
              </a:rPr>
              <a:t>aan</a:t>
            </a:r>
            <a:r>
              <a:rPr lang="fr-BE" sz="2400" b="1" dirty="0">
                <a:solidFill>
                  <a:srgbClr val="14A3B4"/>
                </a:solidFill>
                <a:latin typeface="Trebuchet MS" panose="020B0603020202020204" pitchFamily="34" charset="0"/>
              </a:rPr>
              <a:t> de </a:t>
            </a:r>
            <a:r>
              <a:rPr lang="fr-BE" sz="2400" b="1" dirty="0" err="1">
                <a:solidFill>
                  <a:srgbClr val="14A3B4"/>
                </a:solidFill>
                <a:latin typeface="Trebuchet MS" panose="020B0603020202020204" pitchFamily="34" charset="0"/>
              </a:rPr>
              <a:t>doelgroep</a:t>
            </a:r>
            <a:endParaRPr lang="fr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>
                <a:solidFill>
                  <a:srgbClr val="14A3B4"/>
                </a:solidFill>
                <a:latin typeface="Trebuchet MS" panose="020B0603020202020204" pitchFamily="34" charset="0"/>
              </a:rPr>
              <a:t>Ervaring</a:t>
            </a:r>
            <a:r>
              <a:rPr lang="fr-BE" sz="2400" b="1" dirty="0">
                <a:solidFill>
                  <a:srgbClr val="14A3B4"/>
                </a:solidFill>
                <a:latin typeface="Trebuchet MS" panose="020B0603020202020204" pitchFamily="34" charset="0"/>
              </a:rPr>
              <a:t> in </a:t>
            </a:r>
            <a:r>
              <a:rPr lang="fr-BE" sz="2400" b="1" dirty="0" err="1">
                <a:solidFill>
                  <a:srgbClr val="14A3B4"/>
                </a:solidFill>
                <a:latin typeface="Trebuchet MS" panose="020B0603020202020204" pitchFamily="34" charset="0"/>
              </a:rPr>
              <a:t>taalstimulering</a:t>
            </a:r>
            <a:r>
              <a:rPr lang="fr-BE" sz="2400" b="1" dirty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endParaRPr lang="nl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orde 3"/>
          <p:cNvSpPr/>
          <p:nvPr/>
        </p:nvSpPr>
        <p:spPr>
          <a:xfrm rot="10800000">
            <a:off x="-2196752" y="1772816"/>
            <a:ext cx="3312369" cy="3600400"/>
          </a:xfrm>
          <a:prstGeom prst="chord">
            <a:avLst>
              <a:gd name="adj1" fmla="val 6401612"/>
              <a:gd name="adj2" fmla="val 15138581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Koorde 4"/>
          <p:cNvSpPr/>
          <p:nvPr/>
        </p:nvSpPr>
        <p:spPr>
          <a:xfrm rot="10800000">
            <a:off x="-2016417" y="909112"/>
            <a:ext cx="2844000" cy="3528000"/>
          </a:xfrm>
          <a:prstGeom prst="chord">
            <a:avLst>
              <a:gd name="adj1" fmla="val 6574798"/>
              <a:gd name="adj2" fmla="val 14994653"/>
            </a:avLst>
          </a:prstGeom>
          <a:solidFill>
            <a:srgbClr val="14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12" y="296736"/>
            <a:ext cx="2072060" cy="7560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449389" y="2625725"/>
            <a:ext cx="67230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buFont typeface="Wingdings" panose="05000000000000000000" pitchFamily="2" charset="2"/>
              <a:buChar char="Ø"/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1148805" y="1288117"/>
            <a:ext cx="6624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 dirty="0" smtClean="0">
                <a:solidFill>
                  <a:srgbClr val="9C1B38"/>
                </a:solidFill>
                <a:latin typeface="Trebuchet MS" pitchFamily="34" charset="0"/>
              </a:rPr>
              <a:t>Inhoud van de sessies</a:t>
            </a:r>
            <a:endParaRPr lang="nl-BE" altLang="nl-BE" sz="1800" dirty="0">
              <a:latin typeface="Trebuchet MS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449388" y="1749782"/>
            <a:ext cx="67230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4A3B4"/>
              </a:buClr>
              <a:defRPr/>
            </a:pPr>
            <a:endParaRPr lang="nl-BE" dirty="0"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r>
              <a:rPr lang="nl-BE" sz="2400" dirty="0" smtClean="0">
                <a:latin typeface="Trebuchet MS" panose="020B0603020202020204" pitchFamily="34" charset="0"/>
              </a:rPr>
              <a:t>Kennismaking en lichamelijke ontwikkeling</a:t>
            </a:r>
            <a:endParaRPr lang="nl-BE" sz="2400" dirty="0"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Elkaar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beter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leren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kennen</a:t>
            </a:r>
            <a:endParaRPr lang="fr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Veranderingen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van baby naar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peuter</a:t>
            </a:r>
            <a:endParaRPr lang="nl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449388" y="3227110"/>
            <a:ext cx="61469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4A3B4"/>
              </a:buClr>
              <a:defRPr/>
            </a:pPr>
            <a:endParaRPr lang="nl-BE" dirty="0" smtClean="0"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r>
              <a:rPr lang="fr-BE" sz="2400" dirty="0" err="1" smtClean="0">
                <a:latin typeface="Trebuchet MS" panose="020B0603020202020204" pitchFamily="34" charset="0"/>
              </a:rPr>
              <a:t>Andere</a:t>
            </a:r>
            <a:r>
              <a:rPr lang="fr-BE" sz="2400" dirty="0" smtClean="0">
                <a:latin typeface="Trebuchet MS" panose="020B0603020202020204" pitchFamily="34" charset="0"/>
              </a:rPr>
              <a:t> </a:t>
            </a:r>
            <a:r>
              <a:rPr lang="fr-BE" sz="2400" dirty="0" err="1" smtClean="0">
                <a:latin typeface="Trebuchet MS" panose="020B0603020202020204" pitchFamily="34" charset="0"/>
              </a:rPr>
              <a:t>thema’s</a:t>
            </a:r>
            <a:r>
              <a:rPr lang="fr-BE" sz="2400" dirty="0" smtClean="0">
                <a:latin typeface="Trebuchet MS" panose="020B0603020202020204" pitchFamily="34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sz="2400" dirty="0"/>
              <a:t>Spel en speelgoed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sz="2400" dirty="0"/>
              <a:t>De kleuterschool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sz="2400" dirty="0" smtClean="0"/>
              <a:t>Opvoeden (slapen</a:t>
            </a:r>
            <a:r>
              <a:rPr lang="nl-BE" sz="2400" dirty="0"/>
              <a:t> </a:t>
            </a:r>
            <a:r>
              <a:rPr lang="nl-BE" sz="2400" dirty="0" smtClean="0"/>
              <a:t>en eten) </a:t>
            </a:r>
            <a:endParaRPr lang="nl-B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sz="2400" dirty="0"/>
              <a:t>Omgaan met meertaligheid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BE" sz="2400" dirty="0"/>
              <a:t>Voeding </a:t>
            </a:r>
          </a:p>
          <a:p>
            <a:pPr>
              <a:buClr>
                <a:srgbClr val="14A3B4"/>
              </a:buClr>
              <a:defRPr/>
            </a:pPr>
            <a:endParaRPr lang="nl-BE" dirty="0">
              <a:latin typeface="Trebuchet MS" panose="020B0603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33" y="3428796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orde 3"/>
          <p:cNvSpPr/>
          <p:nvPr/>
        </p:nvSpPr>
        <p:spPr>
          <a:xfrm rot="10800000">
            <a:off x="-2196752" y="1772816"/>
            <a:ext cx="3312369" cy="3600400"/>
          </a:xfrm>
          <a:prstGeom prst="chord">
            <a:avLst>
              <a:gd name="adj1" fmla="val 6401612"/>
              <a:gd name="adj2" fmla="val 15138581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Koorde 4"/>
          <p:cNvSpPr/>
          <p:nvPr/>
        </p:nvSpPr>
        <p:spPr>
          <a:xfrm rot="10800000">
            <a:off x="-2016417" y="909112"/>
            <a:ext cx="2844000" cy="3528000"/>
          </a:xfrm>
          <a:prstGeom prst="chord">
            <a:avLst>
              <a:gd name="adj1" fmla="val 6574798"/>
              <a:gd name="adj2" fmla="val 14994653"/>
            </a:avLst>
          </a:prstGeom>
          <a:solidFill>
            <a:srgbClr val="14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12" y="296736"/>
            <a:ext cx="2072060" cy="7560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449389" y="2625725"/>
            <a:ext cx="67230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buFont typeface="Wingdings" panose="05000000000000000000" pitchFamily="2" charset="2"/>
              <a:buChar char="Ø"/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1148805" y="1288117"/>
            <a:ext cx="6624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 dirty="0" smtClean="0">
                <a:solidFill>
                  <a:srgbClr val="9C1B38"/>
                </a:solidFill>
                <a:latin typeface="Trebuchet MS" pitchFamily="34" charset="0"/>
              </a:rPr>
              <a:t>Methodieken en verloop van de sessies</a:t>
            </a:r>
            <a:endParaRPr lang="nl-BE" altLang="nl-BE" sz="1800" dirty="0">
              <a:latin typeface="Trebuchet MS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449388" y="1749782"/>
            <a:ext cx="67230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4A3B4"/>
              </a:buClr>
              <a:defRPr/>
            </a:pPr>
            <a:endParaRPr lang="nl-BE" dirty="0"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r>
              <a:rPr lang="nl-BE" sz="2400" dirty="0" smtClean="0">
                <a:latin typeface="Trebuchet MS" panose="020B0603020202020204" pitchFamily="34" charset="0"/>
              </a:rPr>
              <a:t>Warm onthaal</a:t>
            </a:r>
            <a:endParaRPr lang="nl-BE" sz="2400" dirty="0"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Ouder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én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kind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welkom</a:t>
            </a:r>
            <a:endParaRPr lang="fr-BE" sz="2400" b="1" dirty="0" smtClean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Speelgoed</a:t>
            </a:r>
            <a:endParaRPr lang="fr-BE" sz="2400" b="1" dirty="0" smtClean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Koffie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, </a:t>
            </a:r>
            <a:r>
              <a:rPr lang="fr-BE" sz="2400" b="1" dirty="0" err="1" smtClean="0">
                <a:solidFill>
                  <a:srgbClr val="14A3B4"/>
                </a:solidFill>
                <a:latin typeface="Trebuchet MS" panose="020B0603020202020204" pitchFamily="34" charset="0"/>
              </a:rPr>
              <a:t>thee</a:t>
            </a:r>
            <a:r>
              <a:rPr lang="fr-BE" sz="2400" b="1" dirty="0" smtClean="0">
                <a:solidFill>
                  <a:srgbClr val="14A3B4"/>
                </a:solidFill>
                <a:latin typeface="Trebuchet MS" panose="020B0603020202020204" pitchFamily="34" charset="0"/>
              </a:rPr>
              <a:t>, water en fruit</a:t>
            </a: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endParaRPr lang="nl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449388" y="3227110"/>
            <a:ext cx="6146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4A3B4"/>
              </a:buClr>
              <a:defRPr/>
            </a:pPr>
            <a:endParaRPr lang="nl-BE" dirty="0" smtClean="0"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endParaRPr lang="fr-BE" sz="2400" dirty="0" smtClean="0"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endParaRPr lang="nl-BE" dirty="0">
              <a:latin typeface="Trebuchet MS" panose="020B0603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3642915"/>
            <a:ext cx="3939250" cy="295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orde 3"/>
          <p:cNvSpPr/>
          <p:nvPr/>
        </p:nvSpPr>
        <p:spPr>
          <a:xfrm rot="10800000">
            <a:off x="-2196752" y="1772816"/>
            <a:ext cx="3312369" cy="3600400"/>
          </a:xfrm>
          <a:prstGeom prst="chord">
            <a:avLst>
              <a:gd name="adj1" fmla="val 6401612"/>
              <a:gd name="adj2" fmla="val 15138581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Koorde 4"/>
          <p:cNvSpPr/>
          <p:nvPr/>
        </p:nvSpPr>
        <p:spPr>
          <a:xfrm rot="10800000">
            <a:off x="-2016417" y="909112"/>
            <a:ext cx="2844000" cy="3528000"/>
          </a:xfrm>
          <a:prstGeom prst="chord">
            <a:avLst>
              <a:gd name="adj1" fmla="val 6574798"/>
              <a:gd name="adj2" fmla="val 14994653"/>
            </a:avLst>
          </a:prstGeom>
          <a:solidFill>
            <a:srgbClr val="14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12" y="296736"/>
            <a:ext cx="2072060" cy="7560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449389" y="2625725"/>
            <a:ext cx="67230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buFont typeface="Wingdings" panose="05000000000000000000" pitchFamily="2" charset="2"/>
              <a:buChar char="Ø"/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1148805" y="1288117"/>
            <a:ext cx="6624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 dirty="0" smtClean="0">
                <a:solidFill>
                  <a:srgbClr val="9C1B38"/>
                </a:solidFill>
                <a:latin typeface="Trebuchet MS" pitchFamily="34" charset="0"/>
              </a:rPr>
              <a:t>Methodieken en verloop van de sessies</a:t>
            </a:r>
            <a:endParaRPr lang="nl-BE" altLang="nl-BE" sz="1800" dirty="0">
              <a:latin typeface="Trebuchet MS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449388" y="1749782"/>
            <a:ext cx="67230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4A3B4"/>
              </a:buClr>
              <a:defRPr/>
            </a:pPr>
            <a:r>
              <a:rPr lang="nl-BE" sz="2400" dirty="0">
                <a:latin typeface="Trebuchet MS" panose="020B0603020202020204" pitchFamily="34" charset="0"/>
              </a:rPr>
              <a:t>Opwarmer, </a:t>
            </a:r>
            <a:r>
              <a:rPr lang="nl-BE" sz="2400" dirty="0" err="1">
                <a:latin typeface="Trebuchet MS" panose="020B0603020202020204" pitchFamily="34" charset="0"/>
              </a:rPr>
              <a:t>teaser</a:t>
            </a:r>
            <a:endParaRPr lang="nl-BE" sz="2400" dirty="0"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r>
              <a:rPr lang="fr-BE" sz="2400" b="1" dirty="0" err="1">
                <a:solidFill>
                  <a:srgbClr val="14A3B4"/>
                </a:solidFill>
                <a:latin typeface="Trebuchet MS" panose="020B0603020202020204" pitchFamily="34" charset="0"/>
              </a:rPr>
              <a:t>Boekje</a:t>
            </a:r>
            <a:r>
              <a:rPr lang="fr-BE" sz="2400" b="1" dirty="0">
                <a:solidFill>
                  <a:srgbClr val="14A3B4"/>
                </a:solidFill>
                <a:latin typeface="Trebuchet MS" panose="020B0603020202020204" pitchFamily="34" charset="0"/>
              </a:rPr>
              <a:t>, </a:t>
            </a:r>
            <a:r>
              <a:rPr lang="fr-BE" sz="2400" b="1" dirty="0" err="1">
                <a:solidFill>
                  <a:srgbClr val="14A3B4"/>
                </a:solidFill>
                <a:latin typeface="Trebuchet MS" panose="020B0603020202020204" pitchFamily="34" charset="0"/>
              </a:rPr>
              <a:t>spelletje</a:t>
            </a:r>
            <a:r>
              <a:rPr lang="fr-BE" sz="2400" b="1" dirty="0">
                <a:solidFill>
                  <a:srgbClr val="14A3B4"/>
                </a:solidFill>
                <a:latin typeface="Trebuchet MS" panose="020B0603020202020204" pitchFamily="34" charset="0"/>
              </a:rPr>
              <a:t>, </a:t>
            </a:r>
            <a:r>
              <a:rPr lang="fr-BE" sz="2400" b="1" dirty="0" err="1">
                <a:solidFill>
                  <a:srgbClr val="14A3B4"/>
                </a:solidFill>
                <a:latin typeface="Trebuchet MS" panose="020B0603020202020204" pitchFamily="34" charset="0"/>
              </a:rPr>
              <a:t>liedje</a:t>
            </a:r>
            <a:endParaRPr lang="fr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endParaRPr lang="fr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r>
              <a:rPr lang="fr-BE" sz="2400" dirty="0" err="1">
                <a:latin typeface="Trebuchet MS" panose="020B0603020202020204" pitchFamily="34" charset="0"/>
              </a:rPr>
              <a:t>Inhoudelijk</a:t>
            </a:r>
            <a:r>
              <a:rPr lang="fr-BE" sz="24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6" name="Rechthoek 5"/>
          <p:cNvSpPr/>
          <p:nvPr/>
        </p:nvSpPr>
        <p:spPr>
          <a:xfrm>
            <a:off x="1449388" y="3227110"/>
            <a:ext cx="6146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4A3B4"/>
              </a:buClr>
              <a:defRPr/>
            </a:pPr>
            <a:endParaRPr lang="nl-BE" dirty="0" smtClean="0"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endParaRPr lang="fr-BE" sz="2400" dirty="0" smtClean="0"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endParaRPr lang="nl-BE" dirty="0">
              <a:latin typeface="Trebuchet MS" panose="020B0603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73112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orde 3"/>
          <p:cNvSpPr/>
          <p:nvPr/>
        </p:nvSpPr>
        <p:spPr>
          <a:xfrm rot="10800000">
            <a:off x="-2196752" y="1772816"/>
            <a:ext cx="3312369" cy="3600400"/>
          </a:xfrm>
          <a:prstGeom prst="chord">
            <a:avLst>
              <a:gd name="adj1" fmla="val 6401612"/>
              <a:gd name="adj2" fmla="val 15138581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Koorde 4"/>
          <p:cNvSpPr/>
          <p:nvPr/>
        </p:nvSpPr>
        <p:spPr>
          <a:xfrm rot="10800000">
            <a:off x="-2016417" y="909112"/>
            <a:ext cx="2844000" cy="3528000"/>
          </a:xfrm>
          <a:prstGeom prst="chord">
            <a:avLst>
              <a:gd name="adj1" fmla="val 6574798"/>
              <a:gd name="adj2" fmla="val 14994653"/>
            </a:avLst>
          </a:prstGeom>
          <a:solidFill>
            <a:srgbClr val="14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12" y="296736"/>
            <a:ext cx="2072060" cy="7560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449389" y="2625725"/>
            <a:ext cx="67230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4A3B4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buFont typeface="Wingdings" panose="05000000000000000000" pitchFamily="2" charset="2"/>
              <a:buChar char="Ø"/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449388" y="3227110"/>
            <a:ext cx="6146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4A3B4"/>
              </a:buClr>
              <a:defRPr/>
            </a:pPr>
            <a:endParaRPr lang="nl-BE" dirty="0" smtClean="0"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endParaRPr lang="fr-BE" sz="2400" dirty="0" smtClean="0"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endParaRPr lang="nl-BE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https://www.klasse.be/wp/wp-content/uploads/2016/02/vertelkaar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95" y="1553716"/>
            <a:ext cx="61722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3827116" y="3244334"/>
            <a:ext cx="1489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14A3B4"/>
              </a:buClr>
              <a:defRPr/>
            </a:pPr>
            <a:r>
              <a:rPr lang="nl-BE" dirty="0">
                <a:latin typeface="Trebuchet MS" panose="020B0603020202020204" pitchFamily="34" charset="0"/>
              </a:rPr>
              <a:t>Rollenspelen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835696" y="909112"/>
            <a:ext cx="1262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 smtClean="0">
                <a:latin typeface="Trebuchet MS" panose="020B0603020202020204" pitchFamily="34" charset="0"/>
              </a:rPr>
              <a:t>Visueel</a:t>
            </a:r>
            <a:r>
              <a:rPr lang="fr-BE" sz="2400" dirty="0" smtClean="0">
                <a:latin typeface="Trebuchet MS" panose="020B0603020202020204" pitchFamily="34" charset="0"/>
              </a:rPr>
              <a:t> </a:t>
            </a:r>
            <a:endParaRPr lang="nl-BE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orde 3"/>
          <p:cNvSpPr/>
          <p:nvPr/>
        </p:nvSpPr>
        <p:spPr>
          <a:xfrm rot="10800000">
            <a:off x="-2196752" y="1772816"/>
            <a:ext cx="3312369" cy="3600400"/>
          </a:xfrm>
          <a:prstGeom prst="chord">
            <a:avLst>
              <a:gd name="adj1" fmla="val 6401612"/>
              <a:gd name="adj2" fmla="val 15138581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Koorde 4"/>
          <p:cNvSpPr/>
          <p:nvPr/>
        </p:nvSpPr>
        <p:spPr>
          <a:xfrm rot="10800000">
            <a:off x="-2016417" y="909112"/>
            <a:ext cx="2844000" cy="3528000"/>
          </a:xfrm>
          <a:prstGeom prst="chord">
            <a:avLst>
              <a:gd name="adj1" fmla="val 6574798"/>
              <a:gd name="adj2" fmla="val 14994653"/>
            </a:avLst>
          </a:prstGeom>
          <a:solidFill>
            <a:srgbClr val="14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12" y="296736"/>
            <a:ext cx="2072060" cy="7560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449389" y="2625725"/>
            <a:ext cx="67230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C1B39"/>
              </a:buClr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40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1148805" y="1288117"/>
            <a:ext cx="6624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2400" b="1" dirty="0" smtClean="0">
                <a:solidFill>
                  <a:srgbClr val="9C1B38"/>
                </a:solidFill>
                <a:latin typeface="Trebuchet MS" pitchFamily="34" charset="0"/>
              </a:rPr>
              <a:t>Methodieken en verloop van de sessies</a:t>
            </a:r>
            <a:endParaRPr lang="nl-BE" altLang="nl-BE" sz="1800" dirty="0">
              <a:latin typeface="Trebuchet MS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449388" y="1749782"/>
            <a:ext cx="67230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4A3B4"/>
              </a:buClr>
              <a:defRPr/>
            </a:pPr>
            <a:endParaRPr lang="nl-BE" dirty="0"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r>
              <a:rPr lang="nl-BE" sz="2400" dirty="0" smtClean="0">
                <a:latin typeface="Trebuchet MS" panose="020B0603020202020204" pitchFamily="34" charset="0"/>
              </a:rPr>
              <a:t>Rollenspelen</a:t>
            </a:r>
            <a:endParaRPr lang="nl-BE" sz="2400" dirty="0">
              <a:latin typeface="Trebuchet MS" panose="020B0603020202020204" pitchFamily="34" charset="0"/>
            </a:endParaRPr>
          </a:p>
          <a:p>
            <a:pPr marL="342900" indent="-342900">
              <a:buClr>
                <a:srgbClr val="14A3B4"/>
              </a:buClr>
              <a:buFont typeface="Arial" panose="020B0604020202020204" pitchFamily="34" charset="0"/>
              <a:buChar char="•"/>
              <a:defRPr/>
            </a:pPr>
            <a:endParaRPr lang="nl-BE" sz="2400" b="1" dirty="0">
              <a:solidFill>
                <a:srgbClr val="14A3B4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449388" y="3227110"/>
            <a:ext cx="6146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4A3B4"/>
              </a:buClr>
              <a:defRPr/>
            </a:pPr>
            <a:endParaRPr lang="nl-BE" dirty="0" smtClean="0"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endParaRPr lang="fr-BE" sz="2400" dirty="0" smtClean="0"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endParaRPr lang="nl-BE" dirty="0">
              <a:latin typeface="Trebuchet MS" panose="020B0603020202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459137" y="2684224"/>
            <a:ext cx="622577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4A3B4"/>
              </a:buClr>
              <a:defRPr/>
            </a:pPr>
            <a:r>
              <a:rPr lang="nl-BE" sz="2400" dirty="0" smtClean="0">
                <a:latin typeface="Trebuchet MS" panose="020B0603020202020204" pitchFamily="34" charset="0"/>
              </a:rPr>
              <a:t>Uitstap naar Spel-O-</a:t>
            </a:r>
            <a:r>
              <a:rPr lang="nl-BE" sz="2400" dirty="0" err="1" smtClean="0">
                <a:latin typeface="Trebuchet MS" panose="020B0603020202020204" pitchFamily="34" charset="0"/>
              </a:rPr>
              <a:t>theek</a:t>
            </a:r>
          </a:p>
          <a:p>
            <a:pPr>
              <a:buClr>
                <a:srgbClr val="14A3B4"/>
              </a:buClr>
              <a:defRPr/>
            </a:pPr>
            <a:endParaRPr lang="fr-BE" sz="2400" dirty="0" smtClean="0"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r>
              <a:rPr lang="fr-BE" sz="2400" dirty="0" err="1" smtClean="0">
                <a:latin typeface="Trebuchet MS" panose="020B0603020202020204" pitchFamily="34" charset="0"/>
              </a:rPr>
              <a:t>Interactie</a:t>
            </a:r>
            <a:r>
              <a:rPr lang="fr-BE" sz="2400" dirty="0" smtClean="0">
                <a:latin typeface="Trebuchet MS" panose="020B0603020202020204" pitchFamily="34" charset="0"/>
              </a:rPr>
              <a:t> </a:t>
            </a:r>
            <a:r>
              <a:rPr lang="fr-BE" sz="2400" dirty="0" err="1" smtClean="0">
                <a:latin typeface="Trebuchet MS" panose="020B0603020202020204" pitchFamily="34" charset="0"/>
              </a:rPr>
              <a:t>ouder</a:t>
            </a:r>
            <a:r>
              <a:rPr lang="fr-BE" sz="2400" dirty="0" smtClean="0">
                <a:latin typeface="Trebuchet MS" panose="020B0603020202020204" pitchFamily="34" charset="0"/>
              </a:rPr>
              <a:t> en </a:t>
            </a:r>
            <a:r>
              <a:rPr lang="fr-BE" sz="2400" dirty="0" err="1" smtClean="0">
                <a:latin typeface="Trebuchet MS" panose="020B0603020202020204" pitchFamily="34" charset="0"/>
              </a:rPr>
              <a:t>kind</a:t>
            </a:r>
            <a:r>
              <a:rPr lang="fr-BE" sz="2400" dirty="0" smtClean="0">
                <a:latin typeface="Trebuchet MS" panose="020B0603020202020204" pitchFamily="34" charset="0"/>
              </a:rPr>
              <a:t> </a:t>
            </a:r>
          </a:p>
          <a:p>
            <a:pPr>
              <a:buClr>
                <a:srgbClr val="14A3B4"/>
              </a:buClr>
              <a:defRPr/>
            </a:pPr>
            <a:endParaRPr lang="fr-BE" sz="2400" dirty="0" smtClean="0"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r>
              <a:rPr lang="fr-BE" sz="2400" dirty="0" err="1">
                <a:latin typeface="Trebuchet MS" panose="020B0603020202020204" pitchFamily="34" charset="0"/>
              </a:rPr>
              <a:t>C</a:t>
            </a:r>
            <a:r>
              <a:rPr lang="fr-BE" sz="2400" dirty="0" err="1" smtClean="0">
                <a:latin typeface="Trebuchet MS" panose="020B0603020202020204" pitchFamily="34" charset="0"/>
              </a:rPr>
              <a:t>adeautje</a:t>
            </a:r>
            <a:endParaRPr lang="fr-BE" sz="2400" dirty="0" smtClean="0">
              <a:latin typeface="Trebuchet MS" panose="020B0603020202020204" pitchFamily="34" charset="0"/>
            </a:endParaRPr>
          </a:p>
          <a:p>
            <a:pPr>
              <a:buClr>
                <a:srgbClr val="14A3B4"/>
              </a:buClr>
              <a:defRPr/>
            </a:pPr>
            <a:endParaRPr lang="fr-BE" b="1" dirty="0">
              <a:solidFill>
                <a:srgbClr val="14A3B4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84560"/>
            <a:ext cx="3240361" cy="243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_CBE_Leerpu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Sjabloon_CBE_Leerpunt</Template>
  <TotalTime>77</TotalTime>
  <Words>265</Words>
  <Application>Microsoft Office PowerPoint</Application>
  <PresentationFormat>Diavoorstelling (4:3)</PresentationFormat>
  <Paragraphs>168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Sjabloon_CBE_Leerpunt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Melanie Blondeel</dc:creator>
  <cp:lastModifiedBy>Nele Spiesschaert</cp:lastModifiedBy>
  <cp:revision>8</cp:revision>
  <dcterms:created xsi:type="dcterms:W3CDTF">2019-02-05T14:27:11Z</dcterms:created>
  <dcterms:modified xsi:type="dcterms:W3CDTF">2019-02-07T14:24:58Z</dcterms:modified>
</cp:coreProperties>
</file>