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8" r:id="rId7"/>
    <p:sldId id="269" r:id="rId8"/>
    <p:sldId id="270" r:id="rId9"/>
    <p:sldId id="271" r:id="rId10"/>
    <p:sldId id="282" r:id="rId11"/>
    <p:sldId id="272" r:id="rId12"/>
    <p:sldId id="274" r:id="rId13"/>
    <p:sldId id="275" r:id="rId14"/>
    <p:sldId id="308" r:id="rId15"/>
    <p:sldId id="309" r:id="rId16"/>
    <p:sldId id="276" r:id="rId17"/>
    <p:sldId id="277" r:id="rId18"/>
    <p:sldId id="283" r:id="rId19"/>
    <p:sldId id="285" r:id="rId20"/>
    <p:sldId id="304" r:id="rId21"/>
    <p:sldId id="303" r:id="rId22"/>
    <p:sldId id="310" r:id="rId23"/>
    <p:sldId id="279" r:id="rId24"/>
    <p:sldId id="287" r:id="rId25"/>
    <p:sldId id="286" r:id="rId26"/>
    <p:sldId id="306" r:id="rId27"/>
    <p:sldId id="305" r:id="rId28"/>
    <p:sldId id="288" r:id="rId29"/>
    <p:sldId id="289" r:id="rId30"/>
    <p:sldId id="313" r:id="rId31"/>
    <p:sldId id="290" r:id="rId32"/>
    <p:sldId id="291" r:id="rId33"/>
    <p:sldId id="293" r:id="rId34"/>
    <p:sldId id="294" r:id="rId35"/>
    <p:sldId id="295" r:id="rId36"/>
    <p:sldId id="296" r:id="rId37"/>
    <p:sldId id="307" r:id="rId38"/>
    <p:sldId id="311" r:id="rId39"/>
    <p:sldId id="312" r:id="rId40"/>
    <p:sldId id="302" r:id="rId4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010"/>
    <a:srgbClr val="0000FF"/>
    <a:srgbClr val="E6FAB8"/>
    <a:srgbClr val="DBF89A"/>
    <a:srgbClr val="F0FCD4"/>
    <a:srgbClr val="008000"/>
    <a:srgbClr val="91CB0F"/>
    <a:srgbClr val="0033CC"/>
    <a:srgbClr val="62970D"/>
    <a:srgbClr val="85C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25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75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107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023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69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51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645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401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712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633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450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12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96E3-5A6C-40B9-89F6-2E421D091A34}" type="datetimeFigureOut">
              <a:rPr lang="nl-BE" smtClean="0"/>
              <a:t>15/02/2017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5D3F0-98D3-4818-AE1E-AD1A807529A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39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openxmlformats.org/officeDocument/2006/relationships/hyperlink" Target="https://twitter.com/ImmaculataMall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immaculatamalle" TargetMode="External"/><Relationship Id="rId5" Type="http://schemas.openxmlformats.org/officeDocument/2006/relationships/hyperlink" Target="http://www.immalle.be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.jpeg"/><Relationship Id="rId4" Type="http://schemas.openxmlformats.org/officeDocument/2006/relationships/image" Target="../media/image1.JP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.jpeg"/><Relationship Id="rId7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hyperlink" Target="mailto:Marie-leet.bens@immalle.b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hyperlink" Target="http://www.slideshare.net/BensBel" TargetMode="External"/><Relationship Id="rId5" Type="http://schemas.openxmlformats.org/officeDocument/2006/relationships/image" Target="../media/image8.gif"/><Relationship Id="rId10" Type="http://schemas.openxmlformats.org/officeDocument/2006/relationships/hyperlink" Target="http://www.scoop.it/u/marie-leet-bens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twitter.com/bensbe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hyperlink" Target="http://nl.padlet.com/bensbel/sentiments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jpeg"/><Relationship Id="rId7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hyperlink" Target="http://getkahoot.com/" TargetMode="External"/><Relationship Id="rId5" Type="http://schemas.openxmlformats.org/officeDocument/2006/relationships/image" Target="../media/image14.jpeg"/><Relationship Id="rId10" Type="http://schemas.openxmlformats.org/officeDocument/2006/relationships/hyperlink" Target="https://play.kahoot.it/#/k/33b1a914-1e23-4265-acc0-27c1a523fbdb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1" y="0"/>
            <a:ext cx="868101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790567" cy="642994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605351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 smtClean="0">
                <a:solidFill>
                  <a:srgbClr val="62970D"/>
                </a:solidFill>
              </a:rPr>
              <a:t>De duale focus van CLIL</a:t>
            </a:r>
            <a:br>
              <a:rPr lang="nl-BE" sz="5400" b="1" dirty="0" smtClean="0">
                <a:solidFill>
                  <a:srgbClr val="62970D"/>
                </a:solidFill>
              </a:rPr>
            </a:br>
            <a:r>
              <a:rPr lang="nl-BE" sz="5400" b="1" dirty="0" smtClean="0">
                <a:solidFill>
                  <a:srgbClr val="62970D"/>
                </a:solidFill>
              </a:rPr>
              <a:t>in de praktijk</a:t>
            </a:r>
            <a:endParaRPr lang="fr-BE" sz="5400" b="1" dirty="0">
              <a:solidFill>
                <a:srgbClr val="62970D"/>
              </a:solidFill>
            </a:endParaRPr>
          </a:p>
        </p:txBody>
      </p:sp>
      <p:sp>
        <p:nvSpPr>
          <p:cNvPr id="8" name="Ondertitel 2"/>
          <p:cNvSpPr txBox="1">
            <a:spLocks/>
          </p:cNvSpPr>
          <p:nvPr/>
        </p:nvSpPr>
        <p:spPr>
          <a:xfrm>
            <a:off x="7767892" y="5398898"/>
            <a:ext cx="4168552" cy="1282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>
                <a:solidFill>
                  <a:srgbClr val="62970D"/>
                </a:solidFill>
              </a:rPr>
              <a:t>Marie-Leet Bens</a:t>
            </a:r>
          </a:p>
          <a:p>
            <a:r>
              <a:rPr lang="nl-BE" dirty="0" smtClean="0">
                <a:solidFill>
                  <a:srgbClr val="62970D"/>
                </a:solidFill>
              </a:rPr>
              <a:t>Studiedag </a:t>
            </a:r>
            <a:r>
              <a:rPr lang="nl-BE" b="1" dirty="0" smtClean="0">
                <a:solidFill>
                  <a:srgbClr val="62970D"/>
                </a:solidFill>
              </a:rPr>
              <a:t>CLIL in de focus</a:t>
            </a:r>
          </a:p>
          <a:p>
            <a:r>
              <a:rPr lang="nl-BE" dirty="0" smtClean="0">
                <a:solidFill>
                  <a:srgbClr val="62970D"/>
                </a:solidFill>
              </a:rPr>
              <a:t>Gent 13 februari 2017</a:t>
            </a:r>
          </a:p>
          <a:p>
            <a:endParaRPr lang="nl-BE" dirty="0" smtClean="0">
              <a:solidFill>
                <a:srgbClr val="62970D"/>
              </a:solidFill>
            </a:endParaRPr>
          </a:p>
          <a:p>
            <a:endParaRPr lang="nl-BE" dirty="0" smtClean="0">
              <a:solidFill>
                <a:srgbClr val="3333F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7" y="4259483"/>
            <a:ext cx="4238255" cy="20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204022" y="176450"/>
            <a:ext cx="720080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3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Mindmapping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ART &amp; FLE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7" name="Afbeelding 6" descr="https://duquets.files.wordpress.com/2011/12/art-history-coll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9" y="1177580"/>
            <a:ext cx="8101612" cy="5376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12" y="1314189"/>
            <a:ext cx="9204448" cy="517968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204022" y="176450"/>
            <a:ext cx="720080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0000CC"/>
                </a:solidFill>
                <a:latin typeface="+mn-lt"/>
              </a:rPr>
              <a:t>3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Mindmapping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ART &amp; FLE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2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29" y="1105740"/>
            <a:ext cx="4607741" cy="25929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5" y="3944638"/>
            <a:ext cx="4817170" cy="271080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204022" y="176450"/>
            <a:ext cx="720080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3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Mindmapping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ART &amp; FLE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50" y="1105740"/>
            <a:ext cx="4607741" cy="25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artyverhuuroldenzaal.nl/_cache/images/mix-krat_0.0.525.376_35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17" y="567723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897744" y="169248"/>
            <a:ext cx="6293112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4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In kannen en kruiken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50096" y="1412776"/>
            <a:ext cx="843528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>
                <a:solidFill>
                  <a:srgbClr val="0000CC"/>
                </a:solidFill>
              </a:rPr>
              <a:t> </a:t>
            </a:r>
            <a:endParaRPr lang="fr-BE" dirty="0">
              <a:solidFill>
                <a:srgbClr val="FF0000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06175"/>
            <a:ext cx="6781800" cy="3952875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49095"/>
              </p:ext>
            </p:extLst>
          </p:nvPr>
        </p:nvGraphicFramePr>
        <p:xfrm>
          <a:off x="862747" y="1140376"/>
          <a:ext cx="479542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926"/>
                <a:gridCol w="3771502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‘traag’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kijken</a:t>
                      </a:r>
                      <a:endParaRPr lang="nl-BE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gericht en onderzoekend kijken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componenten van beeldtaal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initiatie in vakterminologie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woordenschatverrijking :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adjectieven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vraagstelling 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in het Frans</a:t>
                      </a:r>
                      <a:endParaRPr lang="nl-BE" sz="1800" b="0" kern="1200" dirty="0" smtClean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  <p:pic>
        <p:nvPicPr>
          <p:cNvPr id="11268" name="Picture 4" descr="https://s-media-cache-ak0.pinimg.com/originals/23/df/e2/23dfe23f987388284e68a01720c8a6c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8869" r="8544"/>
          <a:stretch/>
        </p:blipFill>
        <p:spPr bwMode="auto">
          <a:xfrm>
            <a:off x="5704499" y="1251675"/>
            <a:ext cx="1726474" cy="1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68" y="1271125"/>
            <a:ext cx="1208349" cy="1215599"/>
          </a:xfrm>
          <a:prstGeom prst="rect">
            <a:avLst/>
          </a:prstGeom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21" y="4349283"/>
            <a:ext cx="2575322" cy="174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897744" y="169248"/>
            <a:ext cx="6293112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4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In kannen en kruiken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419777" y="2616435"/>
            <a:ext cx="51442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BE" sz="2800" b="1" dirty="0" smtClean="0">
                <a:solidFill>
                  <a:srgbClr val="0000FF"/>
                </a:solidFill>
              </a:rPr>
              <a:t>‘TRAAG’ KIJKEN…</a:t>
            </a:r>
          </a:p>
          <a:p>
            <a:pPr lvl="0"/>
            <a:endParaRPr lang="nl-BE" sz="2400" dirty="0" smtClean="0">
              <a:solidFill>
                <a:srgbClr val="0000FF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nl-BE" sz="2400" dirty="0" smtClean="0">
                <a:solidFill>
                  <a:srgbClr val="0000FF"/>
                </a:solidFill>
              </a:rPr>
              <a:t>Bekijk aandachtig de tentoonstelling met recipiënten.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nl-BE" sz="2400" dirty="0" smtClean="0">
                <a:solidFill>
                  <a:srgbClr val="0000FF"/>
                </a:solidFill>
              </a:rPr>
              <a:t>Welk spreekt je aan? Noteer het nummer.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nl-BE" sz="2400" b="1" dirty="0" smtClean="0">
                <a:solidFill>
                  <a:srgbClr val="0000FF"/>
                </a:solidFill>
              </a:rPr>
              <a:t>Waarom</a:t>
            </a:r>
            <a:r>
              <a:rPr lang="nl-BE" sz="2400" dirty="0">
                <a:solidFill>
                  <a:srgbClr val="0000FF"/>
                </a:solidFill>
              </a:rPr>
              <a:t>? Op welke gebieden onderscheidt jouw glas, kopje, kannetje… zich van de andere</a:t>
            </a:r>
            <a:r>
              <a:rPr lang="nl-BE" sz="2400" dirty="0" smtClean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5" y="1105740"/>
            <a:ext cx="4075040" cy="5608991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7"/>
          <a:stretch/>
        </p:blipFill>
        <p:spPr>
          <a:xfrm>
            <a:off x="7208702" y="1105741"/>
            <a:ext cx="3964308" cy="1162898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897744" y="169248"/>
            <a:ext cx="6293112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4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In kannen en kruiken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378749" y="1253311"/>
            <a:ext cx="51725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BE" sz="2800" b="1" dirty="0" smtClean="0">
                <a:solidFill>
                  <a:srgbClr val="0000FF"/>
                </a:solidFill>
              </a:rPr>
              <a:t>‘TRAAG’ KIJKEN…</a:t>
            </a:r>
          </a:p>
          <a:p>
            <a:pPr lvl="0"/>
            <a:endParaRPr lang="nl-BE" sz="2400" dirty="0" smtClean="0">
              <a:solidFill>
                <a:srgbClr val="0000FF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nl-BE" sz="2400" dirty="0" smtClean="0">
                <a:solidFill>
                  <a:srgbClr val="0000FF"/>
                </a:solidFill>
              </a:rPr>
              <a:t>Luister </a:t>
            </a:r>
            <a:r>
              <a:rPr lang="nl-BE" sz="2400" dirty="0">
                <a:solidFill>
                  <a:srgbClr val="0000FF"/>
                </a:solidFill>
              </a:rPr>
              <a:t>nu naar elkaars antwoorden. Welke ‘criteria’ komen ter sprake bij de </a:t>
            </a:r>
            <a:r>
              <a:rPr lang="nl-NL" sz="2400" dirty="0">
                <a:solidFill>
                  <a:srgbClr val="0000FF"/>
                </a:solidFill>
              </a:rPr>
              <a:t>beschrijving van deze voorwerpen?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FF"/>
                </a:solidFill>
              </a:rPr>
              <a:t>Deze ‘componenten kan je ook gebruiken bij de beschrijving van een </a:t>
            </a:r>
            <a:r>
              <a:rPr lang="nl-NL" sz="2400" b="1" dirty="0">
                <a:solidFill>
                  <a:srgbClr val="0000FF"/>
                </a:solidFill>
              </a:rPr>
              <a:t>kunstwerk</a:t>
            </a:r>
            <a:r>
              <a:rPr lang="nl-NL" sz="2400" dirty="0" smtClean="0">
                <a:solidFill>
                  <a:srgbClr val="0000FF"/>
                </a:solidFill>
              </a:rPr>
              <a:t>!</a:t>
            </a:r>
            <a:endParaRPr lang="nl-BE" sz="2400" dirty="0" smtClean="0">
              <a:solidFill>
                <a:srgbClr val="0000FF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2" y="1105740"/>
            <a:ext cx="3964308" cy="5608991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23645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897744" y="169248"/>
            <a:ext cx="6293112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4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In kannen en kruiken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82" y="983406"/>
            <a:ext cx="4109013" cy="5757396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23" y="966198"/>
            <a:ext cx="4027808" cy="5757396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9801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05" y="966197"/>
            <a:ext cx="3924471" cy="5714159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35462"/>
              </p:ext>
            </p:extLst>
          </p:nvPr>
        </p:nvGraphicFramePr>
        <p:xfrm>
          <a:off x="1279434" y="1522340"/>
          <a:ext cx="5283411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21"/>
                <a:gridCol w="4155290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 teksten en titels combineren </a:t>
                      </a:r>
                      <a:r>
                        <a:rPr lang="nl-BE" sz="1800" b="1" u="sng" dirty="0" smtClean="0">
                          <a:solidFill>
                            <a:srgbClr val="0000FF"/>
                          </a:solidFill>
                        </a:rPr>
                        <a:t>na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 presentatie door docent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analyserend kijken en lezen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nieuwe uitdrukkingen verstaan in de context én inoefenen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>
            <a:off x="1539433" y="169248"/>
            <a:ext cx="9664861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smtClean="0">
                <a:solidFill>
                  <a:srgbClr val="0000CC"/>
                </a:solidFill>
                <a:latin typeface="+mn-lt"/>
              </a:rPr>
              <a:t>5  Le trou de mémoire du rédacteur A</a:t>
            </a:r>
            <a:endParaRPr lang="fr-FR" sz="48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4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9" y="1105740"/>
            <a:ext cx="3589585" cy="520449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539433" y="169248"/>
            <a:ext cx="9664861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smtClean="0">
                <a:solidFill>
                  <a:srgbClr val="0000CC"/>
                </a:solidFill>
                <a:latin typeface="+mn-lt"/>
              </a:rPr>
              <a:t>5  Le trou de mémoire du rédacteur A</a:t>
            </a:r>
            <a:endParaRPr lang="fr-FR" sz="48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56" y="1105740"/>
            <a:ext cx="3543744" cy="515169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8" y="1105740"/>
            <a:ext cx="3599447" cy="520449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0826">
            <a:off x="4266111" y="2794431"/>
            <a:ext cx="2182119" cy="38776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32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0" y="3998876"/>
            <a:ext cx="4780344" cy="2690079"/>
          </a:xfrm>
          <a:prstGeom prst="rect">
            <a:avLst/>
          </a:prstGeo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441270"/>
              </p:ext>
            </p:extLst>
          </p:nvPr>
        </p:nvGraphicFramePr>
        <p:xfrm>
          <a:off x="1267860" y="1221398"/>
          <a:ext cx="5433882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778"/>
                <a:gridCol w="4433104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B woorden kiezen en invullen </a:t>
                      </a:r>
                      <a:r>
                        <a:rPr lang="nl-BE" sz="1800" b="1" u="sng" dirty="0" smtClean="0">
                          <a:solidFill>
                            <a:srgbClr val="0000FF"/>
                          </a:solidFill>
                        </a:rPr>
                        <a:t>vóór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 presentatie door docent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analyserend kijken en lezen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nieuwe woordenschat verstaan in context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nieuwe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woordenschat </a:t>
                      </a: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inoefenen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  <p:sp>
        <p:nvSpPr>
          <p:cNvPr id="7" name="Titel 1"/>
          <p:cNvSpPr txBox="1">
            <a:spLocks/>
          </p:cNvSpPr>
          <p:nvPr/>
        </p:nvSpPr>
        <p:spPr>
          <a:xfrm>
            <a:off x="1539433" y="169248"/>
            <a:ext cx="9664861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smtClean="0">
                <a:solidFill>
                  <a:srgbClr val="0000CC"/>
                </a:solidFill>
                <a:latin typeface="+mn-lt"/>
              </a:rPr>
              <a:t>5  Le trou de mémoire du rédacteur B</a:t>
            </a:r>
            <a:endParaRPr lang="fr-FR" sz="48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42" y="3110852"/>
            <a:ext cx="4780343" cy="26900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0" y="1105739"/>
            <a:ext cx="4780344" cy="26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26" y="1631107"/>
            <a:ext cx="5094092" cy="3820569"/>
          </a:xfrm>
          <a:prstGeom prst="rect">
            <a:avLst/>
          </a:prstGeom>
        </p:spPr>
      </p:pic>
      <p:sp>
        <p:nvSpPr>
          <p:cNvPr id="9" name="Ondertitel 2"/>
          <p:cNvSpPr txBox="1">
            <a:spLocks/>
          </p:cNvSpPr>
          <p:nvPr/>
        </p:nvSpPr>
        <p:spPr>
          <a:xfrm>
            <a:off x="5104086" y="741137"/>
            <a:ext cx="3888432" cy="71970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BE" sz="2000" b="1" dirty="0" smtClean="0">
                <a:solidFill>
                  <a:srgbClr val="81980C"/>
                </a:solidFill>
                <a:sym typeface="Wingdings" panose="05000000000000000000" pitchFamily="2" charset="2"/>
              </a:rPr>
              <a:t> </a:t>
            </a:r>
            <a:r>
              <a:rPr lang="nl-BE" sz="8400" b="1" dirty="0" smtClean="0">
                <a:solidFill>
                  <a:srgbClr val="81980C"/>
                </a:solidFill>
                <a:sym typeface="Wingdings" panose="05000000000000000000" pitchFamily="2" charset="2"/>
              </a:rPr>
              <a:t>Immaculata Instituut Oostmalle</a:t>
            </a:r>
            <a:endParaRPr lang="nl-BE" sz="8400" b="1" dirty="0">
              <a:solidFill>
                <a:srgbClr val="70840A"/>
              </a:solidFill>
            </a:endParaRPr>
          </a:p>
        </p:txBody>
      </p:sp>
      <p:pic>
        <p:nvPicPr>
          <p:cNvPr id="10" name="Afbeelding 9" descr="logo 2010"/>
          <p:cNvPicPr/>
          <p:nvPr/>
        </p:nvPicPr>
        <p:blipFill rotWithShape="1">
          <a:blip r:embed="rId4" cstate="print"/>
          <a:srcRect l="14751" r="47981" b="26087"/>
          <a:stretch/>
        </p:blipFill>
        <p:spPr bwMode="auto">
          <a:xfrm>
            <a:off x="3663926" y="332656"/>
            <a:ext cx="1440160" cy="1043556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6562846" y="5643676"/>
            <a:ext cx="4664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hlinkClick r:id="rId5"/>
              </a:rPr>
              <a:t>http://www.immalle.be</a:t>
            </a:r>
            <a:r>
              <a:rPr lang="nl-BE" b="1" dirty="0" smtClean="0"/>
              <a:t> </a:t>
            </a:r>
          </a:p>
          <a:p>
            <a:r>
              <a:rPr lang="nl-BE" b="1" dirty="0">
                <a:hlinkClick r:id="rId6"/>
              </a:rPr>
              <a:t>https://</a:t>
            </a:r>
            <a:r>
              <a:rPr lang="nl-BE" b="1" dirty="0" smtClean="0">
                <a:hlinkClick r:id="rId6"/>
              </a:rPr>
              <a:t>www.facebook.com/immaculatamalle</a:t>
            </a:r>
            <a:r>
              <a:rPr lang="nl-BE" b="1" dirty="0" smtClean="0"/>
              <a:t> </a:t>
            </a:r>
          </a:p>
          <a:p>
            <a:r>
              <a:rPr lang="nl-BE" b="1" dirty="0">
                <a:hlinkClick r:id="rId7"/>
              </a:rPr>
              <a:t>https://</a:t>
            </a:r>
            <a:r>
              <a:rPr lang="nl-BE" b="1" dirty="0" smtClean="0">
                <a:hlinkClick r:id="rId7"/>
              </a:rPr>
              <a:t>twitter.com/ImmaculataMalle</a:t>
            </a:r>
            <a:r>
              <a:rPr lang="nl-BE" b="1" dirty="0" smtClean="0"/>
              <a:t> 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771800" y="222461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6  De contrastenkast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90" y="1206200"/>
            <a:ext cx="4936702" cy="5160145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94327"/>
              </p:ext>
            </p:extLst>
          </p:nvPr>
        </p:nvGraphicFramePr>
        <p:xfrm>
          <a:off x="856526" y="2174304"/>
          <a:ext cx="5602147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730"/>
                <a:gridCol w="4566417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contrasterende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kenmerken ontdekken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(in duo)</a:t>
                      </a:r>
                      <a:endParaRPr lang="nl-BE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kunstwerken (renaissance en barok) bekijken, analyseren en vergelijken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nieuw lexicon: tegenstellingen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494007" y="203953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6  De contrastenkast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7" name="Tijdelijke aanduiding voor inhoud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335942"/>
              </p:ext>
            </p:extLst>
          </p:nvPr>
        </p:nvGraphicFramePr>
        <p:xfrm>
          <a:off x="3351686" y="1324734"/>
          <a:ext cx="6192688" cy="5169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8048"/>
                <a:gridCol w="3084640"/>
              </a:tblGrid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L’HORIZONTALISME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VERTICALISME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SYMÉTRIE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L’ASYMÉTRIE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L’ÉQUILIBRE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&amp; 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L’HARMONIE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RAYONNEMENT &amp; L’EXAGÉRATION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RAISON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LES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SENTIMENTS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LES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LIGNES 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DROITES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LES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LIGNES COURBÉES &amp; OBLIQUES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LES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FORMES 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DOMINENT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LES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COULEURS DOMINENT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L’ART STATIQUE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L’ART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DYNAMIQUE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L’ÉCLAIRAGE UNIFORME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CLAIR-OBSCUR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SOBRIÉTÉ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DÉCORATION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SOLIDIT</a:t>
                      </a:r>
                      <a:r>
                        <a:rPr lang="nl-BE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É</a:t>
                      </a:r>
                      <a:endParaRPr lang="fr-BE" sz="1600" b="1" dirty="0" smtClean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LE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RAFFINEMENT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  <a:tr h="465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LA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PRÉSENCE DE 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VIDES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CC"/>
                          </a:solidFill>
                          <a:effectLst/>
                        </a:rPr>
                        <a:t>BEAUCOUP </a:t>
                      </a:r>
                      <a:r>
                        <a:rPr lang="fr-FR" sz="1600" b="1" dirty="0">
                          <a:solidFill>
                            <a:srgbClr val="0000CC"/>
                          </a:solidFill>
                          <a:effectLst/>
                        </a:rPr>
                        <a:t>DE PERSONNAGES SERRÉS</a:t>
                      </a:r>
                      <a:endParaRPr lang="fr-BE" sz="1600" b="1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241" marR="23241" marT="0" marB="0" anchor="ctr">
                    <a:solidFill>
                      <a:srgbClr val="DBF89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1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13853" b="6367"/>
          <a:stretch/>
        </p:blipFill>
        <p:spPr bwMode="auto">
          <a:xfrm>
            <a:off x="2403119" y="4176875"/>
            <a:ext cx="4150571" cy="25742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771800" y="222461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6  De contrastenkast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40" y="1105740"/>
            <a:ext cx="5270839" cy="34524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1" y="1102138"/>
            <a:ext cx="4731802" cy="2937427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8" name="Tekstvak 7"/>
          <p:cNvSpPr txBox="1"/>
          <p:nvPr/>
        </p:nvSpPr>
        <p:spPr>
          <a:xfrm>
            <a:off x="8067554" y="5279334"/>
            <a:ext cx="195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00FF"/>
                </a:solidFill>
              </a:rPr>
              <a:t>http;//quizlet.com </a:t>
            </a:r>
            <a:endParaRPr lang="nl-B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99" y="999120"/>
            <a:ext cx="3366576" cy="4859760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640914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7  Rococo bingo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14" name="Tabel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226842"/>
              </p:ext>
            </p:extLst>
          </p:nvPr>
        </p:nvGraphicFramePr>
        <p:xfrm>
          <a:off x="959340" y="3809948"/>
          <a:ext cx="4943749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73"/>
                <a:gridCol w="3949276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E6FA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spel op basis van bingo</a:t>
                      </a:r>
                    </a:p>
                  </a:txBody>
                  <a:tcPr>
                    <a:solidFill>
                      <a:srgbClr val="E6FAB8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6FA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gelijkenissen /contrasten tussen  stijlen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parallellen tussen kunsttakken</a:t>
                      </a:r>
                    </a:p>
                  </a:txBody>
                  <a:tcPr>
                    <a:solidFill>
                      <a:srgbClr val="E6FAB8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E6FA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- gekende woordenschat</a:t>
                      </a:r>
                      <a:r>
                        <a:rPr lang="nl-BE" sz="1800" b="0" baseline="0" dirty="0" smtClean="0">
                          <a:solidFill>
                            <a:srgbClr val="008000"/>
                          </a:solidFill>
                        </a:rPr>
                        <a:t> fixeren</a:t>
                      </a:r>
                    </a:p>
                    <a:p>
                      <a:r>
                        <a:rPr lang="nl-BE" sz="1800" b="0" baseline="0" dirty="0" smtClean="0">
                          <a:solidFill>
                            <a:srgbClr val="008000"/>
                          </a:solidFill>
                        </a:rPr>
                        <a:t>- nieuwe woordenschat gebruiken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E6FAB8"/>
                    </a:solidFill>
                  </a:tcPr>
                </a:tc>
              </a:tr>
            </a:tbl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289" y="999120"/>
            <a:ext cx="3381898" cy="4859760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12635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img.radio.cz/pictures/c/vystavy/prazske_rokoko_mi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28" y="4311935"/>
            <a:ext cx="1898571" cy="24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antiquites-paies.com/images%20web/1e67a80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r="5415" b="5371"/>
          <a:stretch/>
        </p:blipFill>
        <p:spPr bwMode="auto">
          <a:xfrm>
            <a:off x="3993773" y="3233395"/>
            <a:ext cx="2424918" cy="17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640914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7  Rococo bingo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 descr="http://upload.wikimedia.org/wikipedia/commons/7/73/Amalienburg_Spiegelsaal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037338"/>
            <a:ext cx="2926097" cy="217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terrafirmatourist.com/wp-content/uploads/2014/08/Fussenholychurc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84" y="447662"/>
            <a:ext cx="2384887" cy="357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histoire-image.org/photo/zoom/watteau-pelerinage-cyth%C3%A8re-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73" y="4918734"/>
            <a:ext cx="2822612" cy="18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7061" r="11575" b="33591"/>
          <a:stretch/>
        </p:blipFill>
        <p:spPr bwMode="auto">
          <a:xfrm>
            <a:off x="6701742" y="966198"/>
            <a:ext cx="5328922" cy="5803363"/>
          </a:xfrm>
          <a:prstGeom prst="rect">
            <a:avLst/>
          </a:prstGeom>
          <a:ln w="19050">
            <a:solidFill>
              <a:srgbClr val="7DC01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0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1" y="1059095"/>
            <a:ext cx="5974887" cy="4739810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316823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>
                <a:solidFill>
                  <a:srgbClr val="0000CC"/>
                </a:solidFill>
                <a:latin typeface="+mn-lt"/>
              </a:rPr>
              <a:t>8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sz="5200" dirty="0" err="1" smtClean="0">
                <a:solidFill>
                  <a:srgbClr val="0000CC"/>
                </a:solidFill>
                <a:latin typeface="+mn-lt"/>
              </a:rPr>
              <a:t>Tableaux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vivants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581439"/>
              </p:ext>
            </p:extLst>
          </p:nvPr>
        </p:nvGraphicFramePr>
        <p:xfrm>
          <a:off x="7604566" y="1700808"/>
          <a:ext cx="444467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313"/>
                <a:gridCol w="3425366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err="1" smtClean="0">
                          <a:solidFill>
                            <a:srgbClr val="0000FF"/>
                          </a:solidFill>
                        </a:rPr>
                        <a:t>tableaux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 vivants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analyseren van een compositie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l</a:t>
                      </a: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ichaamsbewegingen/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houdingen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 verstaan en benoemen</a:t>
                      </a:r>
                      <a:endParaRPr lang="nl-BE" sz="1800" b="0" kern="1200" dirty="0" smtClean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instructies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formuleren</a:t>
                      </a:r>
                      <a:endParaRPr lang="nl-BE" sz="1800" b="0" kern="1200" dirty="0" smtClean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"/>
          <a:stretch/>
        </p:blipFill>
        <p:spPr>
          <a:xfrm>
            <a:off x="7518913" y="1105740"/>
            <a:ext cx="4068704" cy="5653875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2316823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>
                <a:solidFill>
                  <a:srgbClr val="0000CC"/>
                </a:solidFill>
                <a:latin typeface="+mn-lt"/>
              </a:rPr>
              <a:t>8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sz="5200" dirty="0" err="1" smtClean="0">
                <a:solidFill>
                  <a:srgbClr val="0000CC"/>
                </a:solidFill>
                <a:latin typeface="+mn-lt"/>
              </a:rPr>
              <a:t>Tableaux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vivants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Picture 2" descr="http://www.arretetonchar.fr/wp-content/uploads/2013/IMG/jpg_Le_serment_des_Horaces_-_David_-_17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4" y="1105740"/>
            <a:ext cx="5954791" cy="45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2316823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200" dirty="0">
                <a:solidFill>
                  <a:srgbClr val="0000CC"/>
                </a:solidFill>
                <a:latin typeface="+mn-lt"/>
              </a:rPr>
              <a:t>8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sz="5200" dirty="0" err="1" smtClean="0">
                <a:solidFill>
                  <a:srgbClr val="0000CC"/>
                </a:solidFill>
                <a:latin typeface="+mn-lt"/>
              </a:rPr>
              <a:t>Tableaux</a:t>
            </a:r>
            <a:r>
              <a:rPr lang="nl-BE" sz="5200" dirty="0" smtClean="0">
                <a:solidFill>
                  <a:srgbClr val="0000CC"/>
                </a:solidFill>
                <a:latin typeface="+mn-lt"/>
              </a:rPr>
              <a:t> vivants</a:t>
            </a:r>
            <a:endParaRPr lang="fr-BE" sz="52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88" y="966198"/>
            <a:ext cx="6042368" cy="4531776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7" y="966198"/>
            <a:ext cx="4001223" cy="5765542"/>
          </a:xfrm>
          <a:prstGeom prst="rect">
            <a:avLst/>
          </a:prstGeom>
          <a:noFill/>
          <a:ln w="19050">
            <a:solidFill>
              <a:srgbClr val="7DC0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980594" y="169248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dirty="0" smtClean="0">
                <a:solidFill>
                  <a:srgbClr val="0000CC"/>
                </a:solidFill>
                <a:latin typeface="+mn-lt"/>
              </a:rPr>
              <a:t>9  Domino romantico</a:t>
            </a:r>
            <a:endParaRPr lang="fr-BE" sz="54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70" y="1105740"/>
            <a:ext cx="3635810" cy="272685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1" y="1105740"/>
            <a:ext cx="3635808" cy="272685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1" y="3928140"/>
            <a:ext cx="3635808" cy="2726857"/>
          </a:xfrm>
          <a:prstGeom prst="rect">
            <a:avLst/>
          </a:prstGeom>
        </p:spPr>
      </p:pic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29336"/>
              </p:ext>
            </p:extLst>
          </p:nvPr>
        </p:nvGraphicFramePr>
        <p:xfrm>
          <a:off x="2251954" y="4794426"/>
          <a:ext cx="499379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980"/>
                <a:gridCol w="3923818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dominospel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nl-BE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kijken en interpreteren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kenmerken van romantiek ontdekken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beschrijven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en argumenteren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8" y="1105740"/>
            <a:ext cx="3349235" cy="3390840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pic>
        <p:nvPicPr>
          <p:cNvPr id="1028" name="Picture 4" descr="http://forumimages.seniorennet.be/smileyke/7613-20120807-e169b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98" y="2946187"/>
            <a:ext cx="532005" cy="5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6" r="50000" b="1517"/>
          <a:stretch/>
        </p:blipFill>
        <p:spPr>
          <a:xfrm rot="1637925">
            <a:off x="856306" y="4979462"/>
            <a:ext cx="2856768" cy="1192701"/>
          </a:xfrm>
          <a:prstGeom prst="rect">
            <a:avLst/>
          </a:prstGeom>
          <a:ln w="25400">
            <a:solidFill>
              <a:srgbClr val="F8F200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941856" y="222749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0000CC"/>
                </a:solidFill>
                <a:latin typeface="+mn-lt"/>
              </a:rPr>
              <a:t>10  Symbolistisch samenspel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4" y="1700808"/>
            <a:ext cx="6499496" cy="4892514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988"/>
          <a:stretch/>
        </p:blipFill>
        <p:spPr>
          <a:xfrm rot="20753299">
            <a:off x="798423" y="3052135"/>
            <a:ext cx="2712974" cy="1173024"/>
          </a:xfrm>
          <a:prstGeom prst="rect">
            <a:avLst/>
          </a:prstGeom>
          <a:ln w="25400">
            <a:solidFill>
              <a:srgbClr val="F8F200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394" b="33303"/>
          <a:stretch/>
        </p:blipFill>
        <p:spPr>
          <a:xfrm rot="1970264">
            <a:off x="2702668" y="3107373"/>
            <a:ext cx="2544413" cy="1109842"/>
          </a:xfrm>
          <a:prstGeom prst="rect">
            <a:avLst/>
          </a:prstGeom>
          <a:ln w="25400">
            <a:solidFill>
              <a:srgbClr val="F8F200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33748" r="49875" b="34539"/>
          <a:stretch/>
        </p:blipFill>
        <p:spPr>
          <a:xfrm>
            <a:off x="1771974" y="3976527"/>
            <a:ext cx="2623324" cy="1123324"/>
          </a:xfrm>
          <a:prstGeom prst="rect">
            <a:avLst/>
          </a:prstGeom>
          <a:ln w="25400">
            <a:solidFill>
              <a:srgbClr val="F8F200"/>
            </a:solidFill>
          </a:ln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606"/>
          <a:stretch/>
        </p:blipFill>
        <p:spPr>
          <a:xfrm rot="20698305">
            <a:off x="2923216" y="4822749"/>
            <a:ext cx="2329243" cy="1018754"/>
          </a:xfrm>
          <a:prstGeom prst="rect">
            <a:avLst/>
          </a:prstGeom>
          <a:ln w="25400">
            <a:solidFill>
              <a:srgbClr val="F8F200"/>
            </a:solidFill>
          </a:ln>
        </p:spPr>
      </p:pic>
      <p:graphicFrame>
        <p:nvGraphicFramePr>
          <p:cNvPr id="16" name="Tabel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319625"/>
              </p:ext>
            </p:extLst>
          </p:nvPr>
        </p:nvGraphicFramePr>
        <p:xfrm>
          <a:off x="828268" y="1019699"/>
          <a:ext cx="472615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35"/>
                <a:gridCol w="3713521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efficiënt opzoeken en samenwerken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symbolistische werken &amp; kenmerken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beschrijven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en argumenteren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25" y="3273715"/>
            <a:ext cx="3620397" cy="1865445"/>
          </a:xfrm>
          <a:prstGeom prst="ellipse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13" name="Picture 2" descr="http://www.edsp.ens-cachan.fr/servlet/com.univ.collaboratif.utils.LectureFichiergw?CODE_FICHIER=1310147620521&amp;ID_FICHE=480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35" y="315431"/>
            <a:ext cx="2606333" cy="26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epos-vlaanderen.be/_uploads/imagesgallery/logo_etwinning_nieuw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35" y="3273715"/>
            <a:ext cx="316835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70" y="315434"/>
            <a:ext cx="3980322" cy="260633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17" y="315432"/>
            <a:ext cx="3670586" cy="2606333"/>
          </a:xfrm>
          <a:prstGeom prst="rect">
            <a:avLst/>
          </a:prstGeom>
          <a:ln>
            <a:solidFill>
              <a:srgbClr val="70840A"/>
            </a:solidFill>
          </a:ln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7904" r="4627" b="7127"/>
          <a:stretch/>
        </p:blipFill>
        <p:spPr>
          <a:xfrm>
            <a:off x="8384977" y="3273715"/>
            <a:ext cx="3634215" cy="2082408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6979534" y="5494145"/>
            <a:ext cx="4328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hlinkClick r:id="rId9"/>
              </a:rPr>
              <a:t>https://</a:t>
            </a:r>
            <a:r>
              <a:rPr lang="nl-BE" b="1" dirty="0" smtClean="0">
                <a:hlinkClick r:id="rId9"/>
              </a:rPr>
              <a:t>twitter.com/bensbel</a:t>
            </a:r>
            <a:r>
              <a:rPr lang="nl-BE" b="1" dirty="0" smtClean="0"/>
              <a:t> </a:t>
            </a:r>
          </a:p>
          <a:p>
            <a:r>
              <a:rPr lang="fr-BE" b="1" dirty="0">
                <a:hlinkClick r:id="rId10"/>
              </a:rPr>
              <a:t>http://</a:t>
            </a:r>
            <a:r>
              <a:rPr lang="fr-BE" b="1" dirty="0" smtClean="0">
                <a:hlinkClick r:id="rId10"/>
              </a:rPr>
              <a:t>www.scoop.it/u/marie-leet-bens</a:t>
            </a:r>
            <a:endParaRPr lang="fr-BE" b="1" dirty="0" smtClean="0"/>
          </a:p>
          <a:p>
            <a:r>
              <a:rPr lang="fr-BE" b="1" dirty="0">
                <a:hlinkClick r:id="rId11"/>
              </a:rPr>
              <a:t>http://</a:t>
            </a:r>
            <a:r>
              <a:rPr lang="fr-BE" b="1" dirty="0" smtClean="0">
                <a:hlinkClick r:id="rId11"/>
              </a:rPr>
              <a:t>www.slideshare.net/BensBel</a:t>
            </a:r>
            <a:r>
              <a:rPr lang="fr-BE" b="1" dirty="0" smtClean="0"/>
              <a:t>  </a:t>
            </a:r>
          </a:p>
          <a:p>
            <a:r>
              <a:rPr lang="fr-BE" b="1" dirty="0" smtClean="0">
                <a:hlinkClick r:id="rId12"/>
              </a:rPr>
              <a:t>marie-leet.bens@immalle.be</a:t>
            </a:r>
            <a:r>
              <a:rPr lang="fr-BE" b="1" dirty="0" smtClean="0"/>
              <a:t> </a:t>
            </a:r>
            <a:endParaRPr lang="fr-BE" b="1" dirty="0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800780" y="1196262"/>
            <a:ext cx="7704856" cy="5552739"/>
          </a:xfrm>
          <a:prstGeom prst="rect">
            <a:avLst/>
          </a:prstGeom>
          <a:ln w="12700">
            <a:solidFill>
              <a:srgbClr val="7DC01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BE" sz="1400" dirty="0">
                <a:solidFill>
                  <a:srgbClr val="4F4FFF"/>
                </a:solidFill>
              </a:rPr>
              <a:t>Quelle(s) affirmation(s) associez-vous à cette œuvre d’art symboliste ?</a:t>
            </a:r>
          </a:p>
          <a:p>
            <a:pPr>
              <a:lnSpc>
                <a:spcPct val="150000"/>
              </a:lnSpc>
            </a:pPr>
            <a:r>
              <a:rPr lang="fr-BE" sz="1400" dirty="0">
                <a:solidFill>
                  <a:srgbClr val="4F4FFF"/>
                </a:solidFill>
              </a:rPr>
              <a:t> 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Il existe des choses invisibles et mystérieuses que l’art peut suggérer. L’œuvre artistique fait appel alors à la </a:t>
            </a:r>
            <a:r>
              <a:rPr lang="fr-BE" sz="1400" dirty="0" smtClean="0">
                <a:solidFill>
                  <a:srgbClr val="4F4FFF"/>
                </a:solidFill>
              </a:rPr>
              <a:t>sensibilité </a:t>
            </a:r>
            <a:r>
              <a:rPr lang="fr-BE" sz="1400" dirty="0">
                <a:solidFill>
                  <a:srgbClr val="4F4FFF"/>
                </a:solidFill>
              </a:rPr>
              <a:t>et à l’imagination de celui qui regarde.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L’artiste veut faire ressentir une idée ou l’essence d’un être ou d’une chose.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‘(..) </a:t>
            </a:r>
            <a:r>
              <a:rPr lang="fr-BE" sz="1400" dirty="0" smtClean="0">
                <a:solidFill>
                  <a:srgbClr val="4F4FFF"/>
                </a:solidFill>
              </a:rPr>
              <a:t>les parfums</a:t>
            </a:r>
            <a:r>
              <a:rPr lang="fr-BE" sz="1400" dirty="0">
                <a:solidFill>
                  <a:srgbClr val="4F4FFF"/>
                </a:solidFill>
              </a:rPr>
              <a:t>, les couleurs et les sons se répondent.’ (Baudelaire)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L’œuvre renvoie à un mythe antique ou celte.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L’œuvre fait penser à un conte de fées.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On reconnaît dans l’œuvre symboliste un refus du matérialisme.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L’art symboliste est subjective.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Les figures symbolistes font rêver.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L’œuvre symboliste a un titre mystérieux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On retrouve dans l’œuvre symbolique la mélancolie, le rêve, l’ombre, les fantômes…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L’œuvre est travaillée avec de nombreux creux et bosses qui renvoient la lumière différemment. Cela donne un effet de vibration et de vie à la peau du personnage.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Les lignes et les formes sont décoratives.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fr-BE" sz="1400" dirty="0">
                <a:solidFill>
                  <a:srgbClr val="4F4FFF"/>
                </a:solidFill>
              </a:rPr>
              <a:t>L’œuvre a comme sujet ‘la femme et la mort’, ‘la femme et le fantastique’…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941856" y="222749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0000CC"/>
                </a:solidFill>
                <a:latin typeface="+mn-lt"/>
              </a:rPr>
              <a:t>10  Symbolistisch samenspel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81154" y="169248"/>
            <a:ext cx="7940233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0000CC"/>
                </a:solidFill>
                <a:latin typeface="+mn-lt"/>
              </a:rPr>
              <a:t>11  6 genieën op een rijtje A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4860032" y="6405954"/>
            <a:ext cx="411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>
                <a:solidFill>
                  <a:srgbClr val="0000CC"/>
                </a:solidFill>
                <a:hlinkClick r:id="rId4"/>
              </a:rPr>
              <a:t>http://nl.padlet.com/bensbel/sentiments</a:t>
            </a:r>
            <a:r>
              <a:rPr lang="fr-BE" dirty="0" smtClean="0">
                <a:solidFill>
                  <a:srgbClr val="0000CC"/>
                </a:solidFill>
              </a:rPr>
              <a:t> </a:t>
            </a:r>
            <a:endParaRPr lang="fr-BE" dirty="0">
              <a:solidFill>
                <a:srgbClr val="0000CC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2" y="1186763"/>
            <a:ext cx="8447034" cy="4917311"/>
          </a:xfrm>
          <a:prstGeom prst="rect">
            <a:avLst/>
          </a:prstGeom>
        </p:spPr>
      </p:pic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37719"/>
              </p:ext>
            </p:extLst>
          </p:nvPr>
        </p:nvGraphicFramePr>
        <p:xfrm>
          <a:off x="932018" y="1490037"/>
          <a:ext cx="2563536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3536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i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baseline="0" dirty="0" smtClean="0">
                          <a:solidFill>
                            <a:srgbClr val="0000FF"/>
                          </a:solidFill>
                        </a:rPr>
                        <a:t>   post op een </a:t>
                      </a:r>
                      <a:r>
                        <a:rPr lang="nl-BE" sz="1800" b="0" i="1" baseline="0" dirty="0" err="1" smtClean="0">
                          <a:solidFill>
                            <a:srgbClr val="0000FF"/>
                          </a:solidFill>
                        </a:rPr>
                        <a:t>padlet</a:t>
                      </a:r>
                      <a:endParaRPr lang="nl-BE" sz="1800" b="0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i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genieën van de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schilderkunst</a:t>
                      </a:r>
                      <a:endParaRPr lang="nl-BE" sz="1800" b="0" i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i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8000"/>
                          </a:solidFill>
                        </a:rPr>
                        <a:t>   gevoelens verwoorden</a:t>
                      </a:r>
                      <a:endParaRPr lang="nl-BE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466679"/>
              </p:ext>
            </p:extLst>
          </p:nvPr>
        </p:nvGraphicFramePr>
        <p:xfrm>
          <a:off x="5680530" y="1413265"/>
          <a:ext cx="5626957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5237"/>
                <a:gridCol w="1875860"/>
                <a:gridCol w="1875860"/>
              </a:tblGrid>
              <a:tr h="226298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b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Paul Cézanne</a:t>
                      </a:r>
                      <a:endParaRPr lang="fr-BE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BE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Vincent Van Gogh</a:t>
                      </a:r>
                      <a:endParaRPr lang="fr-BE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BE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Paul Gauguin</a:t>
                      </a:r>
                      <a:endParaRPr lang="fr-BE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</a:tr>
              <a:tr h="226298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BE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>
                          <a:solidFill>
                            <a:schemeClr val="tx1"/>
                          </a:solidFill>
                          <a:effectLst/>
                        </a:rPr>
                        <a:t>Henri de Toulouse-Lautrec</a:t>
                      </a:r>
                      <a:endParaRPr lang="fr-BE" sz="12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James Ensor</a:t>
                      </a:r>
                      <a:endParaRPr lang="fr-BE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BE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solidFill>
                            <a:schemeClr val="tx1"/>
                          </a:solidFill>
                          <a:effectLst/>
                        </a:rPr>
                        <a:t>Edvard Munch</a:t>
                      </a:r>
                      <a:endParaRPr lang="fr-BE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7217" marR="67217" marT="0" marB="0">
                    <a:noFill/>
                  </a:tcPr>
                </a:tc>
              </a:tr>
            </a:tbl>
          </a:graphicData>
        </a:graphic>
      </p:graphicFrame>
      <p:pic>
        <p:nvPicPr>
          <p:cNvPr id="14" name="Afbeelding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29" y="1626917"/>
            <a:ext cx="1477918" cy="19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32" descr="http://www.3quarksdaily.com/.a/6a00d8341c562c53ef0115713cc2bb970c-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78" y="4608917"/>
            <a:ext cx="1931723" cy="11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34" descr="http://3qk03r3wav8p9e8t232mj341.wpengine.netdna-cdn.com/wp-content/uploads/2011/09/Edvard-Munch-Autoportrait-entre-l-horloge-et-le-l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59" y="4002456"/>
            <a:ext cx="1516812" cy="19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35" descr="http://upload.wikimedia.org/wikipedia/commons/1/17/Paul_C%C3%A9zanne_1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13" y="1611543"/>
            <a:ext cx="1650814" cy="19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36" descr="http://upload.wikimedia.org/wikipedia/commons/4/4f/Paul_Gauguin_1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45" y="1611543"/>
            <a:ext cx="1579139" cy="19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37" descr="http://uploads8.wikiart.org/images/henri-de-toulouse-lautrec/self-portrait-in-front-of-a-mirror-188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93" y="4007992"/>
            <a:ext cx="1639054" cy="19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2442258" y="169248"/>
            <a:ext cx="824117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0000CC"/>
                </a:solidFill>
                <a:latin typeface="+mn-lt"/>
              </a:rPr>
              <a:t>11  6 genieën op een rijtje B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21" name="Tabel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81929"/>
              </p:ext>
            </p:extLst>
          </p:nvPr>
        </p:nvGraphicFramePr>
        <p:xfrm>
          <a:off x="959340" y="1335649"/>
          <a:ext cx="448076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230"/>
                <a:gridCol w="3414531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kijken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en 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logisch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combineren</a:t>
                      </a:r>
                      <a:endParaRPr lang="nl-BE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 genieën van de schilderkunst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kenmerken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verwoorden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2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02018" y="211174"/>
            <a:ext cx="756378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dirty="0" smtClean="0">
                <a:solidFill>
                  <a:srgbClr val="0000CC"/>
                </a:solidFill>
                <a:latin typeface="+mn-lt"/>
              </a:rPr>
              <a:t>12  Associatiespel</a:t>
            </a:r>
            <a:endParaRPr lang="fr-BE" sz="54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41311"/>
          <a:stretch/>
        </p:blipFill>
        <p:spPr>
          <a:xfrm>
            <a:off x="5489292" y="2993885"/>
            <a:ext cx="2726212" cy="349999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 b="13616"/>
          <a:stretch/>
        </p:blipFill>
        <p:spPr>
          <a:xfrm>
            <a:off x="2152236" y="2993885"/>
            <a:ext cx="2709131" cy="349999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18887"/>
          <a:stretch/>
        </p:blipFill>
        <p:spPr>
          <a:xfrm>
            <a:off x="8810564" y="2993885"/>
            <a:ext cx="2684186" cy="3499993"/>
          </a:xfrm>
          <a:prstGeom prst="rect">
            <a:avLst/>
          </a:prstGeom>
        </p:spPr>
      </p:pic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820523"/>
              </p:ext>
            </p:extLst>
          </p:nvPr>
        </p:nvGraphicFramePr>
        <p:xfrm>
          <a:off x="1771975" y="1289350"/>
          <a:ext cx="602936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790"/>
                <a:gridCol w="4978572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associëren en argumenteren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componenten van de beeldend kunst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argumenten</a:t>
                      </a:r>
                      <a:r>
                        <a:rPr lang="nl-BE" sz="1800" b="0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verwoorden, bijtreden en weerleggen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5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483980" y="211174"/>
            <a:ext cx="4896091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dirty="0" smtClean="0">
                <a:solidFill>
                  <a:srgbClr val="0000CC"/>
                </a:solidFill>
                <a:latin typeface="+mn-lt"/>
              </a:rPr>
              <a:t>13  3 x 3</a:t>
            </a:r>
            <a:endParaRPr lang="fr-BE" sz="54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52" y="1804991"/>
            <a:ext cx="6620176" cy="492547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969604"/>
              </p:ext>
            </p:extLst>
          </p:nvPr>
        </p:nvGraphicFramePr>
        <p:xfrm>
          <a:off x="1082488" y="1345645"/>
          <a:ext cx="3894626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26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i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baseline="0" dirty="0" smtClean="0">
                          <a:solidFill>
                            <a:srgbClr val="0000FF"/>
                          </a:solidFill>
                        </a:rPr>
                        <a:t>   gelijkenissen en verschillen zoeken</a:t>
                      </a:r>
                      <a:endParaRPr lang="nl-BE" sz="1800" b="0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i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kenmerken fauvisme, expressionisme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&amp; surrealisme</a:t>
                      </a:r>
                      <a:endParaRPr lang="nl-BE" sz="1800" b="0" i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i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8000"/>
                          </a:solidFill>
                        </a:rPr>
                        <a:t>   trappen van vergelijking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8000"/>
                          </a:solidFill>
                        </a:rPr>
                        <a:t>   gespreksvaardigheid</a:t>
                      </a:r>
                      <a:endParaRPr lang="nl-BE" sz="1800" b="0" i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7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 b="12827"/>
          <a:stretch/>
        </p:blipFill>
        <p:spPr>
          <a:xfrm>
            <a:off x="8422751" y="1346037"/>
            <a:ext cx="3372605" cy="4797466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118167" y="211174"/>
            <a:ext cx="893565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dirty="0" smtClean="0">
                <a:solidFill>
                  <a:srgbClr val="0000CC"/>
                </a:solidFill>
                <a:latin typeface="+mn-lt"/>
              </a:rPr>
              <a:t>14  Le prompteur / De autocue</a:t>
            </a:r>
            <a:endParaRPr lang="fr-BE" sz="5400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188"/>
              </p:ext>
            </p:extLst>
          </p:nvPr>
        </p:nvGraphicFramePr>
        <p:xfrm>
          <a:off x="959339" y="1335649"/>
          <a:ext cx="3647385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385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00FF"/>
                          </a:solidFill>
                        </a:rPr>
                        <a:t>- beschrijven m.b.v.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00FF"/>
                          </a:solidFill>
                        </a:rPr>
                        <a:t>  syllabus</a:t>
                      </a:r>
                      <a:r>
                        <a:rPr lang="nl-BE" sz="1800" b="0" i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nl-BE" sz="1800" b="0" i="1" dirty="0" smtClean="0">
                          <a:solidFill>
                            <a:srgbClr val="0000FF"/>
                          </a:solidFill>
                        </a:rPr>
                        <a:t>&amp; spreekschema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dirty="0" smtClean="0">
                          <a:solidFill>
                            <a:srgbClr val="0000FF"/>
                          </a:solidFill>
                        </a:rPr>
                        <a:t>- presenteren</a:t>
                      </a:r>
                      <a:r>
                        <a:rPr lang="nl-BE" sz="1800" b="0" i="1" baseline="0" dirty="0" smtClean="0">
                          <a:solidFill>
                            <a:srgbClr val="0000FF"/>
                          </a:solidFill>
                        </a:rPr>
                        <a:t> m.b.v. autocue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romaanse en gotische bouwkunst</a:t>
                      </a:r>
                      <a:endParaRPr lang="nl-BE" sz="1800" b="0" i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kenmerken</a:t>
                      </a:r>
                      <a:r>
                        <a:rPr lang="nl-BE" sz="1800" b="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verwoorden in zinnen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- spreekvaardigheid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8" y="1346037"/>
            <a:ext cx="3418110" cy="4797466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29793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314937" y="211174"/>
            <a:ext cx="8623139" cy="796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dirty="0" smtClean="0">
                <a:solidFill>
                  <a:srgbClr val="0000CC"/>
                </a:solidFill>
                <a:latin typeface="+mn-lt"/>
              </a:rPr>
              <a:t>15 Evalueren &amp; rapporteren</a:t>
            </a:r>
            <a:endParaRPr lang="fr-BE" sz="54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969337"/>
            <a:ext cx="3750198" cy="580293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6" y="969337"/>
            <a:ext cx="4215810" cy="5802938"/>
          </a:xfrm>
          <a:prstGeom prst="rect">
            <a:avLst/>
          </a:prstGeom>
          <a:ln w="1270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41508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1" y="0"/>
            <a:ext cx="868101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790567" cy="642994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59051" y="173619"/>
            <a:ext cx="7772400" cy="181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5400" b="1" dirty="0" smtClean="0">
                <a:solidFill>
                  <a:srgbClr val="62970D"/>
                </a:solidFill>
              </a:rPr>
              <a:t>De duale focus van CLIL</a:t>
            </a:r>
            <a:br>
              <a:rPr lang="nl-BE" sz="5400" b="1" dirty="0" smtClean="0">
                <a:solidFill>
                  <a:srgbClr val="62970D"/>
                </a:solidFill>
              </a:rPr>
            </a:br>
            <a:r>
              <a:rPr lang="nl-BE" sz="5400" b="1" dirty="0" smtClean="0">
                <a:solidFill>
                  <a:srgbClr val="62970D"/>
                </a:solidFill>
              </a:rPr>
              <a:t>in de praktijk</a:t>
            </a:r>
            <a:endParaRPr lang="fr-BE" sz="5400" b="1" dirty="0">
              <a:solidFill>
                <a:srgbClr val="62970D"/>
              </a:solidFill>
            </a:endParaRPr>
          </a:p>
        </p:txBody>
      </p:sp>
      <p:sp>
        <p:nvSpPr>
          <p:cNvPr id="8" name="Ondertitel 2"/>
          <p:cNvSpPr txBox="1">
            <a:spLocks/>
          </p:cNvSpPr>
          <p:nvPr/>
        </p:nvSpPr>
        <p:spPr>
          <a:xfrm>
            <a:off x="7767892" y="5398898"/>
            <a:ext cx="4168552" cy="1282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>
                <a:solidFill>
                  <a:srgbClr val="62970D"/>
                </a:solidFill>
              </a:rPr>
              <a:t>Marie-Leet Bens</a:t>
            </a:r>
          </a:p>
          <a:p>
            <a:r>
              <a:rPr lang="nl-BE" dirty="0" smtClean="0">
                <a:solidFill>
                  <a:srgbClr val="62970D"/>
                </a:solidFill>
              </a:rPr>
              <a:t>Studiedag </a:t>
            </a:r>
            <a:r>
              <a:rPr lang="nl-BE" b="1" dirty="0" smtClean="0">
                <a:solidFill>
                  <a:srgbClr val="62970D"/>
                </a:solidFill>
              </a:rPr>
              <a:t>CLIL in de focus</a:t>
            </a:r>
          </a:p>
          <a:p>
            <a:r>
              <a:rPr lang="nl-BE" dirty="0" smtClean="0">
                <a:solidFill>
                  <a:srgbClr val="62970D"/>
                </a:solidFill>
              </a:rPr>
              <a:t>Gent 13 februari 2017</a:t>
            </a:r>
          </a:p>
          <a:p>
            <a:endParaRPr lang="nl-BE" dirty="0" smtClean="0">
              <a:solidFill>
                <a:srgbClr val="62970D"/>
              </a:solidFill>
            </a:endParaRPr>
          </a:p>
          <a:p>
            <a:endParaRPr lang="nl-BE" dirty="0" smtClean="0">
              <a:solidFill>
                <a:srgbClr val="3333F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7" y="4259483"/>
            <a:ext cx="4238255" cy="2083926"/>
          </a:xfrm>
          <a:prstGeom prst="rect">
            <a:avLst/>
          </a:prstGeom>
        </p:spPr>
      </p:pic>
      <p:pic>
        <p:nvPicPr>
          <p:cNvPr id="9" name="Picture 2" descr="F:\2013-04-01 Enkele fotomappen van C\2015-04-20-21 CLIL presentaties in 4TSO en 5TSO\20150421_1157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r="6367" b="24294"/>
          <a:stretch/>
        </p:blipFill>
        <p:spPr bwMode="auto">
          <a:xfrm>
            <a:off x="4933051" y="2116246"/>
            <a:ext cx="5669682" cy="299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>
          <a:xfrm>
            <a:off x="7211028" y="4283696"/>
            <a:ext cx="4479402" cy="1810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BE" sz="11500" b="1" dirty="0" smtClean="0">
                <a:solidFill>
                  <a:srgbClr val="008000"/>
                </a:solidFill>
                <a:latin typeface="Rene Levesque" pitchFamily="2" charset="0"/>
              </a:rPr>
              <a:t>A</a:t>
            </a:r>
            <a:r>
              <a:rPr lang="nl-BE" sz="11500" b="1" dirty="0" smtClean="0">
                <a:solidFill>
                  <a:srgbClr val="FF0000"/>
                </a:solidFill>
                <a:latin typeface="Rene Levesque" pitchFamily="2" charset="0"/>
              </a:rPr>
              <a:t>C</a:t>
            </a:r>
            <a:r>
              <a:rPr lang="nl-BE" sz="11500" b="1" dirty="0" smtClean="0">
                <a:solidFill>
                  <a:srgbClr val="0033CC"/>
                </a:solidFill>
                <a:latin typeface="Rene Levesque" pitchFamily="2" charset="0"/>
              </a:rPr>
              <a:t>T</a:t>
            </a:r>
            <a:r>
              <a:rPr lang="nl-BE" sz="11500" b="1" dirty="0" smtClean="0">
                <a:solidFill>
                  <a:srgbClr val="7030A0"/>
                </a:solidFill>
                <a:latin typeface="Rene Levesque" pitchFamily="2" charset="0"/>
              </a:rPr>
              <a:t>I</a:t>
            </a:r>
            <a:r>
              <a:rPr lang="nl-BE" sz="11500" b="1" dirty="0" smtClean="0">
                <a:solidFill>
                  <a:srgbClr val="FF0000"/>
                </a:solidFill>
                <a:latin typeface="Rene Levesque" pitchFamily="2" charset="0"/>
              </a:rPr>
              <a:t>E </a:t>
            </a:r>
            <a:endParaRPr lang="nl-BE" sz="11500" dirty="0">
              <a:solidFill>
                <a:srgbClr val="FF0000"/>
              </a:solidFill>
              <a:latin typeface="Rene Levesque" pitchFamily="2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73" y="229986"/>
            <a:ext cx="5753100" cy="2809875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1054343" y="2984800"/>
            <a:ext cx="3133846" cy="9173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5400" b="1" dirty="0">
                <a:solidFill>
                  <a:srgbClr val="008000"/>
                </a:solidFill>
              </a:rPr>
              <a:t>d</a:t>
            </a:r>
            <a:r>
              <a:rPr lang="nl-BE" sz="5400" b="1" dirty="0" smtClean="0">
                <a:solidFill>
                  <a:srgbClr val="008000"/>
                </a:solidFill>
              </a:rPr>
              <a:t>uale focus</a:t>
            </a:r>
            <a:endParaRPr lang="fr-BE" sz="5400" b="1" dirty="0">
              <a:solidFill>
                <a:srgbClr val="62970D"/>
              </a:solidFill>
            </a:endParaRPr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1054343" y="553572"/>
            <a:ext cx="1960862" cy="9173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5400" b="1" dirty="0" smtClean="0">
                <a:solidFill>
                  <a:srgbClr val="0033CC"/>
                </a:solidFill>
              </a:rPr>
              <a:t>4 C’s</a:t>
            </a:r>
            <a:endParaRPr lang="fr-BE" sz="5400" b="1" dirty="0">
              <a:solidFill>
                <a:srgbClr val="0033CC"/>
              </a:solidFill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>
          <a:xfrm>
            <a:off x="1534692" y="1634923"/>
            <a:ext cx="1872123" cy="9173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5400" b="1" dirty="0" smtClean="0">
                <a:solidFill>
                  <a:srgbClr val="7030A0"/>
                </a:solidFill>
              </a:rPr>
              <a:t>5 C’s</a:t>
            </a:r>
            <a:endParaRPr lang="fr-BE" sz="5400" b="1" dirty="0">
              <a:solidFill>
                <a:srgbClr val="7030A0"/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8922235" y="2093592"/>
            <a:ext cx="3133846" cy="1625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4800" b="1" dirty="0" err="1">
                <a:solidFill>
                  <a:srgbClr val="FF0000"/>
                </a:solidFill>
              </a:rPr>
              <a:t>l</a:t>
            </a:r>
            <a:r>
              <a:rPr lang="nl-BE" sz="4800" b="1" dirty="0" err="1" smtClean="0">
                <a:solidFill>
                  <a:srgbClr val="FF0000"/>
                </a:solidFill>
              </a:rPr>
              <a:t>earning</a:t>
            </a:r>
            <a:endParaRPr lang="nl-BE" sz="4800" b="1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nl-BE" sz="4800" b="1" dirty="0" err="1" smtClean="0">
                <a:solidFill>
                  <a:srgbClr val="FF0000"/>
                </a:solidFill>
              </a:rPr>
              <a:t>by</a:t>
            </a:r>
            <a:r>
              <a:rPr lang="nl-BE" sz="4800" b="1" dirty="0" smtClean="0">
                <a:solidFill>
                  <a:srgbClr val="FF0000"/>
                </a:solidFill>
              </a:rPr>
              <a:t> </a:t>
            </a:r>
            <a:r>
              <a:rPr lang="nl-BE" sz="4800" b="1" dirty="0" err="1" smtClean="0">
                <a:solidFill>
                  <a:srgbClr val="FF0000"/>
                </a:solidFill>
              </a:rPr>
              <a:t>doing</a:t>
            </a:r>
            <a:endParaRPr lang="fr-BE" sz="4800" b="1" dirty="0">
              <a:solidFill>
                <a:srgbClr val="FF0000"/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2470753" y="4283696"/>
            <a:ext cx="4368395" cy="1625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4800" b="1" dirty="0" err="1">
                <a:solidFill>
                  <a:srgbClr val="0000FF"/>
                </a:solidFill>
              </a:rPr>
              <a:t>l</a:t>
            </a:r>
            <a:r>
              <a:rPr lang="nl-BE" sz="4800" b="1" dirty="0" err="1" smtClean="0">
                <a:solidFill>
                  <a:srgbClr val="0000FF"/>
                </a:solidFill>
              </a:rPr>
              <a:t>’apprentissage</a:t>
            </a:r>
            <a:r>
              <a:rPr lang="nl-BE" sz="4800" b="1" dirty="0" smtClean="0">
                <a:solidFill>
                  <a:srgbClr val="0000FF"/>
                </a:solidFill>
              </a:rPr>
              <a:t> par </a:t>
            </a:r>
            <a:r>
              <a:rPr lang="nl-BE" sz="4800" b="1" dirty="0" err="1" smtClean="0">
                <a:solidFill>
                  <a:srgbClr val="0000FF"/>
                </a:solidFill>
              </a:rPr>
              <a:t>l’action</a:t>
            </a:r>
            <a:endParaRPr lang="fr-BE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461231" y="203953"/>
            <a:ext cx="822960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1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Smaakmaker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b="3604"/>
          <a:stretch/>
        </p:blipFill>
        <p:spPr>
          <a:xfrm>
            <a:off x="3995934" y="1415083"/>
            <a:ext cx="2442713" cy="2013917"/>
          </a:xfrm>
          <a:prstGeom prst="rect">
            <a:avLst/>
          </a:prstGeom>
          <a:ln>
            <a:solidFill>
              <a:srgbClr val="70840A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14" y="3906726"/>
            <a:ext cx="2040533" cy="2047323"/>
          </a:xfrm>
          <a:prstGeom prst="rect">
            <a:avLst/>
          </a:prstGeom>
          <a:ln>
            <a:solidFill>
              <a:srgbClr val="70840A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49" y="3906726"/>
            <a:ext cx="2057805" cy="2060488"/>
          </a:xfrm>
          <a:prstGeom prst="rect">
            <a:avLst/>
          </a:prstGeom>
          <a:ln>
            <a:solidFill>
              <a:srgbClr val="70840A"/>
            </a:solidFill>
          </a:ln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83" y="3919891"/>
            <a:ext cx="2045991" cy="204732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90" y="3919891"/>
            <a:ext cx="2784684" cy="208851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0" y="1404156"/>
            <a:ext cx="2699792" cy="2024844"/>
          </a:xfrm>
          <a:prstGeom prst="rect">
            <a:avLst/>
          </a:prstGeom>
        </p:spPr>
      </p:pic>
      <p:graphicFrame>
        <p:nvGraphicFramePr>
          <p:cNvPr id="19" name="Tabe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550280"/>
              </p:ext>
            </p:extLst>
          </p:nvPr>
        </p:nvGraphicFramePr>
        <p:xfrm>
          <a:off x="6576031" y="1690521"/>
          <a:ext cx="549636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040"/>
                <a:gridCol w="4385324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dirty="0" smtClean="0">
                          <a:hlinkClick r:id="rId10"/>
                        </a:rPr>
                        <a:t>Quiz </a:t>
                      </a:r>
                      <a:r>
                        <a:rPr lang="nl-BE" sz="1800" dirty="0" err="1" smtClean="0">
                          <a:hlinkClick r:id="rId10"/>
                        </a:rPr>
                        <a:t>Kahoot</a:t>
                      </a:r>
                      <a:r>
                        <a:rPr lang="nl-BE" sz="1800" dirty="0" smtClean="0">
                          <a:hlinkClick r:id="rId10"/>
                        </a:rPr>
                        <a:t> </a:t>
                      </a:r>
                      <a:r>
                        <a:rPr lang="nl-BE" sz="1800" dirty="0" err="1" smtClean="0">
                          <a:hlinkClick r:id="rId10"/>
                        </a:rPr>
                        <a:t>artfle</a:t>
                      </a:r>
                      <a:r>
                        <a:rPr lang="nl-BE" sz="1800" dirty="0" smtClean="0"/>
                        <a:t> 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&amp;</a:t>
                      </a:r>
                      <a:r>
                        <a:rPr lang="nl-BE" sz="1800" b="0" dirty="0" smtClean="0"/>
                        <a:t> </a:t>
                      </a:r>
                      <a:r>
                        <a:rPr lang="nl-BE" sz="1800" dirty="0" smtClean="0">
                          <a:hlinkClick r:id="rId11"/>
                        </a:rPr>
                        <a:t>http://getkahoot.com</a:t>
                      </a:r>
                      <a:r>
                        <a:rPr lang="nl-BE" sz="1800" dirty="0" smtClean="0"/>
                        <a:t> 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informeren  over &amp; proeven van CLIL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transparante woordenschat verstaan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9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561549" y="169248"/>
            <a:ext cx="4824536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2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Kunstrallye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Tijdelijke aanduiding voor inhou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96" y="1460844"/>
            <a:ext cx="3041210" cy="3600400"/>
          </a:xfrm>
          <a:prstGeom prst="rect">
            <a:avLst/>
          </a:prstGeom>
        </p:spPr>
      </p:pic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616223"/>
              </p:ext>
            </p:extLst>
          </p:nvPr>
        </p:nvGraphicFramePr>
        <p:xfrm>
          <a:off x="5856789" y="2697480"/>
          <a:ext cx="611143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371"/>
                <a:gridCol w="4876062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vraag-en-antwoordspel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kennismaken met elkaar en met een nieuw vak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basiswoordenschat</a:t>
                      </a:r>
                      <a:r>
                        <a:rPr lang="nl-BE" sz="1800" b="0" baseline="0" dirty="0" smtClean="0">
                          <a:solidFill>
                            <a:srgbClr val="008000"/>
                          </a:solidFill>
                        </a:rPr>
                        <a:t> en vakterminologie gebruiken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561549" y="169248"/>
            <a:ext cx="4824536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2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Kunstrallye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54" y="966198"/>
            <a:ext cx="4467418" cy="5642658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44" y="966198"/>
            <a:ext cx="4435144" cy="5642658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32626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561549" y="169248"/>
            <a:ext cx="4824536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2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Kunstrallye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84" y="1192192"/>
            <a:ext cx="5629275" cy="5029200"/>
          </a:xfrm>
          <a:prstGeom prst="rect">
            <a:avLst/>
          </a:prstGeom>
          <a:ln w="19050">
            <a:solidFill>
              <a:srgbClr val="7DC010"/>
            </a:solidFill>
          </a:ln>
        </p:spPr>
      </p:pic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696360" cy="6858000"/>
          </a:xfrm>
          <a:prstGeom prst="rect">
            <a:avLst/>
          </a:prstGeom>
          <a:solidFill>
            <a:srgbClr val="91CB0F"/>
          </a:solidFill>
          <a:ln>
            <a:solidFill>
              <a:srgbClr val="A2C00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" y="602428"/>
            <a:ext cx="618827" cy="5033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771974" y="1460844"/>
            <a:ext cx="7772400" cy="209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5400" b="1" dirty="0">
              <a:solidFill>
                <a:srgbClr val="62970D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6" y="5694743"/>
            <a:ext cx="1625268" cy="79913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204022" y="176450"/>
            <a:ext cx="7200800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000CC"/>
                </a:solidFill>
                <a:latin typeface="+mn-lt"/>
              </a:rPr>
              <a:t>3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 </a:t>
            </a:r>
            <a:r>
              <a:rPr lang="nl-BE" dirty="0" err="1" smtClean="0">
                <a:solidFill>
                  <a:srgbClr val="0000CC"/>
                </a:solidFill>
                <a:latin typeface="+mn-lt"/>
              </a:rPr>
              <a:t>Mindmapping</a:t>
            </a:r>
            <a:r>
              <a:rPr lang="nl-BE" dirty="0" smtClean="0">
                <a:solidFill>
                  <a:srgbClr val="0000CC"/>
                </a:solidFill>
                <a:latin typeface="+mn-lt"/>
              </a:rPr>
              <a:t> ART &amp; FLE</a:t>
            </a:r>
            <a:endParaRPr lang="fr-BE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72" y="1728489"/>
            <a:ext cx="4471118" cy="251606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12225" b="12933"/>
          <a:stretch/>
        </p:blipFill>
        <p:spPr>
          <a:xfrm>
            <a:off x="6247586" y="3429000"/>
            <a:ext cx="4176464" cy="2826396"/>
          </a:xfrm>
          <a:prstGeom prst="rect">
            <a:avLst/>
          </a:prstGeom>
        </p:spPr>
      </p:pic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25195"/>
              </p:ext>
            </p:extLst>
          </p:nvPr>
        </p:nvGraphicFramePr>
        <p:xfrm>
          <a:off x="6701817" y="1331706"/>
          <a:ext cx="5028416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449"/>
                <a:gridCol w="4011967"/>
              </a:tblGrid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00FF"/>
                          </a:solidFill>
                        </a:rPr>
                        <a:t>activiteit</a:t>
                      </a:r>
                      <a:endParaRPr lang="nl-BE" sz="18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err="1" smtClean="0">
                          <a:solidFill>
                            <a:srgbClr val="0000FF"/>
                          </a:solidFill>
                        </a:rPr>
                        <a:t>mindmapping</a:t>
                      </a:r>
                      <a:r>
                        <a:rPr lang="nl-BE" sz="1800" b="0" baseline="0" dirty="0" smtClean="0">
                          <a:solidFill>
                            <a:srgbClr val="0000FF"/>
                          </a:solidFill>
                        </a:rPr>
                        <a:t> in een doorschuifsysteem</a:t>
                      </a:r>
                      <a:endParaRPr lang="nl-BE" sz="18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inhoud</a:t>
                      </a:r>
                      <a:endParaRPr lang="nl-BE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beginsituatie vaststellen</a:t>
                      </a: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taal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- elkaars woordenschat verrijken</a:t>
                      </a:r>
                    </a:p>
                    <a:p>
                      <a:r>
                        <a:rPr lang="nl-BE" sz="1800" b="0" dirty="0" smtClean="0">
                          <a:solidFill>
                            <a:srgbClr val="008000"/>
                          </a:solidFill>
                        </a:rPr>
                        <a:t>- basisterminologie</a:t>
                      </a:r>
                      <a:r>
                        <a:rPr lang="nl-BE" sz="1800" b="0" baseline="0" dirty="0" smtClean="0">
                          <a:solidFill>
                            <a:srgbClr val="008000"/>
                          </a:solidFill>
                        </a:rPr>
                        <a:t> gebruiken</a:t>
                      </a:r>
                      <a:endParaRPr lang="nl-BE" sz="18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F0FCD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AA75D40938854695F3B4F8EA08F2B0" ma:contentTypeVersion="0" ma:contentTypeDescription="Een nieuw document maken." ma:contentTypeScope="" ma:versionID="830c7b124559d5c5370ffb8487aba69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0867DF-7AC7-44E3-8D3B-7E8613B5EB02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978014-4909-4EAF-8D42-55102884CA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2DE46A-D48D-4FD2-9213-8EC559502A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645</Words>
  <Application>Microsoft Office PowerPoint</Application>
  <PresentationFormat>Breedbeeld</PresentationFormat>
  <Paragraphs>268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Rene Levesque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Immaculata Instituut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Fhdsjkfhqsdjkfh</dc:title>
  <dc:creator>Bens Marie-Leet</dc:creator>
  <cp:lastModifiedBy>Stoops, Luc</cp:lastModifiedBy>
  <cp:revision>58</cp:revision>
  <dcterms:created xsi:type="dcterms:W3CDTF">2017-02-06T12:59:22Z</dcterms:created>
  <dcterms:modified xsi:type="dcterms:W3CDTF">2017-02-15T09:40:07Z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0x01010059AA75D40938854695F3B4F8EA08F2B0</vt:lpwstr>
  </property>
</Properties>
</file>