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65" r:id="rId6"/>
    <p:sldId id="268" r:id="rId7"/>
    <p:sldId id="273" r:id="rId8"/>
    <p:sldId id="274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5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65B"/>
    <a:srgbClr val="543F5E"/>
    <a:srgbClr val="5DBE55"/>
    <a:srgbClr val="D26E25"/>
    <a:srgbClr val="247FB0"/>
    <a:srgbClr val="4FB543"/>
    <a:srgbClr val="D26E5B"/>
    <a:srgbClr val="1546FF"/>
    <a:srgbClr val="926DA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92337" autoAdjust="0"/>
  </p:normalViewPr>
  <p:slideViewPr>
    <p:cSldViewPr snapToGrid="0" showGuides="1">
      <p:cViewPr varScale="1">
        <p:scale>
          <a:sx n="79" d="100"/>
          <a:sy n="79" d="100"/>
        </p:scale>
        <p:origin x="989" y="72"/>
      </p:cViewPr>
      <p:guideLst>
        <p:guide orient="horz" pos="2160"/>
        <p:guide pos="2880"/>
        <p:guide pos="55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24/08/2020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3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9047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27293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0715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0246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68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10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24/08/2020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8" name="Rechthoek 1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Calibri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Calibri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Calibri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24/08/2020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Calibri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Calibri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Calibri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5" name="Rechthoek 14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5" y="5959574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24/08/2020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288000" y="288000"/>
            <a:ext cx="8545365" cy="6265475"/>
            <a:chOff x="288000" y="288000"/>
            <a:chExt cx="8545365" cy="6265475"/>
          </a:xfrm>
          <a:solidFill>
            <a:srgbClr val="2B92BE"/>
          </a:solidFill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2520000"/>
            <a:ext cx="5342082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4000" y="4174702"/>
            <a:ext cx="5354606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128" y="656657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06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84640" y="288000"/>
            <a:ext cx="7371359" cy="6265475"/>
            <a:chOff x="1484640" y="288000"/>
            <a:chExt cx="7371359" cy="6265475"/>
          </a:xfrm>
          <a:solidFill>
            <a:srgbClr val="15465B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84640" y="288000"/>
              <a:ext cx="1800000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908839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Calibri"/>
                <a:cs typeface="Calibri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780" y="671000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5" y="5959574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24/08/2020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57579"/>
          </a:xfrm>
          <a:ln>
            <a:noFill/>
          </a:ln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93065" y="288000"/>
            <a:ext cx="6028442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1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 baseline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24/08/2020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24/08/2020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lnSpc>
                <a:spcPct val="90000"/>
              </a:lnSpc>
              <a:buSzPct val="85000"/>
              <a:defRPr>
                <a:latin typeface="Calibri"/>
                <a:cs typeface="Calibri"/>
              </a:defRPr>
            </a:lvl3pPr>
            <a:lvl4pPr>
              <a:lnSpc>
                <a:spcPct val="90000"/>
              </a:lnSpc>
              <a:defRPr>
                <a:latin typeface="Calibri"/>
                <a:cs typeface="Calibri"/>
              </a:defRPr>
            </a:lvl4pPr>
            <a:lvl5pPr>
              <a:lnSpc>
                <a:spcPct val="90000"/>
              </a:lnSpc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24/08/2020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24/08/2020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 </a:t>
            </a:r>
            <a:endParaRPr lang="nl-BE" dirty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6" r:id="rId3"/>
    <p:sldLayoutId id="2147483683" r:id="rId4"/>
    <p:sldLayoutId id="2147483684" r:id="rId5"/>
    <p:sldLayoutId id="2147483687" r:id="rId6"/>
    <p:sldLayoutId id="2147483688" r:id="rId7"/>
    <p:sldLayoutId id="2147483689" r:id="rId8"/>
    <p:sldLayoutId id="2147483691" r:id="rId9"/>
    <p:sldLayoutId id="2147483674" r:id="rId10"/>
    <p:sldLayoutId id="2147483652" r:id="rId11"/>
    <p:sldLayoutId id="2147483682" r:id="rId12"/>
    <p:sldLayoutId id="2147483743" r:id="rId13"/>
    <p:sldLayoutId id="2147483744" r:id="rId14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kern="1200">
          <a:solidFill>
            <a:schemeClr val="tx1"/>
          </a:solidFill>
          <a:latin typeface="FlandersArtSans-Bold" panose="00000800000000000000" pitchFamily="2" charset="0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6"/>
        </a:buBlip>
        <a:tabLst/>
        <a:defRPr sz="2200" kern="1200" spc="0" baseline="0">
          <a:solidFill>
            <a:schemeClr val="tx1"/>
          </a:solidFill>
          <a:latin typeface="Calibri"/>
          <a:ea typeface="+mn-ea"/>
          <a:cs typeface="Calibri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7"/>
        </a:buBlip>
        <a:tabLst/>
        <a:defRPr sz="2200" kern="1200" spc="0" baseline="0">
          <a:solidFill>
            <a:srgbClr val="9B9B9B"/>
          </a:solidFill>
          <a:latin typeface="Calibri"/>
          <a:ea typeface="+mn-ea"/>
          <a:cs typeface="Calibri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18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9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6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Tijdelijke aanduiding voor afbeelding 11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5" r="6985"/>
          <a:stretch/>
        </p:blipFill>
        <p:spPr/>
      </p:pic>
      <p:sp>
        <p:nvSpPr>
          <p:cNvPr id="18" name="Titel 17"/>
          <p:cNvSpPr>
            <a:spLocks noGrp="1"/>
          </p:cNvSpPr>
          <p:nvPr>
            <p:ph type="ctrTitle"/>
          </p:nvPr>
        </p:nvSpPr>
        <p:spPr>
          <a:xfrm>
            <a:off x="1295999" y="2023200"/>
            <a:ext cx="7560002" cy="2073600"/>
          </a:xfrm>
        </p:spPr>
        <p:txBody>
          <a:bodyPr anchor="b"/>
          <a:lstStyle/>
          <a:p>
            <a:r>
              <a:rPr lang="nl-BE" sz="4800" dirty="0">
                <a:latin typeface="+mj-lt"/>
              </a:rPr>
              <a:t>Bevallingsverlof en</a:t>
            </a:r>
            <a:br>
              <a:rPr lang="nl-BE" sz="4800" dirty="0">
                <a:latin typeface="+mj-lt"/>
              </a:rPr>
            </a:br>
            <a:r>
              <a:rPr lang="nl-BE" sz="4800" dirty="0">
                <a:latin typeface="+mj-lt"/>
              </a:rPr>
              <a:t>Progressieve tewerkstelling</a:t>
            </a:r>
            <a:endParaRPr lang="nl-BE" sz="4800" b="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9" name="Ondertitel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Nieuwigheden schooljaar 2020-2021</a:t>
            </a:r>
          </a:p>
        </p:txBody>
      </p:sp>
      <p:sp>
        <p:nvSpPr>
          <p:cNvPr id="2" name="Rechthoek 1"/>
          <p:cNvSpPr/>
          <p:nvPr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12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17037" y="2520000"/>
            <a:ext cx="6629045" cy="1579711"/>
          </a:xfrm>
        </p:spPr>
        <p:txBody>
          <a:bodyPr/>
          <a:lstStyle/>
          <a:p>
            <a:r>
              <a:rPr lang="nl-BE" b="0" dirty="0">
                <a:latin typeface="+mj-lt"/>
              </a:rPr>
              <a:t>1. Bevallingsverlof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>
              <a:latin typeface="FlandersArtSans-Regular" panose="00000500000000000000" pitchFamily="2" charset="0"/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914400" y="524500"/>
            <a:ext cx="7797600" cy="514800"/>
          </a:xfrm>
        </p:spPr>
        <p:txBody>
          <a:bodyPr/>
          <a:lstStyle/>
          <a:p>
            <a:r>
              <a:rPr lang="nl-BE" sz="3200" dirty="0"/>
              <a:t>1. Bevallingsverlof</a:t>
            </a:r>
            <a:endParaRPr lang="nl-BE" sz="3200" b="1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914400" y="1400537"/>
            <a:ext cx="7257327" cy="3864463"/>
          </a:xfrm>
        </p:spPr>
        <p:txBody>
          <a:bodyPr/>
          <a:lstStyle/>
          <a:p>
            <a:r>
              <a:rPr lang="nl-BE" dirty="0"/>
              <a:t>Aanleiding: wijziging federale wetgeving</a:t>
            </a:r>
          </a:p>
          <a:p>
            <a:pPr lvl="1"/>
            <a:r>
              <a:rPr lang="nl-BE" dirty="0"/>
              <a:t>Wet van 12 juni 2020 tot wijziging van de periodes die plaatsvinden tijdens de voorbevallingsrust en in aanmerking kunnen worden genomen voor de verlenging van de </a:t>
            </a:r>
            <a:r>
              <a:rPr lang="nl-BE" dirty="0" err="1"/>
              <a:t>nabevallingsrust</a:t>
            </a:r>
            <a:endParaRPr lang="nl-BE" dirty="0"/>
          </a:p>
          <a:p>
            <a:pPr lvl="1"/>
            <a:r>
              <a:rPr lang="nl-BE" dirty="0"/>
              <a:t>Gepubliceerd op 18 juni 2020</a:t>
            </a:r>
          </a:p>
          <a:p>
            <a:pPr lvl="1"/>
            <a:r>
              <a:rPr lang="nl-BE" dirty="0"/>
              <a:t>Retroactief in werking getreden op 1 maart 2020 </a:t>
            </a:r>
          </a:p>
          <a:p>
            <a:pPr lvl="1"/>
            <a:endParaRPr lang="nl-BE" dirty="0"/>
          </a:p>
          <a:p>
            <a:r>
              <a:rPr lang="nl-BE" dirty="0"/>
              <a:t>Doelstelling: iedereen recht op 14 weken </a:t>
            </a:r>
            <a:r>
              <a:rPr lang="nl-BE" dirty="0" err="1"/>
              <a:t>nabevallingsrust</a:t>
            </a:r>
            <a:endParaRPr lang="nl-BE" dirty="0"/>
          </a:p>
          <a:p>
            <a:endParaRPr lang="nl-BE" dirty="0"/>
          </a:p>
          <a:p>
            <a:pPr marL="288000" lvl="1" indent="0"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914400" y="524500"/>
            <a:ext cx="7797600" cy="514800"/>
          </a:xfrm>
        </p:spPr>
        <p:txBody>
          <a:bodyPr/>
          <a:lstStyle/>
          <a:p>
            <a:r>
              <a:rPr lang="nl-BE" sz="3200" dirty="0"/>
              <a:t>1. Bevallingsverlof</a:t>
            </a:r>
            <a:endParaRPr lang="nl-BE" sz="3200" b="1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914400" y="1400537"/>
            <a:ext cx="7797600" cy="4409954"/>
          </a:xfrm>
        </p:spPr>
        <p:txBody>
          <a:bodyPr/>
          <a:lstStyle/>
          <a:p>
            <a:r>
              <a:rPr lang="nl-BE" dirty="0"/>
              <a:t>Tot 1 maart 2020</a:t>
            </a:r>
          </a:p>
          <a:p>
            <a:pPr lvl="1"/>
            <a:r>
              <a:rPr lang="nl-BE" dirty="0"/>
              <a:t>Recht op 6 weken prenataal verlof</a:t>
            </a:r>
          </a:p>
          <a:p>
            <a:pPr lvl="1"/>
            <a:r>
              <a:rPr lang="nl-BE" dirty="0"/>
              <a:t>Recht op 9 weken postnataal verlof</a:t>
            </a:r>
          </a:p>
          <a:p>
            <a:pPr lvl="2"/>
            <a:r>
              <a:rPr lang="nl-BE" dirty="0"/>
              <a:t>Overdracht mogelijk van 5 weken prenataal naar postnataal verlof</a:t>
            </a:r>
          </a:p>
          <a:p>
            <a:pPr lvl="2"/>
            <a:r>
              <a:rPr lang="nl-BE" dirty="0"/>
              <a:t>Bepaalde periodes van arbeidsongeschiktheid in de 6 weken voorafgaand aan vermoedelijke bevallingsdatum werden soms omgezet in prenataal verlof en konden in elk geval nooit worden overgedragen naar het postnataal verlof.</a:t>
            </a:r>
          </a:p>
          <a:p>
            <a:pPr lvl="1"/>
            <a:endParaRPr lang="nl-BE" dirty="0"/>
          </a:p>
          <a:p>
            <a:r>
              <a:rPr lang="nl-BE" dirty="0"/>
              <a:t>Sinds 1 maart 2020</a:t>
            </a:r>
          </a:p>
          <a:p>
            <a:pPr lvl="1"/>
            <a:r>
              <a:rPr lang="nl-BE" dirty="0"/>
              <a:t>Wijziging: periodes van arbeidsongeschiktheid worden niet meer automatisch omgezet in prenataal verlof en kunnen wel steeds worden overgedragen.</a:t>
            </a:r>
          </a:p>
          <a:p>
            <a:pPr lvl="1"/>
            <a:r>
              <a:rPr lang="nl-BE" dirty="0"/>
              <a:t>Extra week ingeval ziekte volledige periode valt weg</a:t>
            </a:r>
          </a:p>
          <a:p>
            <a:endParaRPr lang="nl-BE" dirty="0"/>
          </a:p>
          <a:p>
            <a:pPr marL="2880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4061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914400" y="524500"/>
            <a:ext cx="7797600" cy="514800"/>
          </a:xfrm>
        </p:spPr>
        <p:txBody>
          <a:bodyPr/>
          <a:lstStyle/>
          <a:p>
            <a:r>
              <a:rPr lang="nl-BE" sz="3200" dirty="0"/>
              <a:t>1. Bevallingsverlof</a:t>
            </a:r>
            <a:endParaRPr lang="nl-BE" sz="3200" b="1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914400" y="1238491"/>
            <a:ext cx="7797600" cy="4572000"/>
          </a:xfrm>
        </p:spPr>
        <p:txBody>
          <a:bodyPr/>
          <a:lstStyle/>
          <a:p>
            <a:r>
              <a:rPr lang="nl-BE" dirty="0"/>
              <a:t>Modaliteiten</a:t>
            </a:r>
          </a:p>
          <a:p>
            <a:pPr lvl="1"/>
            <a:r>
              <a:rPr lang="nl-BE" dirty="0"/>
              <a:t>Bevallingen vanaf 9 maart</a:t>
            </a:r>
          </a:p>
          <a:p>
            <a:pPr lvl="1"/>
            <a:r>
              <a:rPr lang="nl-BE" dirty="0"/>
              <a:t>Periodes arbeidsongeschiktheid vanaf 1 maart</a:t>
            </a:r>
          </a:p>
          <a:p>
            <a:pPr lvl="1"/>
            <a:endParaRPr lang="nl-BE" sz="900" dirty="0"/>
          </a:p>
          <a:p>
            <a:pPr lvl="1"/>
            <a:r>
              <a:rPr lang="nl-BE" dirty="0"/>
              <a:t>Bij volgende onderbrekingen</a:t>
            </a:r>
          </a:p>
          <a:p>
            <a:pPr lvl="2"/>
            <a:r>
              <a:rPr lang="nl-NL" dirty="0"/>
              <a:t>dagen van tijdelijke werkloosheid wegens overmacht;</a:t>
            </a:r>
          </a:p>
          <a:p>
            <a:pPr lvl="2"/>
            <a:r>
              <a:rPr lang="nl-NL" dirty="0"/>
              <a:t>dagen van tijdelijke werkloosheid door een gebrek aan werk wegens economische redenen bij bedienden;</a:t>
            </a:r>
          </a:p>
          <a:p>
            <a:pPr lvl="2"/>
            <a:r>
              <a:rPr lang="nl-NL" dirty="0"/>
              <a:t>dagen van arbeidsongeschiktheid;</a:t>
            </a:r>
          </a:p>
          <a:p>
            <a:pPr lvl="2"/>
            <a:r>
              <a:rPr lang="nl-NL" dirty="0"/>
              <a:t>dagen van volledige werkverwijdering.</a:t>
            </a:r>
          </a:p>
          <a:p>
            <a:pPr lvl="1"/>
            <a:endParaRPr lang="nl-BE" sz="900" dirty="0"/>
          </a:p>
          <a:p>
            <a:pPr lvl="1"/>
            <a:r>
              <a:rPr lang="nl-BE" dirty="0"/>
              <a:t>Nog geen werkhervatting</a:t>
            </a:r>
          </a:p>
          <a:p>
            <a:pPr lvl="2"/>
            <a:r>
              <a:rPr lang="nl-BE" dirty="0"/>
              <a:t>Uitzonderingen</a:t>
            </a:r>
          </a:p>
          <a:p>
            <a:pPr lvl="3"/>
            <a:r>
              <a:rPr lang="nl-BE" dirty="0"/>
              <a:t>Verlofdagen postnatale rust</a:t>
            </a:r>
          </a:p>
          <a:p>
            <a:pPr lvl="3"/>
            <a:r>
              <a:rPr lang="nl-BE" dirty="0"/>
              <a:t>Loopbaanonderbreking</a:t>
            </a:r>
          </a:p>
          <a:p>
            <a:pPr lvl="3"/>
            <a:r>
              <a:rPr lang="nl-BE" dirty="0"/>
              <a:t>Zorgkrediet</a:t>
            </a:r>
          </a:p>
          <a:p>
            <a:pPr lvl="2"/>
            <a:endParaRPr lang="nl-BE" dirty="0"/>
          </a:p>
          <a:p>
            <a:endParaRPr lang="nl-BE" dirty="0"/>
          </a:p>
          <a:p>
            <a:pPr marL="2880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809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17037" y="2520000"/>
            <a:ext cx="6629045" cy="1579711"/>
          </a:xfrm>
        </p:spPr>
        <p:txBody>
          <a:bodyPr/>
          <a:lstStyle/>
          <a:p>
            <a:pPr marL="914400" indent="-914400">
              <a:buFont typeface="+mj-lt"/>
              <a:buAutoNum type="arabicPeriod" startAt="2"/>
            </a:pPr>
            <a:r>
              <a:rPr lang="nl-BE" b="0" dirty="0">
                <a:latin typeface="+mj-lt"/>
              </a:rPr>
              <a:t>Progressieve tewerkstelling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75099" y="4174702"/>
            <a:ext cx="5783507" cy="1053708"/>
          </a:xfrm>
        </p:spPr>
        <p:txBody>
          <a:bodyPr/>
          <a:lstStyle/>
          <a:p>
            <a:r>
              <a:rPr lang="nl-BE" sz="2400" dirty="0">
                <a:latin typeface="FlandersArtSans-Regular" panose="00000500000000000000" pitchFamily="2" charset="0"/>
              </a:rPr>
              <a:t>Afwezigheid aangepaste arbeid ziekenfonds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5944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914400" y="524499"/>
            <a:ext cx="7797600" cy="876037"/>
          </a:xfrm>
        </p:spPr>
        <p:txBody>
          <a:bodyPr/>
          <a:lstStyle/>
          <a:p>
            <a:r>
              <a:rPr lang="nl-BE" sz="3200" dirty="0"/>
              <a:t>2. Progressieve tewerkstelling</a:t>
            </a:r>
            <a:br>
              <a:rPr lang="nl-BE" sz="3200" dirty="0"/>
            </a:br>
            <a:r>
              <a:rPr lang="nl-BE" sz="1800" dirty="0"/>
              <a:t>= Afwezigheid aangepaste arbeid ziekenfonds (AAAZ)</a:t>
            </a:r>
            <a:endParaRPr lang="nl-BE" sz="3200" b="1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914400" y="1608881"/>
            <a:ext cx="7257327" cy="3656119"/>
          </a:xfrm>
        </p:spPr>
        <p:txBody>
          <a:bodyPr/>
          <a:lstStyle/>
          <a:p>
            <a:r>
              <a:rPr lang="nl-BE" dirty="0"/>
              <a:t>Doelstelling</a:t>
            </a:r>
          </a:p>
          <a:p>
            <a:pPr lvl="1"/>
            <a:r>
              <a:rPr lang="nl-BE" dirty="0"/>
              <a:t>Personeelsleden die langdurige ziek zijn kunnen het werk deels hervatten en behouden voor het andere deel een uitkering van het </a:t>
            </a:r>
            <a:r>
              <a:rPr lang="nl-BE" dirty="0" err="1"/>
              <a:t>riziv</a:t>
            </a:r>
            <a:r>
              <a:rPr lang="nl-BE" dirty="0"/>
              <a:t>.</a:t>
            </a:r>
          </a:p>
          <a:p>
            <a:pPr marL="288000" lvl="1" indent="0">
              <a:buNone/>
            </a:pPr>
            <a:endParaRPr lang="nl-BE" sz="1000" dirty="0"/>
          </a:p>
          <a:p>
            <a:r>
              <a:rPr lang="nl-BE" dirty="0"/>
              <a:t>Voorwaarden</a:t>
            </a:r>
          </a:p>
          <a:p>
            <a:pPr lvl="1"/>
            <a:r>
              <a:rPr lang="nl-BE" dirty="0"/>
              <a:t>Tijdelijk personeelslid</a:t>
            </a:r>
          </a:p>
          <a:p>
            <a:pPr lvl="1"/>
            <a:r>
              <a:rPr lang="nl-BE" dirty="0"/>
              <a:t>Geen recht op bezoldigd ziekteverlof</a:t>
            </a:r>
          </a:p>
          <a:p>
            <a:pPr lvl="1"/>
            <a:r>
              <a:rPr lang="nl-BE" dirty="0"/>
              <a:t>Beslissing van de adviserend arts (max. 2 jaar geldig)</a:t>
            </a:r>
          </a:p>
          <a:p>
            <a:pPr lvl="1"/>
            <a:r>
              <a:rPr lang="nl-BE" dirty="0"/>
              <a:t>Enkel op tijdelijke uren</a:t>
            </a:r>
          </a:p>
          <a:p>
            <a:pPr lvl="1"/>
            <a:r>
              <a:rPr lang="nl-BE" dirty="0"/>
              <a:t>Toestemming van de werkgever</a:t>
            </a:r>
          </a:p>
          <a:p>
            <a:pPr lvl="1"/>
            <a:endParaRPr lang="nl-BE" sz="1000" dirty="0"/>
          </a:p>
          <a:p>
            <a:r>
              <a:rPr lang="nl-BE" dirty="0"/>
              <a:t>Timing</a:t>
            </a:r>
          </a:p>
          <a:p>
            <a:pPr lvl="1"/>
            <a:r>
              <a:rPr lang="nl-BE" dirty="0"/>
              <a:t>Retroactief ingevoerd met ingang van 1.09.2019</a:t>
            </a:r>
          </a:p>
          <a:p>
            <a:pPr marL="2880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7315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914400" y="524499"/>
            <a:ext cx="7797600" cy="876037"/>
          </a:xfrm>
        </p:spPr>
        <p:txBody>
          <a:bodyPr/>
          <a:lstStyle/>
          <a:p>
            <a:r>
              <a:rPr lang="nl-BE" sz="3200" dirty="0"/>
              <a:t>2. Progressieve tewerkstelling</a:t>
            </a:r>
            <a:br>
              <a:rPr lang="nl-BE" sz="3200" dirty="0"/>
            </a:br>
            <a:r>
              <a:rPr lang="nl-BE" sz="1800" dirty="0"/>
              <a:t>= Afwezigheid aangepaste arbeid ziekenfonds (AAAZ)</a:t>
            </a:r>
            <a:endParaRPr lang="nl-BE" sz="3200" b="1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914400" y="1608881"/>
            <a:ext cx="7797600" cy="3656119"/>
          </a:xfrm>
        </p:spPr>
        <p:txBody>
          <a:bodyPr/>
          <a:lstStyle/>
          <a:p>
            <a:r>
              <a:rPr lang="nl-BE" dirty="0"/>
              <a:t>Modaliteiten</a:t>
            </a:r>
          </a:p>
          <a:p>
            <a:pPr lvl="1"/>
            <a:r>
              <a:rPr lang="nl-BE" dirty="0"/>
              <a:t>Deels dienstverband, deels non-activiteit</a:t>
            </a:r>
          </a:p>
          <a:p>
            <a:pPr lvl="1"/>
            <a:r>
              <a:rPr lang="nl-BE" dirty="0"/>
              <a:t>Salaris plus uitkering ziekenfonds</a:t>
            </a:r>
          </a:p>
          <a:p>
            <a:pPr lvl="1"/>
            <a:r>
              <a:rPr lang="nl-BE" dirty="0"/>
              <a:t>Periode komt in aanmerking voor</a:t>
            </a:r>
          </a:p>
          <a:p>
            <a:pPr lvl="2"/>
            <a:r>
              <a:rPr lang="nl-BE" dirty="0"/>
              <a:t>geldelijke anciënniteit</a:t>
            </a:r>
          </a:p>
          <a:p>
            <a:pPr lvl="2"/>
            <a:r>
              <a:rPr lang="nl-BE" dirty="0"/>
              <a:t>dienstanciënniteit</a:t>
            </a:r>
          </a:p>
          <a:p>
            <a:pPr lvl="2"/>
            <a:r>
              <a:rPr lang="nl-BE" dirty="0"/>
              <a:t>opbouw bezoldigd ziekteverlof</a:t>
            </a:r>
          </a:p>
          <a:p>
            <a:pPr lvl="1"/>
            <a:r>
              <a:rPr lang="nl-BE" dirty="0"/>
              <a:t>Dienstonderbrekingen kunnen genomen worden op gedeelte opdracht dat wordt gepresteerd.</a:t>
            </a:r>
          </a:p>
          <a:p>
            <a:pPr lvl="1"/>
            <a:endParaRPr lang="nl-BE" sz="1000" dirty="0"/>
          </a:p>
          <a:p>
            <a:r>
              <a:rPr lang="nl-BE" dirty="0"/>
              <a:t>Procedure</a:t>
            </a:r>
          </a:p>
          <a:p>
            <a:pPr lvl="1"/>
            <a:r>
              <a:rPr lang="nl-BE" dirty="0"/>
              <a:t>DO 225 zenden op uren onderbreking</a:t>
            </a:r>
          </a:p>
          <a:p>
            <a:pPr lvl="1"/>
            <a:r>
              <a:rPr lang="nl-NL" dirty="0"/>
              <a:t>Initiële toestemming van het ziekenfonds tot de toegelaten activiteit</a:t>
            </a:r>
            <a:endParaRPr lang="nl-BE" dirty="0"/>
          </a:p>
          <a:p>
            <a:pPr marL="288000" lvl="1" indent="0">
              <a:buNone/>
            </a:pPr>
            <a:endParaRPr lang="nl-BE" sz="1000" dirty="0"/>
          </a:p>
          <a:p>
            <a:pPr lvl="1"/>
            <a:endParaRPr lang="nl-BE" sz="1000" dirty="0"/>
          </a:p>
          <a:p>
            <a:pPr marL="2880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6415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C5E877FE87447A34BA2BC7052E5FC" ma:contentTypeVersion="7" ma:contentTypeDescription="Een nieuw document maken." ma:contentTypeScope="" ma:versionID="0dcb06f3be148cd07228ac72de71dbb5">
  <xsd:schema xmlns:xsd="http://www.w3.org/2001/XMLSchema" xmlns:xs="http://www.w3.org/2001/XMLSchema" xmlns:p="http://schemas.microsoft.com/office/2006/metadata/properties" xmlns:ns2="0cc2fef3-f869-4b13-a5b1-3c10c5e770d1" xmlns:ns3="97dc0474-1adf-4b69-9851-0a2316fcfea8" targetNamespace="http://schemas.microsoft.com/office/2006/metadata/properties" ma:root="true" ma:fieldsID="1e38e6c703b7dec5c02f99224334b4e9" ns2:_="" ns3:_="">
    <xsd:import namespace="0cc2fef3-f869-4b13-a5b1-3c10c5e770d1"/>
    <xsd:import namespace="97dc0474-1adf-4b69-9851-0a2316fcf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2fef3-f869-4b13-a5b1-3c10c5e770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c0474-1adf-4b69-9851-0a2316fcf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04E23F-7754-4AA0-A17A-C96A5770B1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86FE68-2B25-4D2C-9251-974866D9B4A3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8b5c9e9e-f960-49d8-9172-e09f8b3ac6fc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AECAF59-D95A-4569-8049-50386A1E68C2}"/>
</file>

<file path=docProps/app.xml><?xml version="1.0" encoding="utf-8"?>
<Properties xmlns="http://schemas.openxmlformats.org/officeDocument/2006/extended-properties" xmlns:vt="http://schemas.openxmlformats.org/officeDocument/2006/docPropsVTypes">
  <Template>Powerpoint_BELEIDSDOMEIN_Calibri</Template>
  <TotalTime>1017</TotalTime>
  <Words>339</Words>
  <Application>Microsoft Office PowerPoint</Application>
  <PresentationFormat>Diavoorstelling (4:3)</PresentationFormat>
  <Paragraphs>74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Calibri</vt:lpstr>
      <vt:lpstr>FlandersArtSans-Bold</vt:lpstr>
      <vt:lpstr>FlandersArtSans-Medium</vt:lpstr>
      <vt:lpstr>FlandersArtSans-Regular</vt:lpstr>
      <vt:lpstr>FlandersArtSerif-Regular</vt:lpstr>
      <vt:lpstr>Aangepast ontwerp</vt:lpstr>
      <vt:lpstr>Bevallingsverlof en Progressieve tewerkstelling</vt:lpstr>
      <vt:lpstr>1. Bevallingsverlof</vt:lpstr>
      <vt:lpstr>1. Bevallingsverlof</vt:lpstr>
      <vt:lpstr>1. Bevallingsverlof</vt:lpstr>
      <vt:lpstr>1. Bevallingsverlof</vt:lpstr>
      <vt:lpstr>Progressieve tewerkstelling</vt:lpstr>
      <vt:lpstr>2. Progressieve tewerkstelling = Afwezigheid aangepaste arbeid ziekenfonds (AAAZ)</vt:lpstr>
      <vt:lpstr>2. Progressieve tewerkstelling = Afwezigheid aangepaste arbeid ziekenfonds (AAAZ)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komt de titel</dc:title>
  <dc:creator>Yahiaoui Yasmina</dc:creator>
  <cp:lastModifiedBy>Verheyen Wannes</cp:lastModifiedBy>
  <cp:revision>20</cp:revision>
  <dcterms:created xsi:type="dcterms:W3CDTF">2016-12-08T14:07:04Z</dcterms:created>
  <dcterms:modified xsi:type="dcterms:W3CDTF">2020-08-24T09:47:49Z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0x0101009C1C5E877FE87447A34BA2BC7052E5FC</vt:lpwstr>
  </property>
</Properties>
</file>