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6" r:id="rId2"/>
    <p:sldId id="265" r:id="rId3"/>
    <p:sldId id="279" r:id="rId4"/>
    <p:sldId id="266" r:id="rId5"/>
    <p:sldId id="267" r:id="rId6"/>
    <p:sldId id="280" r:id="rId7"/>
    <p:sldId id="281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18">
          <p15:clr>
            <a:srgbClr val="A4A3A4"/>
          </p15:clr>
        </p15:guide>
        <p15:guide id="4" pos="4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2BE"/>
    <a:srgbClr val="247FB0"/>
    <a:srgbClr val="5DBE55"/>
    <a:srgbClr val="D26E25"/>
    <a:srgbClr val="543F5E"/>
    <a:srgbClr val="15465B"/>
    <a:srgbClr val="4FB543"/>
    <a:srgbClr val="D26E5B"/>
    <a:srgbClr val="1546FF"/>
    <a:srgbClr val="926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96691" autoAdjust="0"/>
  </p:normalViewPr>
  <p:slideViewPr>
    <p:cSldViewPr snapToGrid="0" showGuides="1">
      <p:cViewPr varScale="1">
        <p:scale>
          <a:sx n="64" d="100"/>
          <a:sy n="64" d="100"/>
        </p:scale>
        <p:origin x="-1022" y="-82"/>
      </p:cViewPr>
      <p:guideLst>
        <p:guide orient="horz" pos="2160"/>
        <p:guide orient="horz" pos="418"/>
        <p:guide pos="2880"/>
        <p:guide pos="4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07/05/2018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629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het </a:t>
            </a:r>
            <a:r>
              <a:rPr lang="fr-FR" dirty="0" err="1"/>
              <a:t>pictogram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07/05/2018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het model te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err="1"/>
              <a:t>Titelstijl</a:t>
            </a:r>
            <a:r>
              <a:rPr lang="fr-FR" dirty="0"/>
              <a:t> van model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07/05/2018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Titelstijl</a:t>
            </a:r>
            <a:r>
              <a:rPr lang="fr-FR" dirty="0"/>
              <a:t> van model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het model te </a:t>
            </a:r>
            <a:r>
              <a:rPr lang="fr-FR" dirty="0" err="1"/>
              <a:t>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07/05/2018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07/05/2018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938151" y="1579418"/>
            <a:ext cx="7790213" cy="4572000"/>
          </a:xfrm>
        </p:spPr>
        <p:txBody>
          <a:bodyPr/>
          <a:lstStyle>
            <a:lvl1pPr>
              <a:defRPr>
                <a:latin typeface="FlandersArtSans-Regular" panose="00000500000000000000" pitchFamily="2" charset="0"/>
              </a:defRPr>
            </a:lvl1pPr>
            <a:lvl2pPr>
              <a:defRPr>
                <a:latin typeface="FlandersArtSans-Regular" panose="00000500000000000000" pitchFamily="2" charset="0"/>
              </a:defRPr>
            </a:lvl2pPr>
            <a:lvl3pPr>
              <a:defRPr>
                <a:latin typeface="FlandersArtSans-Regular" panose="00000500000000000000" pitchFamily="2" charset="0"/>
              </a:defRPr>
            </a:lvl3pPr>
            <a:lvl4pPr>
              <a:defRPr>
                <a:latin typeface="FlandersArtSans-Regular" panose="00000500000000000000" pitchFamily="2" charset="0"/>
              </a:defRPr>
            </a:lvl4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05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07/05/2018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>
          <a:xfrm>
            <a:off x="961633" y="1698171"/>
            <a:ext cx="7778605" cy="4512624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0356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het model te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70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2B92B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28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2B92B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4" y="657891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615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err="1"/>
              <a:t>Titelstijl</a:t>
            </a:r>
            <a:r>
              <a:rPr lang="fr-FR" dirty="0"/>
              <a:t> van model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07/05/2018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0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44782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</a:p>
          <a:p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fr-FR" dirty="0" err="1"/>
              <a:t>Titelstijl</a:t>
            </a:r>
            <a:r>
              <a:rPr lang="fr-FR" dirty="0"/>
              <a:t> van model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07/05/2018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07/05/2018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07/05/2018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6" r:id="rId2"/>
    <p:sldLayoutId id="2147483677" r:id="rId3"/>
    <p:sldLayoutId id="2147483676" r:id="rId4"/>
    <p:sldLayoutId id="2147483683" r:id="rId5"/>
    <p:sldLayoutId id="2147483684" r:id="rId6"/>
    <p:sldLayoutId id="2147483687" r:id="rId7"/>
    <p:sldLayoutId id="2147483688" r:id="rId8"/>
    <p:sldLayoutId id="2147483691" r:id="rId9"/>
    <p:sldLayoutId id="2147483674" r:id="rId10"/>
    <p:sldLayoutId id="2147483652" r:id="rId11"/>
    <p:sldLayoutId id="2147483682" r:id="rId12"/>
    <p:sldLayoutId id="2147483743" r:id="rId13"/>
    <p:sldLayoutId id="2147483759" r:id="rId14"/>
    <p:sldLayoutId id="2147483760" r:id="rId15"/>
    <p:sldLayoutId id="2147483757" r:id="rId16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8"/>
        </a:buBlip>
        <a:tabLst/>
        <a:defRPr sz="22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9"/>
        </a:buBlip>
        <a:tabLst/>
        <a:defRPr sz="2200" kern="1200" spc="0" baseline="0">
          <a:solidFill>
            <a:srgbClr val="9B9B9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20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1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8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vsg.be/extranet/deeltijds-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13893" y="3171926"/>
            <a:ext cx="5177684" cy="1595703"/>
          </a:xfrm>
        </p:spPr>
        <p:txBody>
          <a:bodyPr/>
          <a:lstStyle/>
          <a:p>
            <a:r>
              <a:rPr lang="nl-BE" b="0" dirty="0"/>
              <a:t>Onderwijsdoelen in het </a:t>
            </a:r>
            <a:r>
              <a:rPr lang="nl-BE" b="0" dirty="0" err="1"/>
              <a:t>dko</a:t>
            </a:r>
            <a:endParaRPr lang="nl-BE" b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4600" y="5162550"/>
            <a:ext cx="6143625" cy="866775"/>
          </a:xfrm>
        </p:spPr>
        <p:txBody>
          <a:bodyPr/>
          <a:lstStyle/>
          <a:p>
            <a:r>
              <a:rPr lang="nl-BE" i="1" dirty="0">
                <a:solidFill>
                  <a:schemeClr val="tx1"/>
                </a:solidFill>
              </a:rPr>
              <a:t>De leerkracht als inspirerende persoonlijkheid is de motor van het</a:t>
            </a:r>
          </a:p>
          <a:p>
            <a:r>
              <a:rPr lang="nl-BE" i="1" dirty="0">
                <a:solidFill>
                  <a:schemeClr val="tx1"/>
                </a:solidFill>
              </a:rPr>
              <a:t>artistiek leerproces. (pag. 5, conceptnota </a:t>
            </a:r>
            <a:r>
              <a:rPr lang="nl-BE" i="1" dirty="0" err="1">
                <a:solidFill>
                  <a:schemeClr val="tx1"/>
                </a:solidFill>
              </a:rPr>
              <a:t>dko</a:t>
            </a:r>
            <a:r>
              <a:rPr lang="nl-BE" i="1" dirty="0">
                <a:solidFill>
                  <a:schemeClr val="tx1"/>
                </a:solidFill>
              </a:rPr>
              <a:t>, VP)</a:t>
            </a:r>
          </a:p>
        </p:txBody>
      </p:sp>
    </p:spTree>
    <p:extLst>
      <p:ext uri="{BB962C8B-B14F-4D97-AF65-F5344CB8AC3E}">
        <p14:creationId xmlns:p14="http://schemas.microsoft.com/office/powerpoint/2010/main" val="487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9447" y="1476738"/>
            <a:ext cx="7416000" cy="507281"/>
          </a:xfrm>
        </p:spPr>
        <p:txBody>
          <a:bodyPr/>
          <a:lstStyle/>
          <a:p>
            <a:r>
              <a:rPr lang="nl-BE" sz="4000" smtClean="0"/>
              <a:t>To Do</a:t>
            </a:r>
            <a:endParaRPr lang="nl-BE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2534855"/>
            <a:ext cx="7416000" cy="354185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BE" sz="2800" smtClean="0">
                <a:latin typeface="Calibri" panose="020F0502020204030204" pitchFamily="34" charset="0"/>
              </a:rPr>
              <a:t>veelvuldig overleg</a:t>
            </a:r>
            <a:br>
              <a:rPr lang="nl-BE" sz="2800" smtClean="0">
                <a:latin typeface="Calibri" panose="020F0502020204030204" pitchFamily="34" charset="0"/>
              </a:rPr>
            </a:br>
            <a:endParaRPr lang="nl-BE" sz="28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BE" sz="2800" smtClean="0">
                <a:latin typeface="Calibri" panose="020F0502020204030204" pitchFamily="34" charset="0"/>
              </a:rPr>
              <a:t>Navormingen: werken met een nieuw leerplan, </a:t>
            </a:r>
            <a:br>
              <a:rPr lang="nl-BE" sz="2800" smtClean="0">
                <a:latin typeface="Calibri" panose="020F0502020204030204" pitchFamily="34" charset="0"/>
              </a:rPr>
            </a:br>
            <a:r>
              <a:rPr lang="nl-BE" sz="2800" smtClean="0">
                <a:latin typeface="Calibri" panose="020F0502020204030204" pitchFamily="34" charset="0"/>
              </a:rPr>
              <a:t>feedback geven, overleg… enz. </a:t>
            </a:r>
            <a:br>
              <a:rPr lang="nl-BE" sz="2800" smtClean="0">
                <a:latin typeface="Calibri" panose="020F0502020204030204" pitchFamily="34" charset="0"/>
              </a:rPr>
            </a:br>
            <a:endParaRPr lang="nl-BE" sz="280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BE" sz="2800" smtClean="0">
                <a:latin typeface="Calibri" panose="020F0502020204030204" pitchFamily="34" charset="0"/>
              </a:rPr>
              <a:t>Reflectiegroepen, stuurgroep</a:t>
            </a:r>
            <a:br>
              <a:rPr lang="nl-BE" sz="2800" smtClean="0">
                <a:latin typeface="Calibri" panose="020F0502020204030204" pitchFamily="34" charset="0"/>
              </a:rPr>
            </a:br>
            <a:endParaRPr lang="nl-BE" sz="280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BE" sz="2800" smtClean="0">
                <a:latin typeface="Calibri" panose="020F0502020204030204" pitchFamily="34" charset="0"/>
              </a:rPr>
              <a:t>Trial and error</a:t>
            </a:r>
            <a:br>
              <a:rPr lang="nl-BE" sz="2800" smtClean="0">
                <a:latin typeface="Calibri" panose="020F0502020204030204" pitchFamily="34" charset="0"/>
              </a:rPr>
            </a:br>
            <a:endParaRPr lang="nl-BE" sz="280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BE" sz="2800" smtClean="0">
                <a:latin typeface="Calibri" panose="020F0502020204030204" pitchFamily="34" charset="0"/>
              </a:rPr>
              <a:t>Ontwikkeling eigenaarschap leerkracht.</a:t>
            </a:r>
          </a:p>
          <a:p>
            <a:pPr marL="342900" indent="-342900">
              <a:buFontTx/>
              <a:buChar char="-"/>
            </a:pPr>
            <a:endParaRPr lang="nl-BE" sz="28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nl-BE" sz="2000" dirty="0" smtClean="0">
              <a:latin typeface="Calibri" panose="020F0502020204030204" pitchFamily="34" charset="0"/>
            </a:endParaRPr>
          </a:p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8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E32377C2-4674-4072-8566-15C9D435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22906"/>
            <a:ext cx="3771900" cy="526839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0600089F-B65C-4D7D-A3B1-4BC72416F21F}"/>
              </a:ext>
            </a:extLst>
          </p:cNvPr>
          <p:cNvSpPr txBox="1"/>
          <p:nvPr/>
        </p:nvSpPr>
        <p:spPr>
          <a:xfrm>
            <a:off x="647700" y="3091697"/>
            <a:ext cx="3781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i="1" dirty="0"/>
              <a:t>Het </a:t>
            </a:r>
            <a:r>
              <a:rPr lang="nl-BE" b="1" i="1" dirty="0" err="1"/>
              <a:t>dko</a:t>
            </a:r>
            <a:r>
              <a:rPr lang="nl-BE" b="1" i="1" dirty="0"/>
              <a:t> wordt leerlinggericht, doelgericht en actueel.</a:t>
            </a:r>
          </a:p>
          <a:p>
            <a:endParaRPr lang="nl-BE" dirty="0"/>
          </a:p>
          <a:p>
            <a:endParaRPr lang="nl-BE" i="1" dirty="0"/>
          </a:p>
          <a:p>
            <a:endParaRPr lang="nl-BE" i="1" dirty="0"/>
          </a:p>
          <a:p>
            <a:r>
              <a:rPr lang="nl-BE" i="1" dirty="0"/>
              <a:t>Competentiegericht onderwijs ingang doen vinden in het </a:t>
            </a:r>
            <a:r>
              <a:rPr lang="nl-BE" i="1" dirty="0" err="1"/>
              <a:t>dko</a:t>
            </a:r>
            <a:r>
              <a:rPr lang="nl-BE" i="1" dirty="0"/>
              <a:t> en laten aansluiten op de Vlaamse</a:t>
            </a:r>
          </a:p>
          <a:p>
            <a:r>
              <a:rPr lang="nl-BE" i="1" dirty="0"/>
              <a:t>Kwalificatiestructuur werden als ambities naar voor geschoven</a:t>
            </a:r>
            <a:r>
              <a:rPr lang="nl-BE" dirty="0"/>
              <a:t>.</a:t>
            </a:r>
          </a:p>
          <a:p>
            <a:r>
              <a:rPr lang="nl-BE" dirty="0"/>
              <a:t>(pag. 6, conceptnota </a:t>
            </a:r>
            <a:r>
              <a:rPr lang="nl-BE" dirty="0" err="1"/>
              <a:t>dko</a:t>
            </a:r>
            <a:r>
              <a:rPr lang="nl-BE" dirty="0"/>
              <a:t>, VR)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0"/>
          <a:stretch/>
        </p:blipFill>
        <p:spPr>
          <a:xfrm>
            <a:off x="283745" y="104776"/>
            <a:ext cx="8860255" cy="4572000"/>
          </a:xfr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399803" y="1556100"/>
            <a:ext cx="3686547" cy="1282350"/>
          </a:xfrm>
        </p:spPr>
        <p:txBody>
          <a:bodyPr/>
          <a:lstStyle/>
          <a:p>
            <a:r>
              <a:rPr lang="nl-BE" dirty="0"/>
              <a:t>studieprofiel kunstonderwijs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F2EE4069-159D-487D-81EA-EA215276936B}"/>
              </a:ext>
            </a:extLst>
          </p:cNvPr>
          <p:cNvSpPr txBox="1"/>
          <p:nvPr/>
        </p:nvSpPr>
        <p:spPr>
          <a:xfrm>
            <a:off x="1399803" y="5326634"/>
            <a:ext cx="81153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/>
              <a:t>‘</a:t>
            </a:r>
            <a:r>
              <a:rPr lang="nl-BE" dirty="0"/>
              <a:t>Het studieprofiel kunstonderwijs bestaat uit </a:t>
            </a:r>
            <a:r>
              <a:rPr lang="nl-BE" b="1" dirty="0"/>
              <a:t>zes kerncompetenties</a:t>
            </a:r>
            <a:r>
              <a:rPr lang="nl-BE" dirty="0"/>
              <a:t>:</a:t>
            </a:r>
          </a:p>
          <a:p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16278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C9C06F03-1F75-4EE6-84FA-6D9A1D8B459F}"/>
              </a:ext>
            </a:extLst>
          </p:cNvPr>
          <p:cNvSpPr txBox="1"/>
          <p:nvPr/>
        </p:nvSpPr>
        <p:spPr>
          <a:xfrm>
            <a:off x="914400" y="1704975"/>
            <a:ext cx="764023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• </a:t>
            </a:r>
            <a:r>
              <a:rPr lang="nl-BE" b="1" i="1" dirty="0"/>
              <a:t>individuele gedrevenheid tonen</a:t>
            </a:r>
            <a:r>
              <a:rPr lang="nl-BE" dirty="0"/>
              <a:t>::</a:t>
            </a:r>
          </a:p>
          <a:p>
            <a:r>
              <a:rPr lang="nl-BE" dirty="0"/>
              <a:t>de leerling vertrouwt op eigen expressiemogelijkheden </a:t>
            </a:r>
          </a:p>
          <a:p>
            <a:r>
              <a:rPr lang="nl-BE" dirty="0"/>
              <a:t>en wil zijn creatieve resultaten tonen;</a:t>
            </a:r>
          </a:p>
          <a:p>
            <a:r>
              <a:rPr lang="nl-BE" dirty="0"/>
              <a:t>• </a:t>
            </a:r>
            <a:r>
              <a:rPr lang="nl-BE" b="1" i="1" dirty="0"/>
              <a:t>creëren en (drang tot) innoveren</a:t>
            </a:r>
            <a:r>
              <a:rPr lang="nl-BE" dirty="0"/>
              <a:t>::</a:t>
            </a:r>
          </a:p>
          <a:p>
            <a:r>
              <a:rPr lang="nl-BE" dirty="0"/>
              <a:t>de leerling komt actief en uit zichzelf met artistieke </a:t>
            </a:r>
            <a:r>
              <a:rPr lang="nl-BE" dirty="0" err="1"/>
              <a:t>vormgevingen</a:t>
            </a:r>
            <a:r>
              <a:rPr lang="nl-BE" dirty="0"/>
              <a:t>, </a:t>
            </a:r>
          </a:p>
          <a:p>
            <a:r>
              <a:rPr lang="nl-BE" dirty="0"/>
              <a:t>benaderingen en inzichten;</a:t>
            </a:r>
          </a:p>
          <a:p>
            <a:r>
              <a:rPr lang="nl-BE" dirty="0"/>
              <a:t>• </a:t>
            </a:r>
            <a:r>
              <a:rPr lang="nl-BE" b="1" i="1" dirty="0"/>
              <a:t>vakdeskundigheid inzetten</a:t>
            </a:r>
            <a:r>
              <a:rPr lang="nl-BE" dirty="0"/>
              <a:t>:: </a:t>
            </a:r>
          </a:p>
          <a:p>
            <a:r>
              <a:rPr lang="nl-BE" dirty="0"/>
              <a:t>de leerling zet verworven </a:t>
            </a:r>
            <a:r>
              <a:rPr lang="nl-BE" dirty="0" err="1"/>
              <a:t>kunstvormspecifieke</a:t>
            </a:r>
            <a:r>
              <a:rPr lang="nl-BE" dirty="0"/>
              <a:t> kwaliteiten in bij</a:t>
            </a:r>
          </a:p>
          <a:p>
            <a:r>
              <a:rPr lang="nl-BE" dirty="0"/>
              <a:t>het gebruik van een artistieke uitdrukkingsvorm;</a:t>
            </a:r>
          </a:p>
          <a:p>
            <a:r>
              <a:rPr lang="nl-BE" dirty="0"/>
              <a:t>• </a:t>
            </a:r>
            <a:r>
              <a:rPr lang="nl-BE" b="1" i="1" dirty="0"/>
              <a:t>onderzoeken</a:t>
            </a:r>
            <a:r>
              <a:rPr lang="nl-BE" dirty="0"/>
              <a:t>:: </a:t>
            </a:r>
          </a:p>
          <a:p>
            <a:r>
              <a:rPr lang="nl-BE" dirty="0"/>
              <a:t>de leerling analyseert, reflecteert en communiceert over proces en product;</a:t>
            </a:r>
          </a:p>
          <a:p>
            <a:r>
              <a:rPr lang="nl-BE" dirty="0"/>
              <a:t>• </a:t>
            </a:r>
            <a:r>
              <a:rPr lang="nl-BE" b="1" i="1" dirty="0"/>
              <a:t>relaties bouwen en samenwerken </a:t>
            </a:r>
            <a:r>
              <a:rPr lang="nl-BE" dirty="0"/>
              <a:t>: </a:t>
            </a:r>
          </a:p>
          <a:p>
            <a:r>
              <a:rPr lang="nl-BE" dirty="0"/>
              <a:t>de leerling kan eigen talent en deskundigheid ten dienste stellen van </a:t>
            </a:r>
          </a:p>
          <a:p>
            <a:r>
              <a:rPr lang="nl-BE" dirty="0"/>
              <a:t>het gemeenschappelijk artistiek doel of project;</a:t>
            </a:r>
          </a:p>
          <a:p>
            <a:r>
              <a:rPr lang="nl-BE" dirty="0"/>
              <a:t>• </a:t>
            </a:r>
            <a:r>
              <a:rPr lang="nl-BE" b="1" i="1" dirty="0"/>
              <a:t>presenteren </a:t>
            </a:r>
            <a:r>
              <a:rPr lang="nl-BE" dirty="0"/>
              <a:t>: </a:t>
            </a:r>
          </a:p>
          <a:p>
            <a:r>
              <a:rPr lang="nl-BE" dirty="0"/>
              <a:t>de leerling toont proces en/of product aan een publiek.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xmlns="" id="{994B1BD2-B309-4A6B-A9C0-1E1E5A76A11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4801" y="1419225"/>
            <a:ext cx="7790213" cy="52387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BE" sz="2800" b="1" dirty="0"/>
              <a:t>Onderwijsdoelen </a:t>
            </a:r>
            <a:r>
              <a:rPr lang="nl-BE" sz="2800" b="1" dirty="0" err="1"/>
              <a:t>dko</a:t>
            </a:r>
            <a:endParaRPr lang="nl-BE" sz="2800" b="1" dirty="0"/>
          </a:p>
          <a:p>
            <a:pPr marL="0" indent="0">
              <a:buNone/>
            </a:pPr>
            <a:endParaRPr lang="nl-BE" sz="2800" b="1" dirty="0"/>
          </a:p>
          <a:p>
            <a:r>
              <a:rPr lang="nl-BE" b="1" dirty="0"/>
              <a:t>Basiscompetenties</a:t>
            </a:r>
            <a:r>
              <a:rPr lang="nl-BE" dirty="0"/>
              <a:t> </a:t>
            </a:r>
          </a:p>
          <a:p>
            <a:pPr marL="0" indent="0">
              <a:buNone/>
            </a:pPr>
            <a:r>
              <a:rPr lang="nl-BE" dirty="0"/>
              <a:t>1</a:t>
            </a:r>
            <a:r>
              <a:rPr lang="nl-BE" baseline="30000" dirty="0"/>
              <a:t>ste</a:t>
            </a:r>
            <a:r>
              <a:rPr lang="nl-BE" dirty="0"/>
              <a:t>, 2</a:t>
            </a:r>
            <a:r>
              <a:rPr lang="nl-BE" baseline="30000" dirty="0"/>
              <a:t>de</a:t>
            </a:r>
            <a:r>
              <a:rPr lang="nl-BE" dirty="0"/>
              <a:t> en 3</a:t>
            </a:r>
            <a:r>
              <a:rPr lang="nl-BE" baseline="30000" dirty="0"/>
              <a:t>de</a:t>
            </a:r>
            <a:r>
              <a:rPr lang="nl-BE" dirty="0"/>
              <a:t> graad van de domeinen beeldende en audiovisuele kunsten, dans, woordkunst-drama en muziek</a:t>
            </a:r>
          </a:p>
          <a:p>
            <a:endParaRPr lang="nl-BE" dirty="0"/>
          </a:p>
          <a:p>
            <a:r>
              <a:rPr lang="nl-BE" b="1" dirty="0"/>
              <a:t>Beroepskwalificaties</a:t>
            </a:r>
          </a:p>
          <a:p>
            <a:pPr marL="0" indent="0">
              <a:buNone/>
            </a:pPr>
            <a:r>
              <a:rPr lang="nl-BE" dirty="0"/>
              <a:t>amateur beeldend kunstenaar, amateur cineast, amateur fotograaf, juweelontwerper/goudsmid, kantwerker, amateur ontwerper, restauratievakman meubel, siersmid/kunstsmid, amateur choreograaf, amateur creërend danser, amateur vertolkend danser, amateur creërend acteur, amateur theaterregisseur, amateur vertolkend acteur, amateur creërend muzikant, amateur dirigent, amateur dj, amateur vertolkend muzikant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7736" y="1551008"/>
            <a:ext cx="7416000" cy="706055"/>
          </a:xfrm>
        </p:spPr>
        <p:txBody>
          <a:bodyPr/>
          <a:lstStyle/>
          <a:p>
            <a:r>
              <a:rPr lang="nl-BE" sz="2800" b="1" smtClean="0"/>
              <a:t>Situatie : to </a:t>
            </a:r>
            <a:r>
              <a:rPr lang="nl-BE" sz="2800" b="1" dirty="0" err="1" smtClean="0"/>
              <a:t>be</a:t>
            </a:r>
            <a:endParaRPr lang="nl-BE" sz="28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49799" y="2338504"/>
            <a:ext cx="7416000" cy="104545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buSzTx/>
            </a:pPr>
            <a:r>
              <a:rPr lang="nl-BE" sz="2400" smtClean="0">
                <a:solidFill>
                  <a:prstClr val="black"/>
                </a:solidFill>
                <a:latin typeface="Calibri"/>
                <a:cs typeface="+mn-cs"/>
              </a:rPr>
              <a:t>-    Leerling staat centraal</a:t>
            </a:r>
            <a:endParaRPr lang="nl-BE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SzTx/>
              <a:buFontTx/>
              <a:buChar char="-"/>
            </a:pPr>
            <a:r>
              <a:rPr lang="nl-BE" sz="2400" smtClean="0">
                <a:solidFill>
                  <a:prstClr val="black"/>
                </a:solidFill>
                <a:latin typeface="Calibri"/>
                <a:cs typeface="+mn-cs"/>
              </a:rPr>
              <a:t>Grotere inhoudelijke autonomie </a:t>
            </a:r>
            <a: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  <a:t>academie, beleidsvoerend vermogen wordt uitgedaagd.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SzTx/>
              <a:buFontTx/>
              <a:buChar char="-"/>
            </a:pP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  <a:t>Creëren eigen kwaliteitskader en beleid.</a:t>
            </a:r>
            <a:endParaRPr lang="nl-BE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SzTx/>
              <a:buFontTx/>
              <a:buChar char="-"/>
            </a:pPr>
            <a:r>
              <a:rPr lang="nl-BE" sz="2400" smtClean="0">
                <a:solidFill>
                  <a:prstClr val="black"/>
                </a:solidFill>
                <a:latin typeface="Calibri"/>
                <a:cs typeface="+mn-cs"/>
              </a:rPr>
              <a:t>Differentiatiemogelijkheden, aanbod, traject, opties, </a:t>
            </a:r>
            <a:endParaRPr lang="nl-BE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SzTx/>
              <a:buFontTx/>
              <a:buChar char="-"/>
            </a:pPr>
            <a: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  <a:t>Competentiegerichte wijze van lesgeven, leren en evalueren.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SzTx/>
              <a:buFontTx/>
              <a:buChar char="-"/>
            </a:pPr>
            <a: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  <a:t>Nieuwe leerplannen, kunstig competent, </a:t>
            </a: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  <a:t>OVSG, GO,VO</a:t>
            </a:r>
            <a:endParaRPr lang="nl-BE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SzTx/>
            </a:pPr>
            <a:endParaRPr lang="nl-BE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87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38127" y="1471990"/>
            <a:ext cx="7416000" cy="414684"/>
          </a:xfrm>
        </p:spPr>
        <p:txBody>
          <a:bodyPr/>
          <a:lstStyle/>
          <a:p>
            <a:r>
              <a:rPr lang="nl-BE" sz="2800" smtClean="0"/>
              <a:t>Nieuwe leerplannen </a:t>
            </a: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1802832"/>
            <a:ext cx="7416000" cy="4201610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SzTx/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  <a:t>Raamleerplan </a:t>
            </a: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  <a:t>podium &amp; BK: </a:t>
            </a:r>
            <a: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  <a:t>Kunstig </a:t>
            </a: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  <a:t>Competent Goedgekeurd </a:t>
            </a:r>
            <a: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  <a:t>maart </a:t>
            </a: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  <a:t>2018</a:t>
            </a:r>
            <a:b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</a:br>
            <a:endParaRPr lang="nl-BE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SzTx/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  <a:t>Leerplan woord :</a:t>
            </a: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  <a:t> “de spreekkamer” ingediend.</a:t>
            </a:r>
            <a: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  <a:t>30/ 01, wachten </a:t>
            </a: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  <a:t>per 01 / 06 op </a:t>
            </a:r>
            <a: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  <a:t>goedkeuring</a:t>
            </a: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b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</a:br>
            <a:endParaRPr lang="nl-BE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SzTx/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  <a:t>OVSG, GO, </a:t>
            </a: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  <a:t>VO</a:t>
            </a:r>
            <a:endParaRPr lang="nl-BE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SzTx/>
            </a:pPr>
            <a: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  <a:t>  </a:t>
            </a: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  <a:t>   Leerplannen </a:t>
            </a:r>
            <a: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  <a:t>podium, BK ingediend per 15/04</a:t>
            </a:r>
            <a:br>
              <a:rPr lang="nl-BE" sz="24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  <a:t>     wachten op goedkeuring per 01/06</a:t>
            </a:r>
            <a:b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  <a:t>     Leerplannen OVSG staan online:   </a:t>
            </a: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  <a:hlinkClick r:id="rId2"/>
              </a:rPr>
              <a:t>https</a:t>
            </a:r>
            <a:r>
              <a:rPr lang="nl-BE" sz="2400" dirty="0">
                <a:solidFill>
                  <a:prstClr val="black"/>
                </a:solidFill>
                <a:latin typeface="Calibri"/>
                <a:cs typeface="+mn-cs"/>
                <a:hlinkClick r:id="rId2"/>
              </a:rPr>
              <a:t>://</a:t>
            </a: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  <a:hlinkClick r:id="rId2"/>
              </a:rPr>
              <a:t>www.ovsg.be/extranet/deeltijds-</a:t>
            </a:r>
            <a:r>
              <a:rPr lang="nl-BE" sz="2400" dirty="0" smtClean="0">
                <a:solidFill>
                  <a:prstClr val="black"/>
                </a:solidFill>
                <a:latin typeface="Calibri"/>
                <a:cs typeface="+mn-cs"/>
              </a:rPr>
              <a:t>         kunstonderwijs/leerplannen</a:t>
            </a:r>
            <a:endParaRPr lang="nl-BE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36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356243"/>
            <a:ext cx="7416000" cy="599878"/>
          </a:xfrm>
        </p:spPr>
        <p:txBody>
          <a:bodyPr/>
          <a:lstStyle/>
          <a:p>
            <a:r>
              <a:rPr lang="nl-BE" sz="2800" dirty="0" smtClean="0"/>
              <a:t>Stappen naar… met de leerkrachten</a:t>
            </a: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26552" y="2338086"/>
            <a:ext cx="7416000" cy="423633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BE" sz="2400" dirty="0" smtClean="0">
                <a:latin typeface="Calibri" panose="020F0502020204030204" pitchFamily="34" charset="0"/>
              </a:rPr>
              <a:t>Toelichten en bespreken leerkrachten BC en ED</a:t>
            </a:r>
            <a:br>
              <a:rPr lang="nl-BE" sz="2400" dirty="0" smtClean="0">
                <a:latin typeface="Calibri" panose="020F0502020204030204" pitchFamily="34" charset="0"/>
              </a:rPr>
            </a:br>
            <a:endParaRPr lang="nl-BE" sz="24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BE" sz="2400" dirty="0" smtClean="0">
                <a:latin typeface="Calibri" panose="020F0502020204030204" pitchFamily="34" charset="0"/>
              </a:rPr>
              <a:t>Competentiegericht lesgeven en evalueren, aanpak?</a:t>
            </a:r>
            <a:br>
              <a:rPr lang="nl-BE" sz="2400" dirty="0" smtClean="0">
                <a:latin typeface="Calibri" panose="020F0502020204030204" pitchFamily="34" charset="0"/>
              </a:rPr>
            </a:br>
            <a:r>
              <a:rPr lang="nl-BE" sz="2400" dirty="0" smtClean="0">
                <a:latin typeface="Calibri" panose="020F0502020204030204" pitchFamily="34" charset="0"/>
              </a:rPr>
              <a:t>per domein, structuuronderdeel, vak.</a:t>
            </a:r>
            <a:br>
              <a:rPr lang="nl-BE" sz="2400" dirty="0" smtClean="0">
                <a:latin typeface="Calibri" panose="020F0502020204030204" pitchFamily="34" charset="0"/>
              </a:rPr>
            </a:br>
            <a:endParaRPr lang="nl-BE" sz="24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BE" sz="2400" dirty="0" smtClean="0">
                <a:latin typeface="Calibri" panose="020F0502020204030204" pitchFamily="34" charset="0"/>
              </a:rPr>
              <a:t>Kunstig competent kan leidraad zijn.</a:t>
            </a:r>
            <a:br>
              <a:rPr lang="nl-BE" sz="2400" dirty="0" smtClean="0">
                <a:latin typeface="Calibri" panose="020F0502020204030204" pitchFamily="34" charset="0"/>
              </a:rPr>
            </a:br>
            <a:endParaRPr lang="nl-BE" sz="24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BE" sz="2400" dirty="0" err="1" smtClean="0">
                <a:latin typeface="Calibri" panose="020F0502020204030204" pitchFamily="34" charset="0"/>
              </a:rPr>
              <a:t>Vakoverleg</a:t>
            </a:r>
            <a:r>
              <a:rPr lang="nl-BE" sz="2400" dirty="0" smtClean="0">
                <a:latin typeface="Calibri" panose="020F0502020204030204" pitchFamily="34" charset="0"/>
              </a:rPr>
              <a:t> over….. inhoud.</a:t>
            </a:r>
            <a:br>
              <a:rPr lang="nl-BE" sz="2400" dirty="0" smtClean="0">
                <a:latin typeface="Calibri" panose="020F0502020204030204" pitchFamily="34" charset="0"/>
              </a:rPr>
            </a:br>
            <a:endParaRPr lang="nl-BE" sz="24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BE" sz="2400" dirty="0" smtClean="0">
                <a:latin typeface="Calibri" panose="020F0502020204030204" pitchFamily="34" charset="0"/>
              </a:rPr>
              <a:t>Verantwoordelijk voor  “kwaliteit”.</a:t>
            </a:r>
            <a:br>
              <a:rPr lang="nl-BE" sz="2400" dirty="0" smtClean="0">
                <a:latin typeface="Calibri" panose="020F0502020204030204" pitchFamily="34" charset="0"/>
              </a:rPr>
            </a:br>
            <a:endParaRPr lang="nl-BE" sz="24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BE" sz="2400" dirty="0" smtClean="0">
                <a:latin typeface="Calibri" panose="020F0502020204030204" pitchFamily="34" charset="0"/>
              </a:rPr>
              <a:t>Academie </a:t>
            </a:r>
            <a:r>
              <a:rPr lang="nl-BE" sz="2400" dirty="0" smtClean="0">
                <a:latin typeface="Calibri" panose="020F0502020204030204" pitchFamily="34" charset="0"/>
              </a:rPr>
              <a:t>eigen </a:t>
            </a:r>
            <a:r>
              <a:rPr lang="nl-BE" sz="2400" dirty="0" smtClean="0">
                <a:latin typeface="Calibri" panose="020F0502020204030204" pitchFamily="34" charset="0"/>
              </a:rPr>
              <a:t>accenten leggen.</a:t>
            </a:r>
            <a:br>
              <a:rPr lang="nl-BE" sz="2400" dirty="0" smtClean="0">
                <a:latin typeface="Calibri" panose="020F0502020204030204" pitchFamily="34" charset="0"/>
              </a:rPr>
            </a:br>
            <a:endParaRPr lang="nl-BE" sz="24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BE" sz="2400" dirty="0" smtClean="0">
                <a:latin typeface="Calibri" panose="020F0502020204030204" pitchFamily="34" charset="0"/>
              </a:rPr>
              <a:t>Ontwerpen </a:t>
            </a:r>
            <a:r>
              <a:rPr lang="nl-BE" sz="2400" dirty="0" smtClean="0">
                <a:latin typeface="Calibri" panose="020F0502020204030204" pitchFamily="34" charset="0"/>
              </a:rPr>
              <a:t>evaluatiecultuur</a:t>
            </a:r>
            <a:r>
              <a:rPr lang="nl-BE" sz="2400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nl-BE" sz="24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BE" sz="2400" dirty="0" smtClean="0">
                <a:latin typeface="Calibri" panose="020F0502020204030204" pitchFamily="34" charset="0"/>
              </a:rPr>
              <a:t>Aanpassen APP, </a:t>
            </a:r>
            <a:r>
              <a:rPr lang="nl-BE" sz="2400" dirty="0" smtClean="0">
                <a:latin typeface="Calibri" panose="020F0502020204030204" pitchFamily="34" charset="0"/>
              </a:rPr>
              <a:t>academie </a:t>
            </a:r>
            <a:r>
              <a:rPr lang="nl-BE" sz="2400" dirty="0" smtClean="0">
                <a:latin typeface="Calibri" panose="020F0502020204030204" pitchFamily="34" charset="0"/>
              </a:rPr>
              <a:t>regelement</a:t>
            </a:r>
            <a:endParaRPr lang="nl-BE" sz="24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nl-BE" sz="2400" dirty="0" smtClean="0">
              <a:latin typeface="Calibri" panose="020F0502020204030204" pitchFamily="34" charset="0"/>
            </a:endParaRPr>
          </a:p>
          <a:p>
            <a:endParaRPr lang="nl-BE" sz="24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nl-BE" sz="20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nl-BE" sz="20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nl-BE" sz="20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nl-BE" sz="20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nl-BE" sz="20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nl-BE" sz="20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nl-BE" sz="20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nl-BE" sz="20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nl-BE" sz="2000" dirty="0" smtClean="0">
              <a:latin typeface="Calibri" panose="020F0502020204030204" pitchFamily="34" charset="0"/>
            </a:endParaRPr>
          </a:p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83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7575" y="1888679"/>
            <a:ext cx="7416000" cy="565154"/>
          </a:xfrm>
        </p:spPr>
        <p:txBody>
          <a:bodyPr/>
          <a:lstStyle/>
          <a:p>
            <a:r>
              <a:rPr lang="nl-BE" sz="3600" dirty="0" smtClean="0"/>
              <a:t>Klasvloer</a:t>
            </a:r>
            <a:r>
              <a:rPr lang="nl-BE" sz="3600" smtClean="0"/>
              <a:t>, </a:t>
            </a:r>
            <a:r>
              <a:rPr lang="nl-BE" sz="3600" smtClean="0"/>
              <a:t>uitdagingen</a:t>
            </a:r>
            <a:r>
              <a:rPr lang="nl-BE" sz="3600" smtClean="0"/>
              <a:t>, kern</a:t>
            </a:r>
            <a:endParaRPr lang="nl-BE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89785" y="2828230"/>
            <a:ext cx="7416000" cy="3284056"/>
          </a:xfrm>
        </p:spPr>
        <p:txBody>
          <a:bodyPr/>
          <a:lstStyle/>
          <a:p>
            <a:endParaRPr lang="nl-BE" sz="2400" smtClean="0">
              <a:latin typeface="Calibri" panose="020F0502020204030204" pitchFamily="34" charset="0"/>
            </a:endParaRPr>
          </a:p>
          <a:p>
            <a:r>
              <a:rPr lang="nl-BE" sz="2400" smtClean="0">
                <a:latin typeface="Calibri" panose="020F0502020204030204" pitchFamily="34" charset="0"/>
              </a:rPr>
              <a:t>- Beginsituatie , Intentiegesprekken</a:t>
            </a:r>
            <a:br>
              <a:rPr lang="nl-BE" sz="2400" smtClean="0">
                <a:latin typeface="Calibri" panose="020F0502020204030204" pitchFamily="34" charset="0"/>
              </a:rPr>
            </a:br>
            <a:endParaRPr lang="nl-BE" sz="2400" dirty="0" smtClean="0">
              <a:latin typeface="Calibri" panose="020F0502020204030204" pitchFamily="34" charset="0"/>
            </a:endParaRPr>
          </a:p>
          <a:p>
            <a:r>
              <a:rPr lang="nl-BE" sz="2400" smtClean="0">
                <a:latin typeface="Calibri" panose="020F0502020204030204" pitchFamily="34" charset="0"/>
              </a:rPr>
              <a:t>- Doelgericht jaarplan</a:t>
            </a:r>
            <a:br>
              <a:rPr lang="nl-BE" sz="2400" smtClean="0">
                <a:latin typeface="Calibri" panose="020F0502020204030204" pitchFamily="34" charset="0"/>
              </a:rPr>
            </a:br>
            <a:endParaRPr lang="nl-BE" sz="2400" dirty="0" smtClean="0">
              <a:latin typeface="Calibri" panose="020F0502020204030204" pitchFamily="34" charset="0"/>
            </a:endParaRPr>
          </a:p>
          <a:p>
            <a:r>
              <a:rPr lang="nl-BE" sz="2400" smtClean="0">
                <a:latin typeface="Calibri" panose="020F0502020204030204" pitchFamily="34" charset="0"/>
              </a:rPr>
              <a:t>- Veelzijdig, veelvormig</a:t>
            </a:r>
            <a:endParaRPr lang="nl-BE" sz="2400" dirty="0" smtClean="0">
              <a:latin typeface="Calibri" panose="020F0502020204030204" pitchFamily="34" charset="0"/>
            </a:endParaRPr>
          </a:p>
          <a:p>
            <a:r>
              <a:rPr lang="nl-BE" sz="2400" smtClean="0">
                <a:latin typeface="Calibri" panose="020F0502020204030204" pitchFamily="34" charset="0"/>
              </a:rPr>
              <a:t>l</a:t>
            </a:r>
            <a:endParaRPr lang="nl-BE" sz="2400" dirty="0" smtClean="0">
              <a:latin typeface="Calibri" panose="020F0502020204030204" pitchFamily="34" charset="0"/>
            </a:endParaRPr>
          </a:p>
          <a:p>
            <a:r>
              <a:rPr lang="nl-BE" sz="2400" smtClean="0">
                <a:latin typeface="Calibri" panose="020F0502020204030204" pitchFamily="34" charset="0"/>
              </a:rPr>
              <a:t>- Permanent evalueren, toonmomenten</a:t>
            </a:r>
            <a:br>
              <a:rPr lang="nl-BE" sz="2400" smtClean="0">
                <a:latin typeface="Calibri" panose="020F0502020204030204" pitchFamily="34" charset="0"/>
              </a:rPr>
            </a:br>
            <a:endParaRPr lang="nl-BE" sz="2400" smtClean="0">
              <a:latin typeface="Calibri" panose="020F0502020204030204" pitchFamily="34" charset="0"/>
            </a:endParaRPr>
          </a:p>
          <a:p>
            <a:r>
              <a:rPr lang="nl-BE" sz="2400" smtClean="0">
                <a:latin typeface="Calibri" panose="020F0502020204030204" pitchFamily="34" charset="0"/>
              </a:rPr>
              <a:t>- Feedback</a:t>
            </a:r>
            <a:br>
              <a:rPr lang="nl-BE" sz="2400" smtClean="0">
                <a:latin typeface="Calibri" panose="020F0502020204030204" pitchFamily="34" charset="0"/>
              </a:rPr>
            </a:br>
            <a:endParaRPr lang="nl-BE" sz="2400" dirty="0" smtClean="0">
              <a:latin typeface="Calibri" panose="020F0502020204030204" pitchFamily="34" charset="0"/>
            </a:endParaRPr>
          </a:p>
          <a:p>
            <a:r>
              <a:rPr lang="nl-BE" sz="2400" smtClean="0">
                <a:latin typeface="Calibri" panose="020F0502020204030204" pitchFamily="34" charset="0"/>
              </a:rPr>
              <a:t>- Differentieren</a:t>
            </a:r>
            <a:endParaRPr lang="nl-BE" sz="2400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54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4005</TotalTime>
  <Words>364</Words>
  <Application>Microsoft Office PowerPoint</Application>
  <PresentationFormat>Diavoorstelling (4:3)</PresentationFormat>
  <Paragraphs>87</Paragraphs>
  <Slides>10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Aangepast ontwerp</vt:lpstr>
      <vt:lpstr>Onderwijsdoelen in het dko</vt:lpstr>
      <vt:lpstr>PowerPoint-presentatie</vt:lpstr>
      <vt:lpstr>studieprofiel kunstonderwijs</vt:lpstr>
      <vt:lpstr>PowerPoint-presentatie</vt:lpstr>
      <vt:lpstr>PowerPoint-presentatie</vt:lpstr>
      <vt:lpstr>Situatie : to be</vt:lpstr>
      <vt:lpstr>Nieuwe leerplannen </vt:lpstr>
      <vt:lpstr>Stappen naar… met de leerkrachten</vt:lpstr>
      <vt:lpstr>Klasvloer, uitdagingen, kern</vt:lpstr>
      <vt:lpstr>To Do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AHOVOS</dc:title>
  <dc:creator>ann.bronselaer@ond.vlaanderen.be</dc:creator>
  <cp:lastModifiedBy>De Volder Hans (directeur muziekacademie)</cp:lastModifiedBy>
  <cp:revision>131</cp:revision>
  <dcterms:created xsi:type="dcterms:W3CDTF">2014-06-26T11:20:41Z</dcterms:created>
  <dcterms:modified xsi:type="dcterms:W3CDTF">2018-05-07T11:30:05Z</dcterms:modified>
</cp:coreProperties>
</file>