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Calibri" panose="020F0502020204030204" pitchFamily="34" charset="0"/>
      <p:regular r:id="rId17"/>
      <p:bold r:id="rId18"/>
      <p:italic r:id="rId19"/>
      <p:boldItalic r:id="rId20"/>
    </p:embeddedFont>
    <p:embeddedFont>
      <p:font typeface="Lato"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extLst>
      <p:ext uri="{BB962C8B-B14F-4D97-AF65-F5344CB8AC3E}">
        <p14:creationId xmlns:p14="http://schemas.microsoft.com/office/powerpoint/2010/main" val="299372220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g6231f640d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 name="Google Shape;50;g6231f640de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e24cf97a3_0_2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e24cf97a3_0_20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7e24cf97a3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7e24cf97a3_0_20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7ed726d57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7ed726d577_1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7ed726d577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7ed726d577_2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6231f640de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6231f640de_0_1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6231f640d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6231f640de_0_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7e24cf97a3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7e24cf97a3_0_16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4cf97a3_0_1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4cf97a3_0_16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e24cf97a3_0_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e24cf97a3_0_17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7e24cf97a3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7e24cf97a3_0_17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7e24cf97a3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7e24cf97a3_0_18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7e24cf97a3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7e24cf97a3_0_19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7e24cf97a3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7e24cf97a3_0_19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 Wit" type="title">
  <p:cSld name="TITLE">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Google Shape;9;p2"/>
          <p:cNvSpPr txBox="1">
            <a:spLocks noGrp="1"/>
          </p:cNvSpPr>
          <p:nvPr>
            <p:ph type="title"/>
          </p:nvPr>
        </p:nvSpPr>
        <p:spPr>
          <a:xfrm>
            <a:off x="0" y="2132325"/>
            <a:ext cx="9144000" cy="653100"/>
          </a:xfrm>
          <a:prstGeom prst="rect">
            <a:avLst/>
          </a:prstGeom>
        </p:spPr>
        <p:txBody>
          <a:bodyPr spcFirstLastPara="1" wrap="square" lIns="91425" tIns="91425" rIns="91425" bIns="91425" anchor="b" anchorCtr="0">
            <a:noAutofit/>
          </a:bodyPr>
          <a:lstStyle>
            <a:lvl1pPr lvl="0" algn="ctr">
              <a:spcBef>
                <a:spcPts val="0"/>
              </a:spcBef>
              <a:spcAft>
                <a:spcPts val="0"/>
              </a:spcAft>
              <a:buNone/>
              <a:defRPr sz="5400">
                <a:solidFill>
                  <a:srgbClr val="2D89CC"/>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10" name="Google Shape;10;p2"/>
          <p:cNvSpPr txBox="1">
            <a:spLocks noGrp="1"/>
          </p:cNvSpPr>
          <p:nvPr>
            <p:ph type="subTitle" idx="1"/>
          </p:nvPr>
        </p:nvSpPr>
        <p:spPr>
          <a:xfrm>
            <a:off x="0" y="2624200"/>
            <a:ext cx="9144000" cy="9111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sz="3600">
                <a:solidFill>
                  <a:srgbClr val="004475"/>
                </a:solidFill>
              </a:defRPr>
            </a:lvl1pPr>
            <a:lvl2pPr lvl="1">
              <a:spcBef>
                <a:spcPts val="1600"/>
              </a:spcBef>
              <a:spcAft>
                <a:spcPts val="0"/>
              </a:spcAft>
              <a:buNone/>
              <a:defRPr/>
            </a:lvl2pPr>
            <a:lvl3pPr lvl="2">
              <a:spcBef>
                <a:spcPts val="1600"/>
              </a:spcBef>
              <a:spcAft>
                <a:spcPts val="0"/>
              </a:spcAft>
              <a:buNone/>
              <a:defRPr/>
            </a:lvl3pPr>
            <a:lvl4pPr lvl="3">
              <a:spcBef>
                <a:spcPts val="1600"/>
              </a:spcBef>
              <a:spcAft>
                <a:spcPts val="0"/>
              </a:spcAft>
              <a:buNone/>
              <a:defRPr/>
            </a:lvl4pPr>
            <a:lvl5pPr lvl="4">
              <a:spcBef>
                <a:spcPts val="1600"/>
              </a:spcBef>
              <a:spcAft>
                <a:spcPts val="0"/>
              </a:spcAft>
              <a:buNone/>
              <a:defRPr/>
            </a:lvl5pPr>
            <a:lvl6pPr lvl="5">
              <a:spcBef>
                <a:spcPts val="1600"/>
              </a:spcBef>
              <a:spcAft>
                <a:spcPts val="0"/>
              </a:spcAft>
              <a:buNone/>
              <a:defRPr/>
            </a:lvl6pPr>
            <a:lvl7pPr lvl="6">
              <a:spcBef>
                <a:spcPts val="1600"/>
              </a:spcBef>
              <a:spcAft>
                <a:spcPts val="0"/>
              </a:spcAft>
              <a:buNone/>
              <a:defRPr/>
            </a:lvl7pPr>
            <a:lvl8pPr lvl="7">
              <a:spcBef>
                <a:spcPts val="1600"/>
              </a:spcBef>
              <a:spcAft>
                <a:spcPts val="0"/>
              </a:spcAft>
              <a:buNone/>
              <a:defRPr/>
            </a:lvl8pPr>
            <a:lvl9pPr lvl="8">
              <a:spcBef>
                <a:spcPts val="1600"/>
              </a:spcBef>
              <a:spcAft>
                <a:spcPts val="1600"/>
              </a:spcAft>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Einde - wit">
  <p:cSld name="TITLE_1">
    <p:bg>
      <p:bgPr>
        <a:blipFill>
          <a:blip r:embed="rId2">
            <a:alphaModFix/>
          </a:blip>
          <a:stretch>
            <a:fillRect/>
          </a:stretch>
        </a:blipFill>
        <a:effectLst/>
      </p:bgPr>
    </p:bg>
    <p:spTree>
      <p:nvGrpSpPr>
        <p:cNvPr id="1" name="Shape 44"/>
        <p:cNvGrpSpPr/>
        <p:nvPr/>
      </p:nvGrpSpPr>
      <p:grpSpPr>
        <a:xfrm>
          <a:off x="0" y="0"/>
          <a:ext cx="0" cy="0"/>
          <a:chOff x="0" y="0"/>
          <a:chExt cx="0" cy="0"/>
        </a:xfrm>
      </p:grpSpPr>
      <p:sp>
        <p:nvSpPr>
          <p:cNvPr id="45" name="Google Shape;45;p11"/>
          <p:cNvSpPr txBox="1"/>
          <p:nvPr/>
        </p:nvSpPr>
        <p:spPr>
          <a:xfrm>
            <a:off x="1065500" y="1545450"/>
            <a:ext cx="7013100" cy="2052600"/>
          </a:xfrm>
          <a:prstGeom prst="rect">
            <a:avLst/>
          </a:prstGeom>
          <a:noFill/>
          <a:ln>
            <a:noFill/>
          </a:ln>
        </p:spPr>
        <p:txBody>
          <a:bodyPr spcFirstLastPara="1" wrap="square" lIns="91400" tIns="91400" rIns="91400" bIns="91400" anchor="ctr" anchorCtr="0">
            <a:noAutofit/>
          </a:bodyPr>
          <a:lstStyle/>
          <a:p>
            <a:pPr marL="0" lvl="0" indent="0" algn="ctr" rtl="0">
              <a:lnSpc>
                <a:spcPct val="100000"/>
              </a:lnSpc>
              <a:spcBef>
                <a:spcPts val="0"/>
              </a:spcBef>
              <a:spcAft>
                <a:spcPts val="0"/>
              </a:spcAft>
              <a:buClr>
                <a:srgbClr val="008ACA"/>
              </a:buClr>
              <a:buSzPts val="5400"/>
              <a:buFont typeface="Arial"/>
              <a:buNone/>
            </a:pPr>
            <a:r>
              <a:rPr lang="en-US" sz="4800">
                <a:solidFill>
                  <a:srgbClr val="004475"/>
                </a:solidFill>
                <a:latin typeface="Calibri"/>
                <a:ea typeface="Calibri"/>
                <a:cs typeface="Calibri"/>
                <a:sym typeface="Calibri"/>
              </a:rPr>
              <a:t>Bedankt voor jullie aandacht.</a:t>
            </a:r>
            <a:endParaRPr sz="4800">
              <a:solidFill>
                <a:srgbClr val="004475"/>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Einde - blauw">
  <p:cSld name="CUSTOM_1">
    <p:bg>
      <p:bgPr>
        <a:blipFill>
          <a:blip r:embed="rId2">
            <a:alphaModFix/>
          </a:blip>
          <a:stretch>
            <a:fillRect/>
          </a:stretch>
        </a:blipFill>
        <a:effectLst/>
      </p:bgPr>
    </p:bg>
    <p:spTree>
      <p:nvGrpSpPr>
        <p:cNvPr id="1" name="Shape 46"/>
        <p:cNvGrpSpPr/>
        <p:nvPr/>
      </p:nvGrpSpPr>
      <p:grpSpPr>
        <a:xfrm>
          <a:off x="0" y="0"/>
          <a:ext cx="0" cy="0"/>
          <a:chOff x="0" y="0"/>
          <a:chExt cx="0" cy="0"/>
        </a:xfrm>
      </p:grpSpPr>
      <p:sp>
        <p:nvSpPr>
          <p:cNvPr id="47" name="Google Shape;47;p12"/>
          <p:cNvSpPr txBox="1"/>
          <p:nvPr/>
        </p:nvSpPr>
        <p:spPr>
          <a:xfrm>
            <a:off x="1065500" y="1545450"/>
            <a:ext cx="7013100" cy="2052600"/>
          </a:xfrm>
          <a:prstGeom prst="rect">
            <a:avLst/>
          </a:prstGeom>
          <a:noFill/>
          <a:ln>
            <a:noFill/>
          </a:ln>
        </p:spPr>
        <p:txBody>
          <a:bodyPr spcFirstLastPara="1" wrap="square" lIns="91400" tIns="91400" rIns="91400" bIns="91400" anchor="ctr" anchorCtr="0">
            <a:noAutofit/>
          </a:bodyPr>
          <a:lstStyle/>
          <a:p>
            <a:pPr marL="0" lvl="0" indent="0" algn="ctr" rtl="0">
              <a:spcBef>
                <a:spcPts val="0"/>
              </a:spcBef>
              <a:spcAft>
                <a:spcPts val="0"/>
              </a:spcAft>
              <a:buNone/>
            </a:pPr>
            <a:r>
              <a:rPr lang="en-US" sz="3600">
                <a:solidFill>
                  <a:srgbClr val="FFFFFF"/>
                </a:solidFill>
                <a:latin typeface="Calibri"/>
                <a:ea typeface="Calibri"/>
                <a:cs typeface="Calibri"/>
                <a:sym typeface="Calibri"/>
              </a:rPr>
              <a:t>Bedankt voor jullie aandacht.</a:t>
            </a:r>
            <a:endParaRPr sz="3600">
              <a:solidFill>
                <a:srgbClr val="FFFFFF"/>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dia - blauw" type="tx">
  <p:cSld name="TITLE_AND_BODY">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0" y="2132325"/>
            <a:ext cx="9144000" cy="6531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5400">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3" name="Google Shape;13;p3"/>
          <p:cNvSpPr txBox="1">
            <a:spLocks noGrp="1"/>
          </p:cNvSpPr>
          <p:nvPr>
            <p:ph type="subTitle" idx="1"/>
          </p:nvPr>
        </p:nvSpPr>
        <p:spPr>
          <a:xfrm>
            <a:off x="0" y="2624200"/>
            <a:ext cx="9144000" cy="911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3600">
                <a:solidFill>
                  <a:schemeClr val="lt1"/>
                </a:solidFill>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ekst - donkerblauw - balk links">
  <p:cSld name="TITLE_AND_BODY_1">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4"/>
          <p:cNvSpPr/>
          <p:nvPr/>
        </p:nvSpPr>
        <p:spPr>
          <a:xfrm>
            <a:off x="0" y="0"/>
            <a:ext cx="2011800" cy="5143500"/>
          </a:xfrm>
          <a:prstGeom prst="rect">
            <a:avLst/>
          </a:prstGeom>
          <a:solidFill>
            <a:srgbClr val="0044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4"/>
          <p:cNvSpPr txBox="1">
            <a:spLocks noGrp="1"/>
          </p:cNvSpPr>
          <p:nvPr>
            <p:ph type="title"/>
          </p:nvPr>
        </p:nvSpPr>
        <p:spPr>
          <a:xfrm>
            <a:off x="825925" y="623275"/>
            <a:ext cx="1072200" cy="266100"/>
          </a:xfrm>
          <a:prstGeom prst="rect">
            <a:avLst/>
          </a:prstGeom>
        </p:spPr>
        <p:txBody>
          <a:bodyPr spcFirstLastPara="1" wrap="square" lIns="91425" tIns="91425" rIns="91425" bIns="91425" anchor="t" anchorCtr="0">
            <a:noAutofit/>
          </a:bodyPr>
          <a:lstStyle>
            <a:lvl1pPr lvl="0" algn="r">
              <a:spcBef>
                <a:spcPts val="0"/>
              </a:spcBef>
              <a:spcAft>
                <a:spcPts val="0"/>
              </a:spcAft>
              <a:buNone/>
              <a:defRPr b="1">
                <a:solidFill>
                  <a:schemeClr val="lt1"/>
                </a:solidFill>
              </a:defRPr>
            </a:lvl1pPr>
            <a:lvl2pPr lvl="1" algn="r">
              <a:spcBef>
                <a:spcPts val="0"/>
              </a:spcBef>
              <a:spcAft>
                <a:spcPts val="0"/>
              </a:spcAft>
              <a:buNone/>
              <a:defRPr/>
            </a:lvl2pPr>
            <a:lvl3pPr lvl="2" algn="r">
              <a:spcBef>
                <a:spcPts val="0"/>
              </a:spcBef>
              <a:spcAft>
                <a:spcPts val="0"/>
              </a:spcAft>
              <a:buNone/>
              <a:defRPr/>
            </a:lvl3pPr>
            <a:lvl4pPr lvl="3" algn="r">
              <a:spcBef>
                <a:spcPts val="0"/>
              </a:spcBef>
              <a:spcAft>
                <a:spcPts val="0"/>
              </a:spcAft>
              <a:buNone/>
              <a:defRPr/>
            </a:lvl4pPr>
            <a:lvl5pPr lvl="4" algn="r">
              <a:spcBef>
                <a:spcPts val="0"/>
              </a:spcBef>
              <a:spcAft>
                <a:spcPts val="0"/>
              </a:spcAft>
              <a:buNone/>
              <a:defRPr/>
            </a:lvl5pPr>
            <a:lvl6pPr lvl="5" algn="r">
              <a:spcBef>
                <a:spcPts val="0"/>
              </a:spcBef>
              <a:spcAft>
                <a:spcPts val="0"/>
              </a:spcAft>
              <a:buNone/>
              <a:defRPr/>
            </a:lvl6pPr>
            <a:lvl7pPr lvl="6" algn="r">
              <a:spcBef>
                <a:spcPts val="0"/>
              </a:spcBef>
              <a:spcAft>
                <a:spcPts val="0"/>
              </a:spcAft>
              <a:buNone/>
              <a:defRPr/>
            </a:lvl7pPr>
            <a:lvl8pPr lvl="7" algn="r">
              <a:spcBef>
                <a:spcPts val="0"/>
              </a:spcBef>
              <a:spcAft>
                <a:spcPts val="0"/>
              </a:spcAft>
              <a:buNone/>
              <a:defRPr/>
            </a:lvl8pPr>
            <a:lvl9pPr lvl="8" algn="r">
              <a:spcBef>
                <a:spcPts val="0"/>
              </a:spcBef>
              <a:spcAft>
                <a:spcPts val="0"/>
              </a:spcAft>
              <a:buNone/>
              <a:defRPr/>
            </a:lvl9pPr>
          </a:lstStyle>
          <a:p>
            <a:endParaRPr/>
          </a:p>
        </p:txBody>
      </p:sp>
      <p:sp>
        <p:nvSpPr>
          <p:cNvPr id="17" name="Google Shape;17;p4"/>
          <p:cNvSpPr txBox="1">
            <a:spLocks noGrp="1"/>
          </p:cNvSpPr>
          <p:nvPr>
            <p:ph type="body" idx="1"/>
          </p:nvPr>
        </p:nvSpPr>
        <p:spPr>
          <a:xfrm>
            <a:off x="2322125" y="623275"/>
            <a:ext cx="6324000" cy="30093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ekst - lichtblauw - balk links">
  <p:cSld name="TITLE_AND_BODY_1_1">
    <p:bg>
      <p:bgPr>
        <a:blipFill>
          <a:blip r:embed="rId2">
            <a:alphaModFix/>
          </a:blip>
          <a:stretch>
            <a:fillRect/>
          </a:stretch>
        </a:blipFill>
        <a:effectLst/>
      </p:bgPr>
    </p:bg>
    <p:spTree>
      <p:nvGrpSpPr>
        <p:cNvPr id="1" name="Shape 18"/>
        <p:cNvGrpSpPr/>
        <p:nvPr/>
      </p:nvGrpSpPr>
      <p:grpSpPr>
        <a:xfrm>
          <a:off x="0" y="0"/>
          <a:ext cx="0" cy="0"/>
          <a:chOff x="0" y="0"/>
          <a:chExt cx="0" cy="0"/>
        </a:xfrm>
      </p:grpSpPr>
      <p:sp>
        <p:nvSpPr>
          <p:cNvPr id="19" name="Google Shape;19;p5"/>
          <p:cNvSpPr/>
          <p:nvPr/>
        </p:nvSpPr>
        <p:spPr>
          <a:xfrm>
            <a:off x="0" y="0"/>
            <a:ext cx="2011800" cy="5143500"/>
          </a:xfrm>
          <a:prstGeom prst="rect">
            <a:avLst/>
          </a:prstGeom>
          <a:solidFill>
            <a:srgbClr val="2D89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5"/>
          <p:cNvSpPr txBox="1">
            <a:spLocks noGrp="1"/>
          </p:cNvSpPr>
          <p:nvPr>
            <p:ph type="title"/>
          </p:nvPr>
        </p:nvSpPr>
        <p:spPr>
          <a:xfrm>
            <a:off x="92125" y="623275"/>
            <a:ext cx="1806000" cy="2661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b="1">
                <a:solidFill>
                  <a:schemeClr val="lt1"/>
                </a:solidFill>
              </a:defRPr>
            </a:lvl1pPr>
            <a:lvl2pPr lvl="1" algn="r" rtl="0">
              <a:spcBef>
                <a:spcPts val="0"/>
              </a:spcBef>
              <a:spcAft>
                <a:spcPts val="0"/>
              </a:spcAft>
              <a:buNone/>
              <a:defRPr/>
            </a:lvl2pPr>
            <a:lvl3pPr lvl="2" algn="r" rtl="0">
              <a:spcBef>
                <a:spcPts val="0"/>
              </a:spcBef>
              <a:spcAft>
                <a:spcPts val="0"/>
              </a:spcAft>
              <a:buNone/>
              <a:defRPr/>
            </a:lvl3pPr>
            <a:lvl4pPr lvl="3" algn="r" rtl="0">
              <a:spcBef>
                <a:spcPts val="0"/>
              </a:spcBef>
              <a:spcAft>
                <a:spcPts val="0"/>
              </a:spcAft>
              <a:buNone/>
              <a:defRPr/>
            </a:lvl4pPr>
            <a:lvl5pPr lvl="4" algn="r" rtl="0">
              <a:spcBef>
                <a:spcPts val="0"/>
              </a:spcBef>
              <a:spcAft>
                <a:spcPts val="0"/>
              </a:spcAft>
              <a:buNone/>
              <a:defRPr/>
            </a:lvl5pPr>
            <a:lvl6pPr lvl="5" algn="r" rtl="0">
              <a:spcBef>
                <a:spcPts val="0"/>
              </a:spcBef>
              <a:spcAft>
                <a:spcPts val="0"/>
              </a:spcAft>
              <a:buNone/>
              <a:defRPr/>
            </a:lvl6pPr>
            <a:lvl7pPr lvl="6" algn="r" rtl="0">
              <a:spcBef>
                <a:spcPts val="0"/>
              </a:spcBef>
              <a:spcAft>
                <a:spcPts val="0"/>
              </a:spcAft>
              <a:buNone/>
              <a:defRPr/>
            </a:lvl7pPr>
            <a:lvl8pPr lvl="7" algn="r" rtl="0">
              <a:spcBef>
                <a:spcPts val="0"/>
              </a:spcBef>
              <a:spcAft>
                <a:spcPts val="0"/>
              </a:spcAft>
              <a:buNone/>
              <a:defRPr/>
            </a:lvl8pPr>
            <a:lvl9pPr lvl="8" algn="r" rtl="0">
              <a:spcBef>
                <a:spcPts val="0"/>
              </a:spcBef>
              <a:spcAft>
                <a:spcPts val="0"/>
              </a:spcAft>
              <a:buNone/>
              <a:defRPr/>
            </a:lvl9pPr>
          </a:lstStyle>
          <a:p>
            <a:endParaRPr/>
          </a:p>
        </p:txBody>
      </p:sp>
      <p:sp>
        <p:nvSpPr>
          <p:cNvPr id="21" name="Google Shape;21;p5"/>
          <p:cNvSpPr txBox="1">
            <a:spLocks noGrp="1"/>
          </p:cNvSpPr>
          <p:nvPr>
            <p:ph type="body" idx="1"/>
          </p:nvPr>
        </p:nvSpPr>
        <p:spPr>
          <a:xfrm>
            <a:off x="2322125" y="623275"/>
            <a:ext cx="6324000" cy="30093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ekst - grijs - balk links">
  <p:cSld name="TITLE_AND_BODY_1_2">
    <p:bg>
      <p:bgPr>
        <a:blipFill>
          <a:blip r:embed="rId2">
            <a:alphaModFix/>
          </a:blip>
          <a:stretch>
            <a:fillRect/>
          </a:stretch>
        </a:blipFill>
        <a:effectLst/>
      </p:bgPr>
    </p:bg>
    <p:spTree>
      <p:nvGrpSpPr>
        <p:cNvPr id="1" name="Shape 22"/>
        <p:cNvGrpSpPr/>
        <p:nvPr/>
      </p:nvGrpSpPr>
      <p:grpSpPr>
        <a:xfrm>
          <a:off x="0" y="0"/>
          <a:ext cx="0" cy="0"/>
          <a:chOff x="0" y="0"/>
          <a:chExt cx="0" cy="0"/>
        </a:xfrm>
      </p:grpSpPr>
      <p:sp>
        <p:nvSpPr>
          <p:cNvPr id="23" name="Google Shape;23;p6"/>
          <p:cNvSpPr/>
          <p:nvPr/>
        </p:nvSpPr>
        <p:spPr>
          <a:xfrm>
            <a:off x="0" y="0"/>
            <a:ext cx="2011800" cy="5143500"/>
          </a:xfrm>
          <a:prstGeom prst="rect">
            <a:avLst/>
          </a:prstGeom>
          <a:solidFill>
            <a:srgbClr val="E3E5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6"/>
          <p:cNvSpPr txBox="1">
            <a:spLocks noGrp="1"/>
          </p:cNvSpPr>
          <p:nvPr>
            <p:ph type="title"/>
          </p:nvPr>
        </p:nvSpPr>
        <p:spPr>
          <a:xfrm>
            <a:off x="825925" y="623275"/>
            <a:ext cx="1072200" cy="2661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b="1">
                <a:solidFill>
                  <a:srgbClr val="004475"/>
                </a:solidFill>
              </a:defRPr>
            </a:lvl1pPr>
            <a:lvl2pPr lvl="1" algn="r" rtl="0">
              <a:spcBef>
                <a:spcPts val="0"/>
              </a:spcBef>
              <a:spcAft>
                <a:spcPts val="0"/>
              </a:spcAft>
              <a:buNone/>
              <a:defRPr/>
            </a:lvl2pPr>
            <a:lvl3pPr lvl="2" algn="r" rtl="0">
              <a:spcBef>
                <a:spcPts val="0"/>
              </a:spcBef>
              <a:spcAft>
                <a:spcPts val="0"/>
              </a:spcAft>
              <a:buNone/>
              <a:defRPr/>
            </a:lvl3pPr>
            <a:lvl4pPr lvl="3" algn="r" rtl="0">
              <a:spcBef>
                <a:spcPts val="0"/>
              </a:spcBef>
              <a:spcAft>
                <a:spcPts val="0"/>
              </a:spcAft>
              <a:buNone/>
              <a:defRPr/>
            </a:lvl4pPr>
            <a:lvl5pPr lvl="4" algn="r" rtl="0">
              <a:spcBef>
                <a:spcPts val="0"/>
              </a:spcBef>
              <a:spcAft>
                <a:spcPts val="0"/>
              </a:spcAft>
              <a:buNone/>
              <a:defRPr/>
            </a:lvl5pPr>
            <a:lvl6pPr lvl="5" algn="r" rtl="0">
              <a:spcBef>
                <a:spcPts val="0"/>
              </a:spcBef>
              <a:spcAft>
                <a:spcPts val="0"/>
              </a:spcAft>
              <a:buNone/>
              <a:defRPr/>
            </a:lvl6pPr>
            <a:lvl7pPr lvl="6" algn="r" rtl="0">
              <a:spcBef>
                <a:spcPts val="0"/>
              </a:spcBef>
              <a:spcAft>
                <a:spcPts val="0"/>
              </a:spcAft>
              <a:buNone/>
              <a:defRPr/>
            </a:lvl7pPr>
            <a:lvl8pPr lvl="7" algn="r" rtl="0">
              <a:spcBef>
                <a:spcPts val="0"/>
              </a:spcBef>
              <a:spcAft>
                <a:spcPts val="0"/>
              </a:spcAft>
              <a:buNone/>
              <a:defRPr/>
            </a:lvl8pPr>
            <a:lvl9pPr lvl="8" algn="r" rtl="0">
              <a:spcBef>
                <a:spcPts val="0"/>
              </a:spcBef>
              <a:spcAft>
                <a:spcPts val="0"/>
              </a:spcAft>
              <a:buNone/>
              <a:defRPr/>
            </a:lvl9pPr>
          </a:lstStyle>
          <a:p>
            <a:endParaRPr/>
          </a:p>
        </p:txBody>
      </p:sp>
      <p:sp>
        <p:nvSpPr>
          <p:cNvPr id="25" name="Google Shape;25;p6"/>
          <p:cNvSpPr txBox="1">
            <a:spLocks noGrp="1"/>
          </p:cNvSpPr>
          <p:nvPr>
            <p:ph type="body" idx="1"/>
          </p:nvPr>
        </p:nvSpPr>
        <p:spPr>
          <a:xfrm>
            <a:off x="2322125" y="623275"/>
            <a:ext cx="6324000" cy="30093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ideo">
  <p:cSld name="TITLE_AND_BODY_1_2_1">
    <p:bg>
      <p:bgPr>
        <a:blipFill>
          <a:blip r:embed="rId2">
            <a:alphaModFix/>
          </a:blip>
          <a:stretch>
            <a:fillRect/>
          </a:stretch>
        </a:blipFill>
        <a:effectLst/>
      </p:bgPr>
    </p:bg>
    <p:spTree>
      <p:nvGrpSpPr>
        <p:cNvPr id="1" name="Shape 26"/>
        <p:cNvGrpSpPr/>
        <p:nvPr/>
      </p:nvGrpSpPr>
      <p:grpSpPr>
        <a:xfrm>
          <a:off x="0" y="0"/>
          <a:ext cx="0" cy="0"/>
          <a:chOff x="0" y="0"/>
          <a:chExt cx="0" cy="0"/>
        </a:xfrm>
      </p:grpSpPr>
      <p:sp>
        <p:nvSpPr>
          <p:cNvPr id="27" name="Google Shape;27;p7"/>
          <p:cNvSpPr txBox="1">
            <a:spLocks noGrp="1"/>
          </p:cNvSpPr>
          <p:nvPr>
            <p:ph type="title"/>
          </p:nvPr>
        </p:nvSpPr>
        <p:spPr>
          <a:xfrm>
            <a:off x="825925" y="623275"/>
            <a:ext cx="1072200" cy="2661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b="1">
                <a:solidFill>
                  <a:srgbClr val="008ACA"/>
                </a:solidFill>
              </a:defRPr>
            </a:lvl1pPr>
            <a:lvl2pPr lvl="1" algn="r" rtl="0">
              <a:spcBef>
                <a:spcPts val="0"/>
              </a:spcBef>
              <a:spcAft>
                <a:spcPts val="0"/>
              </a:spcAft>
              <a:buNone/>
              <a:defRPr/>
            </a:lvl2pPr>
            <a:lvl3pPr lvl="2" algn="r" rtl="0">
              <a:spcBef>
                <a:spcPts val="0"/>
              </a:spcBef>
              <a:spcAft>
                <a:spcPts val="0"/>
              </a:spcAft>
              <a:buNone/>
              <a:defRPr/>
            </a:lvl3pPr>
            <a:lvl4pPr lvl="3" algn="r" rtl="0">
              <a:spcBef>
                <a:spcPts val="0"/>
              </a:spcBef>
              <a:spcAft>
                <a:spcPts val="0"/>
              </a:spcAft>
              <a:buNone/>
              <a:defRPr/>
            </a:lvl4pPr>
            <a:lvl5pPr lvl="4" algn="r" rtl="0">
              <a:spcBef>
                <a:spcPts val="0"/>
              </a:spcBef>
              <a:spcAft>
                <a:spcPts val="0"/>
              </a:spcAft>
              <a:buNone/>
              <a:defRPr/>
            </a:lvl5pPr>
            <a:lvl6pPr lvl="5" algn="r" rtl="0">
              <a:spcBef>
                <a:spcPts val="0"/>
              </a:spcBef>
              <a:spcAft>
                <a:spcPts val="0"/>
              </a:spcAft>
              <a:buNone/>
              <a:defRPr/>
            </a:lvl6pPr>
            <a:lvl7pPr lvl="6" algn="r" rtl="0">
              <a:spcBef>
                <a:spcPts val="0"/>
              </a:spcBef>
              <a:spcAft>
                <a:spcPts val="0"/>
              </a:spcAft>
              <a:buNone/>
              <a:defRPr/>
            </a:lvl7pPr>
            <a:lvl8pPr lvl="7" algn="r" rtl="0">
              <a:spcBef>
                <a:spcPts val="0"/>
              </a:spcBef>
              <a:spcAft>
                <a:spcPts val="0"/>
              </a:spcAft>
              <a:buNone/>
              <a:defRPr/>
            </a:lvl8pPr>
            <a:lvl9pPr lvl="8" algn="r" rtl="0">
              <a:spcBef>
                <a:spcPts val="0"/>
              </a:spcBef>
              <a:spcAft>
                <a:spcPts val="0"/>
              </a:spcAft>
              <a:buNone/>
              <a:defRPr/>
            </a:lvl9pPr>
          </a:lstStyle>
          <a:p>
            <a:endParaRPr/>
          </a:p>
        </p:txBody>
      </p:sp>
      <p:sp>
        <p:nvSpPr>
          <p:cNvPr id="28" name="Google Shape;28;p7"/>
          <p:cNvSpPr txBox="1">
            <a:spLocks noGrp="1"/>
          </p:cNvSpPr>
          <p:nvPr>
            <p:ph type="body" idx="1"/>
          </p:nvPr>
        </p:nvSpPr>
        <p:spPr>
          <a:xfrm>
            <a:off x="2322125" y="623275"/>
            <a:ext cx="6324000" cy="30093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ekst - donkerblauw - balk boven">
  <p:cSld name="TITLE_AND_BODY_1_3">
    <p:bg>
      <p:bgPr>
        <a:blipFill>
          <a:blip r:embed="rId2">
            <a:alphaModFix/>
          </a:blip>
          <a:stretch>
            <a:fillRect/>
          </a:stretch>
        </a:blipFill>
        <a:effectLst/>
      </p:bgPr>
    </p:bg>
    <p:spTree>
      <p:nvGrpSpPr>
        <p:cNvPr id="1" name="Shape 29"/>
        <p:cNvGrpSpPr/>
        <p:nvPr/>
      </p:nvGrpSpPr>
      <p:grpSpPr>
        <a:xfrm>
          <a:off x="0" y="0"/>
          <a:ext cx="0" cy="0"/>
          <a:chOff x="0" y="0"/>
          <a:chExt cx="0" cy="0"/>
        </a:xfrm>
      </p:grpSpPr>
      <p:sp>
        <p:nvSpPr>
          <p:cNvPr id="30" name="Google Shape;30;p8"/>
          <p:cNvSpPr/>
          <p:nvPr/>
        </p:nvSpPr>
        <p:spPr>
          <a:xfrm>
            <a:off x="0" y="0"/>
            <a:ext cx="9144000" cy="1097400"/>
          </a:xfrm>
          <a:prstGeom prst="rect">
            <a:avLst/>
          </a:prstGeom>
          <a:solidFill>
            <a:srgbClr val="0044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8"/>
          <p:cNvSpPr txBox="1">
            <a:spLocks noGrp="1"/>
          </p:cNvSpPr>
          <p:nvPr>
            <p:ph type="subTitle" idx="1"/>
          </p:nvPr>
        </p:nvSpPr>
        <p:spPr>
          <a:xfrm>
            <a:off x="451775" y="495375"/>
            <a:ext cx="8692500" cy="7983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lt1"/>
                </a:solidFill>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
        <p:nvSpPr>
          <p:cNvPr id="32" name="Google Shape;32;p8"/>
          <p:cNvSpPr txBox="1">
            <a:spLocks noGrp="1"/>
          </p:cNvSpPr>
          <p:nvPr>
            <p:ph type="body" idx="2"/>
          </p:nvPr>
        </p:nvSpPr>
        <p:spPr>
          <a:xfrm>
            <a:off x="503550" y="1513250"/>
            <a:ext cx="6282900" cy="30093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33" name="Google Shape;33;p8"/>
          <p:cNvSpPr txBox="1">
            <a:spLocks noGrp="1"/>
          </p:cNvSpPr>
          <p:nvPr>
            <p:ph type="title"/>
          </p:nvPr>
        </p:nvSpPr>
        <p:spPr>
          <a:xfrm>
            <a:off x="451350" y="237450"/>
            <a:ext cx="8692500" cy="266100"/>
          </a:xfrm>
          <a:prstGeom prst="rect">
            <a:avLst/>
          </a:prstGeom>
        </p:spPr>
        <p:txBody>
          <a:bodyPr spcFirstLastPara="1" wrap="square" lIns="91425" tIns="91425" rIns="91425" bIns="91425" anchor="t" anchorCtr="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ekst - lichtblauw - balk boven">
  <p:cSld name="TITLE_AND_BODY_1_3_1">
    <p:bg>
      <p:bgPr>
        <a:blipFill>
          <a:blip r:embed="rId2">
            <a:alphaModFix/>
          </a:blip>
          <a:stretch>
            <a:fillRect/>
          </a:stretch>
        </a:blipFill>
        <a:effectLst/>
      </p:bgPr>
    </p:bg>
    <p:spTree>
      <p:nvGrpSpPr>
        <p:cNvPr id="1" name="Shape 34"/>
        <p:cNvGrpSpPr/>
        <p:nvPr/>
      </p:nvGrpSpPr>
      <p:grpSpPr>
        <a:xfrm>
          <a:off x="0" y="0"/>
          <a:ext cx="0" cy="0"/>
          <a:chOff x="0" y="0"/>
          <a:chExt cx="0" cy="0"/>
        </a:xfrm>
      </p:grpSpPr>
      <p:sp>
        <p:nvSpPr>
          <p:cNvPr id="35" name="Google Shape;35;p9"/>
          <p:cNvSpPr/>
          <p:nvPr/>
        </p:nvSpPr>
        <p:spPr>
          <a:xfrm>
            <a:off x="0" y="0"/>
            <a:ext cx="9144000" cy="1097400"/>
          </a:xfrm>
          <a:prstGeom prst="rect">
            <a:avLst/>
          </a:prstGeom>
          <a:solidFill>
            <a:srgbClr val="2D89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9"/>
          <p:cNvSpPr txBox="1">
            <a:spLocks noGrp="1"/>
          </p:cNvSpPr>
          <p:nvPr>
            <p:ph type="subTitle" idx="1"/>
          </p:nvPr>
        </p:nvSpPr>
        <p:spPr>
          <a:xfrm>
            <a:off x="451775" y="495375"/>
            <a:ext cx="8692500" cy="7983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lt1"/>
                </a:solidFill>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
        <p:nvSpPr>
          <p:cNvPr id="37" name="Google Shape;37;p9"/>
          <p:cNvSpPr txBox="1">
            <a:spLocks noGrp="1"/>
          </p:cNvSpPr>
          <p:nvPr>
            <p:ph type="body" idx="2"/>
          </p:nvPr>
        </p:nvSpPr>
        <p:spPr>
          <a:xfrm>
            <a:off x="503550" y="1513250"/>
            <a:ext cx="6282900" cy="30093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38" name="Google Shape;38;p9"/>
          <p:cNvSpPr txBox="1">
            <a:spLocks noGrp="1"/>
          </p:cNvSpPr>
          <p:nvPr>
            <p:ph type="title"/>
          </p:nvPr>
        </p:nvSpPr>
        <p:spPr>
          <a:xfrm>
            <a:off x="451350" y="237450"/>
            <a:ext cx="8692500" cy="266100"/>
          </a:xfrm>
          <a:prstGeom prst="rect">
            <a:avLst/>
          </a:prstGeom>
        </p:spPr>
        <p:txBody>
          <a:bodyPr spcFirstLastPara="1" wrap="square" lIns="91425" tIns="91425" rIns="91425" bIns="91425" anchor="t" anchorCtr="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ekst - grijs - balk boven">
  <p:cSld name="TITLE_AND_BODY_1_3_2">
    <p:bg>
      <p:bgPr>
        <a:blipFill>
          <a:blip r:embed="rId2">
            <a:alphaModFix/>
          </a:blip>
          <a:stretch>
            <a:fillRect/>
          </a:stretch>
        </a:blipFill>
        <a:effectLst/>
      </p:bgPr>
    </p:bg>
    <p:spTree>
      <p:nvGrpSpPr>
        <p:cNvPr id="1" name="Shape 39"/>
        <p:cNvGrpSpPr/>
        <p:nvPr/>
      </p:nvGrpSpPr>
      <p:grpSpPr>
        <a:xfrm>
          <a:off x="0" y="0"/>
          <a:ext cx="0" cy="0"/>
          <a:chOff x="0" y="0"/>
          <a:chExt cx="0" cy="0"/>
        </a:xfrm>
      </p:grpSpPr>
      <p:sp>
        <p:nvSpPr>
          <p:cNvPr id="40" name="Google Shape;40;p10"/>
          <p:cNvSpPr/>
          <p:nvPr/>
        </p:nvSpPr>
        <p:spPr>
          <a:xfrm>
            <a:off x="0" y="0"/>
            <a:ext cx="9144000" cy="1097400"/>
          </a:xfrm>
          <a:prstGeom prst="rect">
            <a:avLst/>
          </a:prstGeom>
          <a:solidFill>
            <a:srgbClr val="E3E5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10"/>
          <p:cNvSpPr txBox="1">
            <a:spLocks noGrp="1"/>
          </p:cNvSpPr>
          <p:nvPr>
            <p:ph type="subTitle" idx="1"/>
          </p:nvPr>
        </p:nvSpPr>
        <p:spPr>
          <a:xfrm>
            <a:off x="451775" y="495375"/>
            <a:ext cx="8692500" cy="7983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rgbClr val="004475"/>
                </a:solidFill>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
        <p:nvSpPr>
          <p:cNvPr id="42" name="Google Shape;42;p10"/>
          <p:cNvSpPr txBox="1">
            <a:spLocks noGrp="1"/>
          </p:cNvSpPr>
          <p:nvPr>
            <p:ph type="body" idx="2"/>
          </p:nvPr>
        </p:nvSpPr>
        <p:spPr>
          <a:xfrm>
            <a:off x="503550" y="1513250"/>
            <a:ext cx="6282900" cy="30093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3" name="Google Shape;43;p10"/>
          <p:cNvSpPr txBox="1">
            <a:spLocks noGrp="1"/>
          </p:cNvSpPr>
          <p:nvPr>
            <p:ph type="title"/>
          </p:nvPr>
        </p:nvSpPr>
        <p:spPr>
          <a:xfrm>
            <a:off x="451350" y="237450"/>
            <a:ext cx="8692500" cy="266100"/>
          </a:xfrm>
          <a:prstGeom prst="rect">
            <a:avLst/>
          </a:prstGeom>
        </p:spPr>
        <p:txBody>
          <a:bodyPr spcFirstLastPara="1" wrap="square" lIns="91425" tIns="91425" rIns="91425" bIns="91425" anchor="t" anchorCtr="0">
            <a:noAutofit/>
          </a:bodyPr>
          <a:lstStyle>
            <a:lvl1pPr lvl="0" rtl="0">
              <a:spcBef>
                <a:spcPts val="0"/>
              </a:spcBef>
              <a:spcAft>
                <a:spcPts val="0"/>
              </a:spcAft>
              <a:buNone/>
              <a:defRPr b="1">
                <a:solidFill>
                  <a:srgbClr val="004475"/>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1800"/>
              <a:buFont typeface="Calibri"/>
              <a:buNone/>
              <a:defRPr sz="1800">
                <a:solidFill>
                  <a:schemeClr val="dk1"/>
                </a:solidFill>
                <a:latin typeface="Calibri"/>
                <a:ea typeface="Calibri"/>
                <a:cs typeface="Calibri"/>
                <a:sym typeface="Calibri"/>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00000"/>
              </a:lnSpc>
              <a:spcBef>
                <a:spcPts val="0"/>
              </a:spcBef>
              <a:spcAft>
                <a:spcPts val="0"/>
              </a:spcAft>
              <a:buSzPts val="1800"/>
              <a:buFont typeface="Calibri"/>
              <a:buChar char="●"/>
              <a:defRPr sz="1800">
                <a:latin typeface="Calibri"/>
                <a:ea typeface="Calibri"/>
                <a:cs typeface="Calibri"/>
                <a:sym typeface="Calibri"/>
              </a:defRPr>
            </a:lvl1pPr>
            <a:lvl2pPr marL="914400" lvl="1" indent="-317500" rtl="0">
              <a:lnSpc>
                <a:spcPct val="100000"/>
              </a:lnSpc>
              <a:spcBef>
                <a:spcPts val="1600"/>
              </a:spcBef>
              <a:spcAft>
                <a:spcPts val="0"/>
              </a:spcAft>
              <a:buSzPts val="1400"/>
              <a:buFont typeface="Calibri"/>
              <a:buChar char="○"/>
              <a:defRPr>
                <a:latin typeface="Calibri"/>
                <a:ea typeface="Calibri"/>
                <a:cs typeface="Calibri"/>
                <a:sym typeface="Calibri"/>
              </a:defRPr>
            </a:lvl2pPr>
            <a:lvl3pPr marL="1371600" lvl="2" indent="-317500" rtl="0">
              <a:lnSpc>
                <a:spcPct val="100000"/>
              </a:lnSpc>
              <a:spcBef>
                <a:spcPts val="1600"/>
              </a:spcBef>
              <a:spcAft>
                <a:spcPts val="0"/>
              </a:spcAft>
              <a:buSzPts val="1400"/>
              <a:buFont typeface="Calibri"/>
              <a:buChar char="■"/>
              <a:defRPr>
                <a:latin typeface="Calibri"/>
                <a:ea typeface="Calibri"/>
                <a:cs typeface="Calibri"/>
                <a:sym typeface="Calibri"/>
              </a:defRPr>
            </a:lvl3pPr>
            <a:lvl4pPr marL="1828800" lvl="3" indent="-317500" rtl="0">
              <a:lnSpc>
                <a:spcPct val="100000"/>
              </a:lnSpc>
              <a:spcBef>
                <a:spcPts val="1600"/>
              </a:spcBef>
              <a:spcAft>
                <a:spcPts val="0"/>
              </a:spcAft>
              <a:buSzPts val="1400"/>
              <a:buFont typeface="Calibri"/>
              <a:buChar char="●"/>
              <a:defRPr>
                <a:latin typeface="Calibri"/>
                <a:ea typeface="Calibri"/>
                <a:cs typeface="Calibri"/>
                <a:sym typeface="Calibri"/>
              </a:defRPr>
            </a:lvl4pPr>
            <a:lvl5pPr marL="2286000" lvl="4" indent="-317500" rtl="0">
              <a:lnSpc>
                <a:spcPct val="100000"/>
              </a:lnSpc>
              <a:spcBef>
                <a:spcPts val="1600"/>
              </a:spcBef>
              <a:spcAft>
                <a:spcPts val="0"/>
              </a:spcAft>
              <a:buSzPts val="1400"/>
              <a:buFont typeface="Calibri"/>
              <a:buChar char="○"/>
              <a:defRPr>
                <a:latin typeface="Calibri"/>
                <a:ea typeface="Calibri"/>
                <a:cs typeface="Calibri"/>
                <a:sym typeface="Calibri"/>
              </a:defRPr>
            </a:lvl5pPr>
            <a:lvl6pPr marL="2743200" lvl="5" indent="-317500" rtl="0">
              <a:lnSpc>
                <a:spcPct val="100000"/>
              </a:lnSpc>
              <a:spcBef>
                <a:spcPts val="1600"/>
              </a:spcBef>
              <a:spcAft>
                <a:spcPts val="0"/>
              </a:spcAft>
              <a:buSzPts val="1400"/>
              <a:buFont typeface="Calibri"/>
              <a:buChar char="■"/>
              <a:defRPr>
                <a:latin typeface="Calibri"/>
                <a:ea typeface="Calibri"/>
                <a:cs typeface="Calibri"/>
                <a:sym typeface="Calibri"/>
              </a:defRPr>
            </a:lvl6pPr>
            <a:lvl7pPr marL="3200400" lvl="6" indent="-317500" rtl="0">
              <a:lnSpc>
                <a:spcPct val="100000"/>
              </a:lnSpc>
              <a:spcBef>
                <a:spcPts val="1600"/>
              </a:spcBef>
              <a:spcAft>
                <a:spcPts val="0"/>
              </a:spcAft>
              <a:buSzPts val="1400"/>
              <a:buFont typeface="Calibri"/>
              <a:buChar char="●"/>
              <a:defRPr>
                <a:latin typeface="Calibri"/>
                <a:ea typeface="Calibri"/>
                <a:cs typeface="Calibri"/>
                <a:sym typeface="Calibri"/>
              </a:defRPr>
            </a:lvl7pPr>
            <a:lvl8pPr marL="3657600" lvl="7" indent="-317500" rtl="0">
              <a:lnSpc>
                <a:spcPct val="100000"/>
              </a:lnSpc>
              <a:spcBef>
                <a:spcPts val="1600"/>
              </a:spcBef>
              <a:spcAft>
                <a:spcPts val="0"/>
              </a:spcAft>
              <a:buSzPts val="1400"/>
              <a:buFont typeface="Calibri"/>
              <a:buChar char="○"/>
              <a:defRPr>
                <a:latin typeface="Calibri"/>
                <a:ea typeface="Calibri"/>
                <a:cs typeface="Calibri"/>
                <a:sym typeface="Calibri"/>
              </a:defRPr>
            </a:lvl8pPr>
            <a:lvl9pPr marL="4114800" lvl="8" indent="-317500" rtl="0">
              <a:lnSpc>
                <a:spcPct val="100000"/>
              </a:lnSpc>
              <a:spcBef>
                <a:spcPts val="1600"/>
              </a:spcBef>
              <a:spcAft>
                <a:spcPts val="1600"/>
              </a:spcAft>
              <a:buSzPts val="1400"/>
              <a:buFont typeface="Calibri"/>
              <a:buChar char="■"/>
              <a:defRPr>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spreadsheets/d/1plAzS-vHPu2isjBCcUUJcV_l0aOzZpW4qd9PlvOX6uw/edit#gid=0"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vdab.be/jongeren" TargetMode="External"/><Relationship Id="rId7" Type="http://schemas.openxmlformats.org/officeDocument/2006/relationships/hyperlink" Target="https://www.welqome.be/n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www.watwat.be" TargetMode="External"/><Relationship Id="rId5" Type="http://schemas.openxmlformats.org/officeDocument/2006/relationships/hyperlink" Target="https://sites.google.com/a/vdab.be/toeleidingswijzer-vlaams-brabant-voor-partners/" TargetMode="External"/><Relationship Id="rId4" Type="http://schemas.openxmlformats.org/officeDocument/2006/relationships/hyperlink" Target="http://www.vdab.be/onderwij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nele.rapol@vdab.be"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hyperlink" Target="https://docs.google.com/spreadsheets/d/1plAzS-vHPu2isjBCcUUJcV_l0aOzZpW4qd9PlvOX6uw/edit#gid=0" TargetMode="External"/><Relationship Id="rId4" Type="http://schemas.openxmlformats.org/officeDocument/2006/relationships/hyperlink" Target="mailto:elien.vanleeuw@vdab.be"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13"/>
          <p:cNvSpPr txBox="1">
            <a:spLocks noGrp="1"/>
          </p:cNvSpPr>
          <p:nvPr>
            <p:ph type="title"/>
          </p:nvPr>
        </p:nvSpPr>
        <p:spPr>
          <a:xfrm>
            <a:off x="0" y="2132325"/>
            <a:ext cx="9144000" cy="653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a:latin typeface="Lato"/>
                <a:ea typeface="Lato"/>
                <a:cs typeface="Lato"/>
                <a:sym typeface="Lato"/>
              </a:rPr>
              <a:t>Kwetsbare Jongeren</a:t>
            </a:r>
            <a:endParaRPr>
              <a:latin typeface="Lato"/>
              <a:ea typeface="Lato"/>
              <a:cs typeface="Lato"/>
              <a:sym typeface="Lato"/>
            </a:endParaRPr>
          </a:p>
        </p:txBody>
      </p:sp>
      <p:sp>
        <p:nvSpPr>
          <p:cNvPr id="53" name="Google Shape;53;p13"/>
          <p:cNvSpPr txBox="1">
            <a:spLocks noGrp="1"/>
          </p:cNvSpPr>
          <p:nvPr>
            <p:ph type="subTitle" idx="1"/>
          </p:nvPr>
        </p:nvSpPr>
        <p:spPr>
          <a:xfrm>
            <a:off x="0" y="2624200"/>
            <a:ext cx="9144000" cy="9111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US">
                <a:latin typeface="Lato"/>
                <a:ea typeface="Lato"/>
                <a:cs typeface="Lato"/>
                <a:sym typeface="Lato"/>
              </a:rPr>
              <a:t>Definiëring en begeleiding</a:t>
            </a:r>
            <a:endParaRPr>
              <a:latin typeface="Lato"/>
              <a:ea typeface="Lato"/>
              <a:cs typeface="Lato"/>
              <a:sym typeface="La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2"/>
          <p:cNvSpPr txBox="1">
            <a:spLocks noGrp="1"/>
          </p:cNvSpPr>
          <p:nvPr>
            <p:ph type="title"/>
          </p:nvPr>
        </p:nvSpPr>
        <p:spPr>
          <a:xfrm>
            <a:off x="244475" y="623275"/>
            <a:ext cx="1653300" cy="26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atin typeface="Lato"/>
                <a:ea typeface="Lato"/>
                <a:cs typeface="Lato"/>
                <a:sym typeface="Lato"/>
              </a:rPr>
              <a:t>      JONGEREN</a:t>
            </a:r>
            <a:endParaRPr>
              <a:latin typeface="Lato"/>
              <a:ea typeface="Lato"/>
              <a:cs typeface="Lato"/>
              <a:sym typeface="Lato"/>
            </a:endParaRPr>
          </a:p>
          <a:p>
            <a:pPr marL="0" lvl="0" indent="0" algn="r" rtl="0">
              <a:spcBef>
                <a:spcPts val="0"/>
              </a:spcBef>
              <a:spcAft>
                <a:spcPts val="0"/>
              </a:spcAft>
              <a:buNone/>
            </a:pPr>
            <a:r>
              <a:rPr lang="en-US">
                <a:latin typeface="Lato"/>
                <a:ea typeface="Lato"/>
                <a:cs typeface="Lato"/>
                <a:sym typeface="Lato"/>
              </a:rPr>
              <a:t>CONSULENT</a:t>
            </a:r>
            <a:endParaRPr>
              <a:latin typeface="Lato"/>
              <a:ea typeface="Lato"/>
              <a:cs typeface="Lato"/>
              <a:sym typeface="Lato"/>
            </a:endParaRPr>
          </a:p>
        </p:txBody>
      </p:sp>
      <p:sp>
        <p:nvSpPr>
          <p:cNvPr id="107" name="Google Shape;107;p22"/>
          <p:cNvSpPr txBox="1">
            <a:spLocks noGrp="1"/>
          </p:cNvSpPr>
          <p:nvPr>
            <p:ph type="body" idx="1"/>
          </p:nvPr>
        </p:nvSpPr>
        <p:spPr>
          <a:xfrm>
            <a:off x="2322125" y="334400"/>
            <a:ext cx="6324000" cy="44289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sz="1300" b="1">
              <a:solidFill>
                <a:srgbClr val="2F2F2F"/>
              </a:solidFill>
              <a:latin typeface="Lato"/>
              <a:ea typeface="Lato"/>
              <a:cs typeface="Lato"/>
              <a:sym typeface="Lato"/>
            </a:endParaRPr>
          </a:p>
          <a:p>
            <a:pPr marL="0" lvl="0" indent="0" algn="just" rtl="0">
              <a:lnSpc>
                <a:spcPct val="115000"/>
              </a:lnSpc>
              <a:spcBef>
                <a:spcPts val="1600"/>
              </a:spcBef>
              <a:spcAft>
                <a:spcPts val="0"/>
              </a:spcAft>
              <a:buNone/>
            </a:pPr>
            <a:r>
              <a:rPr lang="en-US" sz="1300" b="1">
                <a:solidFill>
                  <a:srgbClr val="2F2F2F"/>
                </a:solidFill>
                <a:latin typeface="Lato"/>
                <a:ea typeface="Lato"/>
                <a:cs typeface="Lato"/>
                <a:sym typeface="Lato"/>
              </a:rPr>
              <a:t>Intern netwerk</a:t>
            </a:r>
            <a:endParaRPr sz="1300" b="1">
              <a:solidFill>
                <a:srgbClr val="2F2F2F"/>
              </a:solidFill>
              <a:latin typeface="Lato"/>
              <a:ea typeface="Lato"/>
              <a:cs typeface="Lato"/>
              <a:sym typeface="Lato"/>
            </a:endParaRPr>
          </a:p>
          <a:p>
            <a:pPr marL="0" lvl="0" indent="0" algn="just" rtl="0">
              <a:lnSpc>
                <a:spcPct val="115000"/>
              </a:lnSpc>
              <a:spcBef>
                <a:spcPts val="1600"/>
              </a:spcBef>
              <a:spcAft>
                <a:spcPts val="0"/>
              </a:spcAft>
              <a:buNone/>
            </a:pPr>
            <a:r>
              <a:rPr lang="en-US" sz="1300">
                <a:solidFill>
                  <a:srgbClr val="2F2F2F"/>
                </a:solidFill>
                <a:latin typeface="Lato"/>
                <a:ea typeface="Lato"/>
                <a:cs typeface="Lato"/>
                <a:sym typeface="Lato"/>
              </a:rPr>
              <a:t>Zoals de jongerenconsulent moet inzetten op het opbouwen en onderhouden van een extern regionaal netwerk moet er evenzeer ingezet worden op een </a:t>
            </a:r>
            <a:r>
              <a:rPr lang="en-US" sz="1300" b="1">
                <a:solidFill>
                  <a:srgbClr val="2F2F2F"/>
                </a:solidFill>
                <a:latin typeface="Lato"/>
                <a:ea typeface="Lato"/>
                <a:cs typeface="Lato"/>
                <a:sym typeface="Lato"/>
              </a:rPr>
              <a:t>sterk intern netwerk</a:t>
            </a:r>
            <a:r>
              <a:rPr lang="en-US" sz="1300">
                <a:solidFill>
                  <a:srgbClr val="2F2F2F"/>
                </a:solidFill>
                <a:latin typeface="Lato"/>
                <a:ea typeface="Lato"/>
                <a:cs typeface="Lato"/>
                <a:sym typeface="Lato"/>
              </a:rPr>
              <a:t>. Iedereen is bemiddelaar en moet onze dienstverlening aanwenden </a:t>
            </a:r>
            <a:r>
              <a:rPr lang="en-US" sz="1300" b="1">
                <a:solidFill>
                  <a:srgbClr val="2F2F2F"/>
                </a:solidFill>
                <a:latin typeface="Lato"/>
                <a:ea typeface="Lato"/>
                <a:cs typeface="Lato"/>
                <a:sym typeface="Lato"/>
              </a:rPr>
              <a:t>in functie van de klant</a:t>
            </a:r>
            <a:r>
              <a:rPr lang="en-US" sz="1300">
                <a:solidFill>
                  <a:srgbClr val="2F2F2F"/>
                </a:solidFill>
                <a:latin typeface="Lato"/>
                <a:ea typeface="Lato"/>
                <a:cs typeface="Lato"/>
                <a:sym typeface="Lato"/>
              </a:rPr>
              <a:t> waar we inzetten om samenwerking, co-bemiddeling en warme overdracht.</a:t>
            </a:r>
            <a:endParaRPr sz="1300">
              <a:solidFill>
                <a:srgbClr val="2F2F2F"/>
              </a:solidFill>
              <a:latin typeface="Lato"/>
              <a:ea typeface="Lato"/>
              <a:cs typeface="Lato"/>
              <a:sym typeface="Lato"/>
            </a:endParaRPr>
          </a:p>
          <a:p>
            <a:pPr marL="457200" lvl="0" indent="-311150" algn="just" rtl="0">
              <a:lnSpc>
                <a:spcPct val="150000"/>
              </a:lnSpc>
              <a:spcBef>
                <a:spcPts val="1600"/>
              </a:spcBef>
              <a:spcAft>
                <a:spcPts val="0"/>
              </a:spcAft>
              <a:buClr>
                <a:srgbClr val="2F2F2F"/>
              </a:buClr>
              <a:buSzPts val="1300"/>
              <a:buFont typeface="Lato"/>
              <a:buChar char="●"/>
            </a:pPr>
            <a:r>
              <a:rPr lang="en-US" sz="1300">
                <a:solidFill>
                  <a:srgbClr val="2F2F2F"/>
                </a:solidFill>
                <a:latin typeface="Lato"/>
                <a:ea typeface="Lato"/>
                <a:cs typeface="Lato"/>
                <a:sym typeface="Lato"/>
              </a:rPr>
              <a:t>Overdracht van sectoraal bemiddelaar naar jongerenconsulent</a:t>
            </a:r>
            <a:endParaRPr sz="1300">
              <a:solidFill>
                <a:srgbClr val="2F2F2F"/>
              </a:solidFill>
              <a:latin typeface="Lato"/>
              <a:ea typeface="Lato"/>
              <a:cs typeface="Lato"/>
              <a:sym typeface="Lato"/>
            </a:endParaRPr>
          </a:p>
          <a:p>
            <a:pPr marL="457200" lvl="0" indent="-311150" algn="just" rtl="0">
              <a:lnSpc>
                <a:spcPct val="150000"/>
              </a:lnSpc>
              <a:spcBef>
                <a:spcPts val="0"/>
              </a:spcBef>
              <a:spcAft>
                <a:spcPts val="0"/>
              </a:spcAft>
              <a:buClr>
                <a:srgbClr val="2F2F2F"/>
              </a:buClr>
              <a:buSzPts val="1300"/>
              <a:buFont typeface="Lato"/>
              <a:buChar char="●"/>
            </a:pPr>
            <a:r>
              <a:rPr lang="en-US" sz="1300">
                <a:solidFill>
                  <a:srgbClr val="2F2F2F"/>
                </a:solidFill>
                <a:latin typeface="Lato"/>
                <a:ea typeface="Lato"/>
                <a:cs typeface="Lato"/>
                <a:sym typeface="Lato"/>
              </a:rPr>
              <a:t>Overdracht van jongerenconsulent naar sectoraal bemiddelaar</a:t>
            </a:r>
            <a:endParaRPr sz="1300">
              <a:solidFill>
                <a:srgbClr val="2F2F2F"/>
              </a:solidFill>
              <a:latin typeface="Lato"/>
              <a:ea typeface="Lato"/>
              <a:cs typeface="Lato"/>
              <a:sym typeface="Lato"/>
            </a:endParaRPr>
          </a:p>
          <a:p>
            <a:pPr marL="457200" lvl="0" indent="-311150" algn="just" rtl="0">
              <a:lnSpc>
                <a:spcPct val="150000"/>
              </a:lnSpc>
              <a:spcBef>
                <a:spcPts val="0"/>
              </a:spcBef>
              <a:spcAft>
                <a:spcPts val="0"/>
              </a:spcAft>
              <a:buClr>
                <a:srgbClr val="2F2F2F"/>
              </a:buClr>
              <a:buSzPts val="1300"/>
              <a:buFont typeface="Lato"/>
              <a:buChar char="●"/>
            </a:pPr>
            <a:r>
              <a:rPr lang="en-US" sz="1300">
                <a:solidFill>
                  <a:srgbClr val="2F2F2F"/>
                </a:solidFill>
                <a:latin typeface="Lato"/>
                <a:ea typeface="Lato"/>
                <a:cs typeface="Lato"/>
                <a:sym typeface="Lato"/>
              </a:rPr>
              <a:t>Overdracht na twee negatieve evaluaties Beroepsinschakelingstijd (BIT)</a:t>
            </a:r>
            <a:endParaRPr sz="1300">
              <a:solidFill>
                <a:srgbClr val="2F2F2F"/>
              </a:solidFill>
              <a:latin typeface="Lato"/>
              <a:ea typeface="Lato"/>
              <a:cs typeface="Lato"/>
              <a:sym typeface="Lato"/>
            </a:endParaRPr>
          </a:p>
          <a:p>
            <a:pPr marL="457200" lvl="0" indent="-311150" algn="l" rtl="0">
              <a:lnSpc>
                <a:spcPct val="150000"/>
              </a:lnSpc>
              <a:spcBef>
                <a:spcPts val="0"/>
              </a:spcBef>
              <a:spcAft>
                <a:spcPts val="0"/>
              </a:spcAft>
              <a:buClr>
                <a:srgbClr val="2F2F2F"/>
              </a:buClr>
              <a:buSzPts val="1300"/>
              <a:buFont typeface="Lato"/>
              <a:buChar char="●"/>
            </a:pPr>
            <a:r>
              <a:rPr lang="en-US" sz="1300">
                <a:solidFill>
                  <a:srgbClr val="2F2F2F"/>
                </a:solidFill>
                <a:latin typeface="Lato"/>
                <a:ea typeface="Lato"/>
                <a:cs typeface="Lato"/>
                <a:sym typeface="Lato"/>
              </a:rPr>
              <a:t>Overdracht/samenwerking met andere diensten binnen cluster Intensieve Dienstverlening (IDV)</a:t>
            </a:r>
            <a:endParaRPr sz="1300">
              <a:solidFill>
                <a:srgbClr val="2F2F2F"/>
              </a:solidFill>
              <a:latin typeface="Lato"/>
              <a:ea typeface="Lato"/>
              <a:cs typeface="Lato"/>
              <a:sym typeface="Lato"/>
            </a:endParaRPr>
          </a:p>
          <a:p>
            <a:pPr marL="0" lvl="0" indent="0" algn="just" rtl="0">
              <a:lnSpc>
                <a:spcPct val="115000"/>
              </a:lnSpc>
              <a:spcBef>
                <a:spcPts val="1600"/>
              </a:spcBef>
              <a:spcAft>
                <a:spcPts val="0"/>
              </a:spcAft>
              <a:buNone/>
            </a:pPr>
            <a:endParaRPr sz="1200" b="1">
              <a:solidFill>
                <a:srgbClr val="2F2F2F"/>
              </a:solidFill>
              <a:latin typeface="Lato"/>
              <a:ea typeface="Lato"/>
              <a:cs typeface="Lato"/>
              <a:sym typeface="Lato"/>
            </a:endParaRPr>
          </a:p>
          <a:p>
            <a:pPr marL="0" lvl="0" indent="0" algn="just" rtl="0">
              <a:lnSpc>
                <a:spcPct val="115000"/>
              </a:lnSpc>
              <a:spcBef>
                <a:spcPts val="900"/>
              </a:spcBef>
              <a:spcAft>
                <a:spcPts val="0"/>
              </a:spcAft>
              <a:buNone/>
            </a:pPr>
            <a:endParaRPr sz="1200" b="1">
              <a:solidFill>
                <a:srgbClr val="2F2F2F"/>
              </a:solidFill>
              <a:latin typeface="Lato"/>
              <a:ea typeface="Lato"/>
              <a:cs typeface="Lato"/>
              <a:sym typeface="Lato"/>
            </a:endParaRPr>
          </a:p>
          <a:p>
            <a:pPr marL="0" lvl="0" indent="0" algn="just" rtl="0">
              <a:lnSpc>
                <a:spcPct val="115000"/>
              </a:lnSpc>
              <a:spcBef>
                <a:spcPts val="1600"/>
              </a:spcBef>
              <a:spcAft>
                <a:spcPts val="0"/>
              </a:spcAft>
              <a:buNone/>
            </a:pPr>
            <a:endParaRPr sz="1200">
              <a:solidFill>
                <a:srgbClr val="2F2F2F"/>
              </a:solidFill>
              <a:latin typeface="Lato"/>
              <a:ea typeface="Lato"/>
              <a:cs typeface="Lato"/>
              <a:sym typeface="Lato"/>
            </a:endParaRPr>
          </a:p>
          <a:p>
            <a:pPr marL="0" lvl="0" indent="0" algn="just" rtl="0">
              <a:spcBef>
                <a:spcPts val="1600"/>
              </a:spcBef>
              <a:spcAft>
                <a:spcPts val="0"/>
              </a:spcAft>
              <a:buNone/>
            </a:pPr>
            <a:endParaRPr sz="1200" b="1">
              <a:solidFill>
                <a:srgbClr val="2F2F2F"/>
              </a:solidFill>
              <a:latin typeface="Lato"/>
              <a:ea typeface="Lato"/>
              <a:cs typeface="Lato"/>
              <a:sym typeface="Lato"/>
            </a:endParaRPr>
          </a:p>
          <a:p>
            <a:pPr marL="0" lvl="0" indent="0" algn="just" rtl="0">
              <a:lnSpc>
                <a:spcPct val="115000"/>
              </a:lnSpc>
              <a:spcBef>
                <a:spcPts val="1600"/>
              </a:spcBef>
              <a:spcAft>
                <a:spcPts val="0"/>
              </a:spcAft>
              <a:buNone/>
            </a:pPr>
            <a:endParaRPr sz="1200" b="1">
              <a:solidFill>
                <a:srgbClr val="2F2F2F"/>
              </a:solidFill>
              <a:latin typeface="Lato"/>
              <a:ea typeface="Lato"/>
              <a:cs typeface="Lato"/>
              <a:sym typeface="Lato"/>
            </a:endParaRPr>
          </a:p>
          <a:p>
            <a:pPr marL="0" lvl="0" indent="0" algn="just" rtl="0">
              <a:spcBef>
                <a:spcPts val="0"/>
              </a:spcBef>
              <a:spcAft>
                <a:spcPts val="1600"/>
              </a:spcAft>
              <a:buNone/>
            </a:pPr>
            <a:endParaRPr sz="1200">
              <a:solidFill>
                <a:srgbClr val="2F2F2F"/>
              </a:solidFill>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3"/>
          <p:cNvSpPr txBox="1">
            <a:spLocks noGrp="1"/>
          </p:cNvSpPr>
          <p:nvPr>
            <p:ph type="title"/>
          </p:nvPr>
        </p:nvSpPr>
        <p:spPr>
          <a:xfrm>
            <a:off x="282100" y="623275"/>
            <a:ext cx="1616100" cy="266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a:latin typeface="Lato"/>
                <a:ea typeface="Lato"/>
                <a:cs typeface="Lato"/>
                <a:sym typeface="Lato"/>
              </a:rPr>
              <a:t>JONGEREN</a:t>
            </a:r>
            <a:endParaRPr>
              <a:latin typeface="Lato"/>
              <a:ea typeface="Lato"/>
              <a:cs typeface="Lato"/>
              <a:sym typeface="Lato"/>
            </a:endParaRPr>
          </a:p>
          <a:p>
            <a:pPr marL="0" lvl="0" indent="0" algn="r" rtl="0">
              <a:spcBef>
                <a:spcPts val="0"/>
              </a:spcBef>
              <a:spcAft>
                <a:spcPts val="0"/>
              </a:spcAft>
              <a:buNone/>
            </a:pPr>
            <a:r>
              <a:rPr lang="en-US">
                <a:latin typeface="Lato"/>
                <a:ea typeface="Lato"/>
                <a:cs typeface="Lato"/>
                <a:sym typeface="Lato"/>
              </a:rPr>
              <a:t>CONSULENT</a:t>
            </a:r>
            <a:endParaRPr>
              <a:latin typeface="Lato"/>
              <a:ea typeface="Lato"/>
              <a:cs typeface="Lato"/>
              <a:sym typeface="Lato"/>
            </a:endParaRPr>
          </a:p>
        </p:txBody>
      </p:sp>
      <p:sp>
        <p:nvSpPr>
          <p:cNvPr id="113" name="Google Shape;113;p23"/>
          <p:cNvSpPr txBox="1">
            <a:spLocks noGrp="1"/>
          </p:cNvSpPr>
          <p:nvPr>
            <p:ph type="body" idx="1"/>
          </p:nvPr>
        </p:nvSpPr>
        <p:spPr>
          <a:xfrm>
            <a:off x="2322125" y="623275"/>
            <a:ext cx="6324000" cy="37305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200" dirty="0">
                <a:solidFill>
                  <a:srgbClr val="2F2F2F"/>
                </a:solidFill>
                <a:latin typeface="Lato"/>
                <a:ea typeface="Lato"/>
                <a:cs typeface="Lato"/>
                <a:sym typeface="Lato"/>
              </a:rPr>
              <a:t>In de clusters IDV </a:t>
            </a:r>
            <a:r>
              <a:rPr lang="en-US" sz="1200" dirty="0" err="1">
                <a:solidFill>
                  <a:srgbClr val="2F2F2F"/>
                </a:solidFill>
                <a:latin typeface="Lato"/>
                <a:ea typeface="Lato"/>
                <a:cs typeface="Lato"/>
                <a:sym typeface="Lato"/>
              </a:rPr>
              <a:t>kennen</a:t>
            </a:r>
            <a:r>
              <a:rPr lang="en-US" sz="1200" dirty="0">
                <a:solidFill>
                  <a:srgbClr val="2F2F2F"/>
                </a:solidFill>
                <a:latin typeface="Lato"/>
                <a:ea typeface="Lato"/>
                <a:cs typeface="Lato"/>
                <a:sym typeface="Lato"/>
              </a:rPr>
              <a:t> we op </a:t>
            </a:r>
            <a:r>
              <a:rPr lang="en-US" sz="1200" dirty="0" err="1">
                <a:solidFill>
                  <a:srgbClr val="2F2F2F"/>
                </a:solidFill>
                <a:latin typeface="Lato"/>
                <a:ea typeface="Lato"/>
                <a:cs typeface="Lato"/>
                <a:sym typeface="Lato"/>
              </a:rPr>
              <a:t>dit</a:t>
            </a:r>
            <a:r>
              <a:rPr lang="en-US" sz="1200" dirty="0">
                <a:solidFill>
                  <a:srgbClr val="2F2F2F"/>
                </a:solidFill>
                <a:latin typeface="Lato"/>
                <a:ea typeface="Lato"/>
                <a:cs typeface="Lato"/>
                <a:sym typeface="Lato"/>
              </a:rPr>
              <a:t> moment </a:t>
            </a:r>
            <a:r>
              <a:rPr lang="en-US" sz="1200" dirty="0" err="1">
                <a:solidFill>
                  <a:srgbClr val="2F2F2F"/>
                </a:solidFill>
                <a:latin typeface="Lato"/>
                <a:ea typeface="Lato"/>
                <a:cs typeface="Lato"/>
                <a:sym typeface="Lato"/>
              </a:rPr>
              <a:t>onderstaand</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aantal</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jongerenconsulenten</a:t>
            </a:r>
            <a:r>
              <a:rPr lang="en-US" sz="1200" dirty="0">
                <a:solidFill>
                  <a:srgbClr val="2F2F2F"/>
                </a:solidFill>
                <a:latin typeface="Lato"/>
                <a:ea typeface="Lato"/>
                <a:cs typeface="Lato"/>
                <a:sym typeface="Lato"/>
              </a:rPr>
              <a:t> per </a:t>
            </a:r>
            <a:r>
              <a:rPr lang="en-US" sz="1200" dirty="0" err="1">
                <a:solidFill>
                  <a:srgbClr val="2F2F2F"/>
                </a:solidFill>
                <a:latin typeface="Lato"/>
                <a:ea typeface="Lato"/>
                <a:cs typeface="Lato"/>
                <a:sym typeface="Lato"/>
              </a:rPr>
              <a:t>provincie</a:t>
            </a:r>
            <a:r>
              <a:rPr lang="en-US" sz="1200" dirty="0">
                <a:solidFill>
                  <a:srgbClr val="2F2F2F"/>
                </a:solidFill>
                <a:latin typeface="Lato"/>
                <a:ea typeface="Lato"/>
                <a:cs typeface="Lato"/>
                <a:sym typeface="Lato"/>
              </a:rPr>
              <a:t>: </a:t>
            </a:r>
            <a:endParaRPr sz="1200" dirty="0">
              <a:solidFill>
                <a:srgbClr val="2F2F2F"/>
              </a:solidFill>
              <a:latin typeface="Lato"/>
              <a:ea typeface="Lato"/>
              <a:cs typeface="Lato"/>
              <a:sym typeface="Lato"/>
            </a:endParaRPr>
          </a:p>
          <a:p>
            <a:pPr marL="457200" lvl="0" indent="-304800" algn="l" rtl="0">
              <a:lnSpc>
                <a:spcPct val="115000"/>
              </a:lnSpc>
              <a:spcBef>
                <a:spcPts val="1600"/>
              </a:spcBef>
              <a:spcAft>
                <a:spcPts val="0"/>
              </a:spcAft>
              <a:buClr>
                <a:srgbClr val="2F2F2F"/>
              </a:buClr>
              <a:buSzPts val="1200"/>
              <a:buFont typeface="Lato"/>
              <a:buChar char="●"/>
            </a:pPr>
            <a:r>
              <a:rPr lang="en-US" sz="1200" dirty="0" err="1">
                <a:solidFill>
                  <a:srgbClr val="2F2F2F"/>
                </a:solidFill>
                <a:latin typeface="Lato"/>
                <a:ea typeface="Lato"/>
                <a:cs typeface="Lato"/>
                <a:sym typeface="Lato"/>
              </a:rPr>
              <a:t>Antwerpen</a:t>
            </a:r>
            <a:r>
              <a:rPr lang="en-US" sz="1200" dirty="0">
                <a:solidFill>
                  <a:srgbClr val="2F2F2F"/>
                </a:solidFill>
                <a:latin typeface="Lato"/>
                <a:ea typeface="Lato"/>
                <a:cs typeface="Lato"/>
                <a:sym typeface="Lato"/>
              </a:rPr>
              <a:t> 		23</a:t>
            </a:r>
            <a:endParaRPr sz="1200" dirty="0">
              <a:solidFill>
                <a:srgbClr val="2F2F2F"/>
              </a:solidFill>
              <a:latin typeface="Lato"/>
              <a:ea typeface="Lato"/>
              <a:cs typeface="Lato"/>
              <a:sym typeface="Lato"/>
            </a:endParaRPr>
          </a:p>
          <a:p>
            <a:pPr marL="457200" lvl="0" indent="-304800" algn="l" rtl="0">
              <a:lnSpc>
                <a:spcPct val="115000"/>
              </a:lnSpc>
              <a:spcBef>
                <a:spcPts val="0"/>
              </a:spcBef>
              <a:spcAft>
                <a:spcPts val="0"/>
              </a:spcAft>
              <a:buClr>
                <a:srgbClr val="2F2F2F"/>
              </a:buClr>
              <a:buSzPts val="1200"/>
              <a:buFont typeface="Lato"/>
              <a:buChar char="●"/>
            </a:pPr>
            <a:r>
              <a:rPr lang="en-US" sz="1200" dirty="0">
                <a:solidFill>
                  <a:srgbClr val="2F2F2F"/>
                </a:solidFill>
                <a:latin typeface="Lato"/>
                <a:ea typeface="Lato"/>
                <a:cs typeface="Lato"/>
                <a:sym typeface="Lato"/>
              </a:rPr>
              <a:t>Limburg 	</a:t>
            </a:r>
            <a:r>
              <a:rPr lang="en-US" sz="1200">
                <a:solidFill>
                  <a:srgbClr val="2F2F2F"/>
                </a:solidFill>
                <a:latin typeface="Lato"/>
                <a:ea typeface="Lato"/>
                <a:cs typeface="Lato"/>
                <a:sym typeface="Lato"/>
              </a:rPr>
              <a:t>	9</a:t>
            </a:r>
            <a:endParaRPr sz="1200" dirty="0">
              <a:solidFill>
                <a:srgbClr val="2F2F2F"/>
              </a:solidFill>
              <a:latin typeface="Lato"/>
              <a:ea typeface="Lato"/>
              <a:cs typeface="Lato"/>
              <a:sym typeface="Lato"/>
            </a:endParaRPr>
          </a:p>
          <a:p>
            <a:pPr marL="457200" lvl="0" indent="-304800" algn="l" rtl="0">
              <a:lnSpc>
                <a:spcPct val="115000"/>
              </a:lnSpc>
              <a:spcBef>
                <a:spcPts val="0"/>
              </a:spcBef>
              <a:spcAft>
                <a:spcPts val="0"/>
              </a:spcAft>
              <a:buClr>
                <a:srgbClr val="2F2F2F"/>
              </a:buClr>
              <a:buSzPts val="1200"/>
              <a:buFont typeface="Lato"/>
              <a:buChar char="●"/>
            </a:pPr>
            <a:r>
              <a:rPr lang="en-US" sz="1200" dirty="0">
                <a:solidFill>
                  <a:srgbClr val="2F2F2F"/>
                </a:solidFill>
                <a:latin typeface="Lato"/>
                <a:ea typeface="Lato"/>
                <a:cs typeface="Lato"/>
                <a:sym typeface="Lato"/>
              </a:rPr>
              <a:t>Oost-</a:t>
            </a:r>
            <a:r>
              <a:rPr lang="en-US" sz="1200" dirty="0" err="1">
                <a:solidFill>
                  <a:srgbClr val="2F2F2F"/>
                </a:solidFill>
                <a:latin typeface="Lato"/>
                <a:ea typeface="Lato"/>
                <a:cs typeface="Lato"/>
                <a:sym typeface="Lato"/>
              </a:rPr>
              <a:t>Vlaanderen</a:t>
            </a:r>
            <a:r>
              <a:rPr lang="en-US" sz="1200" dirty="0">
                <a:solidFill>
                  <a:srgbClr val="2F2F2F"/>
                </a:solidFill>
                <a:latin typeface="Lato"/>
                <a:ea typeface="Lato"/>
                <a:cs typeface="Lato"/>
                <a:sym typeface="Lato"/>
              </a:rPr>
              <a:t> 		13</a:t>
            </a:r>
            <a:endParaRPr sz="1200" dirty="0">
              <a:solidFill>
                <a:srgbClr val="2F2F2F"/>
              </a:solidFill>
              <a:latin typeface="Lato"/>
              <a:ea typeface="Lato"/>
              <a:cs typeface="Lato"/>
              <a:sym typeface="Lato"/>
            </a:endParaRPr>
          </a:p>
          <a:p>
            <a:pPr marL="457200" lvl="0" indent="-304800" algn="l" rtl="0">
              <a:lnSpc>
                <a:spcPct val="115000"/>
              </a:lnSpc>
              <a:spcBef>
                <a:spcPts val="0"/>
              </a:spcBef>
              <a:spcAft>
                <a:spcPts val="0"/>
              </a:spcAft>
              <a:buClr>
                <a:srgbClr val="2F2F2F"/>
              </a:buClr>
              <a:buSzPts val="1200"/>
              <a:buFont typeface="Lato"/>
              <a:buChar char="●"/>
            </a:pPr>
            <a:r>
              <a:rPr lang="en-US" sz="1200" dirty="0" err="1">
                <a:solidFill>
                  <a:srgbClr val="2F2F2F"/>
                </a:solidFill>
                <a:latin typeface="Lato"/>
                <a:ea typeface="Lato"/>
                <a:cs typeface="Lato"/>
                <a:sym typeface="Lato"/>
              </a:rPr>
              <a:t>Vlaams</a:t>
            </a:r>
            <a:r>
              <a:rPr lang="en-US" sz="1200" dirty="0">
                <a:solidFill>
                  <a:srgbClr val="2F2F2F"/>
                </a:solidFill>
                <a:latin typeface="Lato"/>
                <a:ea typeface="Lato"/>
                <a:cs typeface="Lato"/>
                <a:sym typeface="Lato"/>
              </a:rPr>
              <a:t>-Brabant 		5</a:t>
            </a:r>
            <a:endParaRPr sz="1200" dirty="0">
              <a:solidFill>
                <a:srgbClr val="2F2F2F"/>
              </a:solidFill>
              <a:latin typeface="Lato"/>
              <a:ea typeface="Lato"/>
              <a:cs typeface="Lato"/>
              <a:sym typeface="Lato"/>
            </a:endParaRPr>
          </a:p>
          <a:p>
            <a:pPr marL="457200" lvl="0" indent="-304800" algn="l" rtl="0">
              <a:lnSpc>
                <a:spcPct val="115000"/>
              </a:lnSpc>
              <a:spcBef>
                <a:spcPts val="0"/>
              </a:spcBef>
              <a:spcAft>
                <a:spcPts val="0"/>
              </a:spcAft>
              <a:buClr>
                <a:srgbClr val="2F2F2F"/>
              </a:buClr>
              <a:buSzPts val="1200"/>
              <a:buFont typeface="Lato"/>
              <a:buChar char="●"/>
            </a:pPr>
            <a:r>
              <a:rPr lang="en-US" sz="1200" dirty="0">
                <a:solidFill>
                  <a:srgbClr val="2F2F2F"/>
                </a:solidFill>
                <a:latin typeface="Lato"/>
                <a:ea typeface="Lato"/>
                <a:cs typeface="Lato"/>
                <a:sym typeface="Lato"/>
              </a:rPr>
              <a:t>West-</a:t>
            </a:r>
            <a:r>
              <a:rPr lang="en-US" sz="1200" dirty="0" err="1">
                <a:solidFill>
                  <a:srgbClr val="2F2F2F"/>
                </a:solidFill>
                <a:latin typeface="Lato"/>
                <a:ea typeface="Lato"/>
                <a:cs typeface="Lato"/>
                <a:sym typeface="Lato"/>
              </a:rPr>
              <a:t>Vlaanderen</a:t>
            </a:r>
            <a:r>
              <a:rPr lang="en-US" sz="1200" dirty="0">
                <a:solidFill>
                  <a:srgbClr val="2F2F2F"/>
                </a:solidFill>
                <a:latin typeface="Lato"/>
                <a:ea typeface="Lato"/>
                <a:cs typeface="Lato"/>
                <a:sym typeface="Lato"/>
              </a:rPr>
              <a:t> 		8</a:t>
            </a:r>
            <a:endParaRPr sz="1200" dirty="0">
              <a:solidFill>
                <a:srgbClr val="2F2F2F"/>
              </a:solidFill>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US" sz="1200" dirty="0">
                <a:solidFill>
                  <a:srgbClr val="2F2F2F"/>
                </a:solidFill>
                <a:latin typeface="Lato"/>
                <a:ea typeface="Lato"/>
                <a:cs typeface="Lato"/>
                <a:sym typeface="Lato"/>
              </a:rPr>
              <a:t>Let </a:t>
            </a:r>
            <a:r>
              <a:rPr lang="en-US" sz="1200" dirty="0" err="1">
                <a:solidFill>
                  <a:srgbClr val="2F2F2F"/>
                </a:solidFill>
                <a:latin typeface="Lato"/>
                <a:ea typeface="Lato"/>
                <a:cs typeface="Lato"/>
                <a:sym typeface="Lato"/>
              </a:rPr>
              <a:t>wel</a:t>
            </a:r>
            <a:r>
              <a:rPr lang="en-US" sz="1200" dirty="0">
                <a:solidFill>
                  <a:srgbClr val="2F2F2F"/>
                </a:solidFill>
                <a:latin typeface="Lato"/>
                <a:ea typeface="Lato"/>
                <a:cs typeface="Lato"/>
                <a:sym typeface="Lato"/>
              </a:rPr>
              <a:t>, het </a:t>
            </a:r>
            <a:r>
              <a:rPr lang="en-US" sz="1200" dirty="0" err="1">
                <a:solidFill>
                  <a:srgbClr val="2F2F2F"/>
                </a:solidFill>
                <a:latin typeface="Lato"/>
                <a:ea typeface="Lato"/>
                <a:cs typeface="Lato"/>
                <a:sym typeface="Lato"/>
              </a:rPr>
              <a:t>aantal</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jongerenconsulenten</a:t>
            </a:r>
            <a:r>
              <a:rPr lang="en-US" sz="1200" dirty="0">
                <a:solidFill>
                  <a:srgbClr val="2F2F2F"/>
                </a:solidFill>
                <a:latin typeface="Lato"/>
                <a:ea typeface="Lato"/>
                <a:cs typeface="Lato"/>
                <a:sym typeface="Lato"/>
              </a:rPr>
              <a:t> is </a:t>
            </a:r>
            <a:r>
              <a:rPr lang="en-US" sz="1200" dirty="0" err="1">
                <a:solidFill>
                  <a:srgbClr val="2F2F2F"/>
                </a:solidFill>
                <a:latin typeface="Lato"/>
                <a:ea typeface="Lato"/>
                <a:cs typeface="Lato"/>
                <a:sym typeface="Lato"/>
              </a:rPr>
              <a:t>geen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weerspiegeling</a:t>
            </a:r>
            <a:r>
              <a:rPr lang="en-US" sz="1200" dirty="0">
                <a:solidFill>
                  <a:srgbClr val="2F2F2F"/>
                </a:solidFill>
                <a:latin typeface="Lato"/>
                <a:ea typeface="Lato"/>
                <a:cs typeface="Lato"/>
                <a:sym typeface="Lato"/>
              </a:rPr>
              <a:t> van het </a:t>
            </a:r>
            <a:r>
              <a:rPr lang="en-US" sz="1200" dirty="0" err="1">
                <a:solidFill>
                  <a:srgbClr val="2F2F2F"/>
                </a:solidFill>
                <a:latin typeface="Lato"/>
                <a:ea typeface="Lato"/>
                <a:cs typeface="Lato"/>
                <a:sym typeface="Lato"/>
              </a:rPr>
              <a:t>aantal</a:t>
            </a:r>
            <a:r>
              <a:rPr lang="en-US" sz="1200" dirty="0">
                <a:solidFill>
                  <a:srgbClr val="2F2F2F"/>
                </a:solidFill>
                <a:latin typeface="Lato"/>
                <a:ea typeface="Lato"/>
                <a:cs typeface="Lato"/>
                <a:sym typeface="Lato"/>
              </a:rPr>
              <a:t> FTE:</a:t>
            </a:r>
            <a:endParaRPr sz="1200" dirty="0">
              <a:solidFill>
                <a:srgbClr val="2F2F2F"/>
              </a:solidFill>
              <a:latin typeface="Lato"/>
              <a:ea typeface="Lato"/>
              <a:cs typeface="Lato"/>
              <a:sym typeface="Lato"/>
            </a:endParaRPr>
          </a:p>
          <a:p>
            <a:pPr marL="457200" lvl="0" indent="-304800" algn="l" rtl="0">
              <a:lnSpc>
                <a:spcPct val="115000"/>
              </a:lnSpc>
              <a:spcBef>
                <a:spcPts val="1600"/>
              </a:spcBef>
              <a:spcAft>
                <a:spcPts val="0"/>
              </a:spcAft>
              <a:buClr>
                <a:srgbClr val="2F2F2F"/>
              </a:buClr>
              <a:buSzPts val="1200"/>
              <a:buFont typeface="Lato"/>
              <a:buChar char="●"/>
            </a:pPr>
            <a:r>
              <a:rPr lang="en-US" sz="1200" dirty="0">
                <a:solidFill>
                  <a:srgbClr val="2F2F2F"/>
                </a:solidFill>
                <a:latin typeface="Lato"/>
                <a:ea typeface="Lato"/>
                <a:cs typeface="Lato"/>
                <a:sym typeface="Lato"/>
              </a:rPr>
              <a:t>1/3 van </a:t>
            </a:r>
            <a:r>
              <a:rPr lang="en-US" sz="1200" dirty="0" err="1">
                <a:solidFill>
                  <a:srgbClr val="2F2F2F"/>
                </a:solidFill>
                <a:latin typeface="Lato"/>
                <a:ea typeface="Lato"/>
                <a:cs typeface="Lato"/>
                <a:sym typeface="Lato"/>
              </a:rPr>
              <a:t>deze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collega’s</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heeft</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deze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rol</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als</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voltijdse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opdracht</a:t>
            </a:r>
            <a:r>
              <a:rPr lang="en-US" sz="1200" dirty="0">
                <a:solidFill>
                  <a:srgbClr val="2F2F2F"/>
                </a:solidFill>
                <a:latin typeface="Lato"/>
                <a:ea typeface="Lato"/>
                <a:cs typeface="Lato"/>
                <a:sym typeface="Lato"/>
              </a:rPr>
              <a:t>, </a:t>
            </a:r>
            <a:endParaRPr sz="1200" dirty="0">
              <a:solidFill>
                <a:srgbClr val="2F2F2F"/>
              </a:solidFill>
              <a:latin typeface="Lato"/>
              <a:ea typeface="Lato"/>
              <a:cs typeface="Lato"/>
              <a:sym typeface="Lato"/>
            </a:endParaRPr>
          </a:p>
          <a:p>
            <a:pPr marL="457200" lvl="0" indent="-304800" algn="l" rtl="0">
              <a:lnSpc>
                <a:spcPct val="115000"/>
              </a:lnSpc>
              <a:spcBef>
                <a:spcPts val="0"/>
              </a:spcBef>
              <a:spcAft>
                <a:spcPts val="0"/>
              </a:spcAft>
              <a:buClr>
                <a:srgbClr val="2F2F2F"/>
              </a:buClr>
              <a:buSzPts val="1200"/>
              <a:buFont typeface="Lato"/>
              <a:buChar char="●"/>
            </a:pPr>
            <a:r>
              <a:rPr lang="en-US" sz="1200" dirty="0">
                <a:solidFill>
                  <a:srgbClr val="2F2F2F"/>
                </a:solidFill>
                <a:latin typeface="Lato"/>
                <a:ea typeface="Lato"/>
                <a:cs typeface="Lato"/>
                <a:sym typeface="Lato"/>
              </a:rPr>
              <a:t>1/3 </a:t>
            </a:r>
            <a:r>
              <a:rPr lang="en-US" sz="1200" dirty="0" err="1">
                <a:solidFill>
                  <a:srgbClr val="2F2F2F"/>
                </a:solidFill>
                <a:latin typeface="Lato"/>
                <a:ea typeface="Lato"/>
                <a:cs typeface="Lato"/>
                <a:sym typeface="Lato"/>
              </a:rPr>
              <a:t>voert</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deze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rol</a:t>
            </a:r>
            <a:r>
              <a:rPr lang="en-US" sz="1200" dirty="0">
                <a:solidFill>
                  <a:srgbClr val="2F2F2F"/>
                </a:solidFill>
                <a:latin typeface="Lato"/>
                <a:ea typeface="Lato"/>
                <a:cs typeface="Lato"/>
                <a:sym typeface="Lato"/>
              </a:rPr>
              <a:t> in </a:t>
            </a:r>
            <a:r>
              <a:rPr lang="en-US" sz="1200" dirty="0" err="1">
                <a:solidFill>
                  <a:srgbClr val="2F2F2F"/>
                </a:solidFill>
                <a:latin typeface="Lato"/>
                <a:ea typeface="Lato"/>
                <a:cs typeface="Lato"/>
                <a:sym typeface="Lato"/>
              </a:rPr>
              <a:t>een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verhouding</a:t>
            </a:r>
            <a:r>
              <a:rPr lang="en-US" sz="1200" dirty="0">
                <a:solidFill>
                  <a:srgbClr val="2F2F2F"/>
                </a:solidFill>
                <a:latin typeface="Lato"/>
                <a:ea typeface="Lato"/>
                <a:cs typeface="Lato"/>
                <a:sym typeface="Lato"/>
              </a:rPr>
              <a:t> van 70% tov </a:t>
            </a:r>
            <a:r>
              <a:rPr lang="en-US" sz="1200" dirty="0" err="1">
                <a:solidFill>
                  <a:srgbClr val="2F2F2F"/>
                </a:solidFill>
                <a:latin typeface="Lato"/>
                <a:ea typeface="Lato"/>
                <a:cs typeface="Lato"/>
                <a:sym typeface="Lato"/>
              </a:rPr>
              <a:t>een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andere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opdracht</a:t>
            </a:r>
            <a:r>
              <a:rPr lang="en-US" sz="1200" dirty="0">
                <a:solidFill>
                  <a:srgbClr val="2F2F2F"/>
                </a:solidFill>
                <a:latin typeface="Lato"/>
                <a:ea typeface="Lato"/>
                <a:cs typeface="Lato"/>
                <a:sym typeface="Lato"/>
              </a:rPr>
              <a:t> van 30% </a:t>
            </a:r>
            <a:r>
              <a:rPr lang="en-US" sz="1200" dirty="0" err="1">
                <a:solidFill>
                  <a:srgbClr val="2F2F2F"/>
                </a:solidFill>
                <a:latin typeface="Lato"/>
                <a:ea typeface="Lato"/>
                <a:cs typeface="Lato"/>
                <a:sym typeface="Lato"/>
              </a:rPr>
              <a:t>uit</a:t>
            </a:r>
            <a:r>
              <a:rPr lang="en-US" sz="1200" dirty="0">
                <a:solidFill>
                  <a:srgbClr val="2F2F2F"/>
                </a:solidFill>
                <a:latin typeface="Lato"/>
                <a:ea typeface="Lato"/>
                <a:cs typeface="Lato"/>
                <a:sym typeface="Lato"/>
              </a:rPr>
              <a:t>, </a:t>
            </a:r>
            <a:endParaRPr sz="1200" dirty="0">
              <a:solidFill>
                <a:srgbClr val="2F2F2F"/>
              </a:solidFill>
              <a:latin typeface="Lato"/>
              <a:ea typeface="Lato"/>
              <a:cs typeface="Lato"/>
              <a:sym typeface="Lato"/>
            </a:endParaRPr>
          </a:p>
          <a:p>
            <a:pPr marL="457200" lvl="0" indent="-304800" algn="l" rtl="0">
              <a:lnSpc>
                <a:spcPct val="115000"/>
              </a:lnSpc>
              <a:spcBef>
                <a:spcPts val="0"/>
              </a:spcBef>
              <a:spcAft>
                <a:spcPts val="0"/>
              </a:spcAft>
              <a:buClr>
                <a:srgbClr val="2F2F2F"/>
              </a:buClr>
              <a:buSzPts val="1200"/>
              <a:buFont typeface="Lato"/>
              <a:buChar char="●"/>
            </a:pPr>
            <a:r>
              <a:rPr lang="en-US" sz="1200" dirty="0">
                <a:solidFill>
                  <a:srgbClr val="2F2F2F"/>
                </a:solidFill>
                <a:latin typeface="Lato"/>
                <a:ea typeface="Lato"/>
                <a:cs typeface="Lato"/>
                <a:sym typeface="Lato"/>
              </a:rPr>
              <a:t>1/3 </a:t>
            </a:r>
            <a:r>
              <a:rPr lang="en-US" sz="1200" dirty="0" err="1">
                <a:solidFill>
                  <a:srgbClr val="2F2F2F"/>
                </a:solidFill>
                <a:latin typeface="Lato"/>
                <a:ea typeface="Lato"/>
                <a:cs typeface="Lato"/>
                <a:sym typeface="Lato"/>
              </a:rPr>
              <a:t>voert</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deze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opdracht</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halftijds</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uit</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naast</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een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andere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taak</a:t>
            </a:r>
            <a:r>
              <a:rPr lang="en-US" sz="1200" dirty="0">
                <a:solidFill>
                  <a:srgbClr val="2F2F2F"/>
                </a:solidFill>
                <a:latin typeface="Lato"/>
                <a:ea typeface="Lato"/>
                <a:cs typeface="Lato"/>
                <a:sym typeface="Lato"/>
              </a:rPr>
              <a:t>. </a:t>
            </a:r>
            <a:endParaRPr sz="1200" dirty="0">
              <a:solidFill>
                <a:srgbClr val="2F2F2F"/>
              </a:solidFill>
              <a:latin typeface="Lato"/>
              <a:ea typeface="Lato"/>
              <a:cs typeface="Lato"/>
              <a:sym typeface="Lato"/>
            </a:endParaRPr>
          </a:p>
          <a:p>
            <a:pPr marL="0" lvl="0" indent="0" algn="l" rtl="0">
              <a:lnSpc>
                <a:spcPct val="115000"/>
              </a:lnSpc>
              <a:spcBef>
                <a:spcPts val="1600"/>
              </a:spcBef>
              <a:spcAft>
                <a:spcPts val="0"/>
              </a:spcAft>
              <a:buNone/>
            </a:pPr>
            <a:r>
              <a:rPr lang="en-US" sz="1200" dirty="0">
                <a:solidFill>
                  <a:srgbClr val="2F2F2F"/>
                </a:solidFill>
                <a:latin typeface="Lato"/>
                <a:ea typeface="Lato"/>
                <a:cs typeface="Lato"/>
                <a:sym typeface="Lato"/>
              </a:rPr>
              <a:t>Via </a:t>
            </a:r>
            <a:r>
              <a:rPr lang="en-US" sz="1200" u="sng" dirty="0" err="1">
                <a:solidFill>
                  <a:schemeClr val="hlink"/>
                </a:solidFill>
                <a:latin typeface="Lato"/>
                <a:ea typeface="Lato"/>
                <a:cs typeface="Lato"/>
                <a:sym typeface="Lato"/>
                <a:hlinkClick r:id="rId3"/>
              </a:rPr>
              <a:t>deze</a:t>
            </a:r>
            <a:r>
              <a:rPr lang="en-US" sz="1200" u="sng" dirty="0">
                <a:solidFill>
                  <a:schemeClr val="hlink"/>
                </a:solidFill>
                <a:latin typeface="Lato"/>
                <a:ea typeface="Lato"/>
                <a:cs typeface="Lato"/>
                <a:sym typeface="Lato"/>
                <a:hlinkClick r:id="rId3"/>
              </a:rPr>
              <a:t> link</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kom</a:t>
            </a:r>
            <a:r>
              <a:rPr lang="en-US" sz="1200" dirty="0">
                <a:solidFill>
                  <a:srgbClr val="2F2F2F"/>
                </a:solidFill>
                <a:latin typeface="Lato"/>
                <a:ea typeface="Lato"/>
                <a:cs typeface="Lato"/>
                <a:sym typeface="Lato"/>
              </a:rPr>
              <a:t> je op de </a:t>
            </a:r>
            <a:r>
              <a:rPr lang="en-US" sz="1200" dirty="0" err="1">
                <a:solidFill>
                  <a:srgbClr val="2F2F2F"/>
                </a:solidFill>
                <a:latin typeface="Lato"/>
                <a:ea typeface="Lato"/>
                <a:cs typeface="Lato"/>
                <a:sym typeface="Lato"/>
              </a:rPr>
              <a:t>contactgegevens</a:t>
            </a:r>
            <a:r>
              <a:rPr lang="en-US" sz="1200" dirty="0">
                <a:solidFill>
                  <a:srgbClr val="2F2F2F"/>
                </a:solidFill>
                <a:latin typeface="Lato"/>
                <a:ea typeface="Lato"/>
                <a:cs typeface="Lato"/>
                <a:sym typeface="Lato"/>
              </a:rPr>
              <a:t> van </a:t>
            </a:r>
            <a:r>
              <a:rPr lang="en-US" sz="1200" dirty="0" err="1">
                <a:solidFill>
                  <a:srgbClr val="2F2F2F"/>
                </a:solidFill>
                <a:latin typeface="Lato"/>
                <a:ea typeface="Lato"/>
                <a:cs typeface="Lato"/>
                <a:sym typeface="Lato"/>
              </a:rPr>
              <a:t>onze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jongerenconsulenten</a:t>
            </a:r>
            <a:r>
              <a:rPr lang="en-US" sz="1200" dirty="0">
                <a:solidFill>
                  <a:srgbClr val="2F2F2F"/>
                </a:solidFill>
                <a:latin typeface="Lato"/>
                <a:ea typeface="Lato"/>
                <a:cs typeface="Lato"/>
                <a:sym typeface="Lato"/>
              </a:rPr>
              <a:t>.</a:t>
            </a:r>
            <a:endParaRPr sz="1200" dirty="0">
              <a:solidFill>
                <a:srgbClr val="2F2F2F"/>
              </a:solidFill>
              <a:latin typeface="Lato"/>
              <a:ea typeface="Lato"/>
              <a:cs typeface="Lato"/>
              <a:sym typeface="Lato"/>
            </a:endParaRPr>
          </a:p>
          <a:p>
            <a:pPr marL="0" lvl="0" indent="0" algn="l" rtl="0">
              <a:spcBef>
                <a:spcPts val="1600"/>
              </a:spcBef>
              <a:spcAft>
                <a:spcPts val="1600"/>
              </a:spcAft>
              <a:buNone/>
            </a:pPr>
            <a:endParaRPr sz="1200" dirty="0">
              <a:solidFill>
                <a:srgbClr val="2F2F2F"/>
              </a:solidFill>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4"/>
          <p:cNvSpPr txBox="1">
            <a:spLocks noGrp="1"/>
          </p:cNvSpPr>
          <p:nvPr>
            <p:ph type="title"/>
          </p:nvPr>
        </p:nvSpPr>
        <p:spPr>
          <a:xfrm>
            <a:off x="282100" y="623275"/>
            <a:ext cx="1616100" cy="266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a:latin typeface="Lato"/>
                <a:ea typeface="Lato"/>
                <a:cs typeface="Lato"/>
                <a:sym typeface="Lato"/>
              </a:rPr>
              <a:t> NUTTIGE</a:t>
            </a:r>
            <a:endParaRPr>
              <a:latin typeface="Lato"/>
              <a:ea typeface="Lato"/>
              <a:cs typeface="Lato"/>
              <a:sym typeface="Lato"/>
            </a:endParaRPr>
          </a:p>
          <a:p>
            <a:pPr marL="0" lvl="0" indent="0" algn="r" rtl="0">
              <a:spcBef>
                <a:spcPts val="0"/>
              </a:spcBef>
              <a:spcAft>
                <a:spcPts val="0"/>
              </a:spcAft>
              <a:buNone/>
            </a:pPr>
            <a:r>
              <a:rPr lang="en-US">
                <a:latin typeface="Lato"/>
                <a:ea typeface="Lato"/>
                <a:cs typeface="Lato"/>
                <a:sym typeface="Lato"/>
              </a:rPr>
              <a:t>INFO</a:t>
            </a:r>
            <a:endParaRPr>
              <a:latin typeface="Lato"/>
              <a:ea typeface="Lato"/>
              <a:cs typeface="Lato"/>
              <a:sym typeface="Lato"/>
            </a:endParaRPr>
          </a:p>
        </p:txBody>
      </p:sp>
      <p:sp>
        <p:nvSpPr>
          <p:cNvPr id="119" name="Google Shape;119;p24"/>
          <p:cNvSpPr txBox="1">
            <a:spLocks noGrp="1"/>
          </p:cNvSpPr>
          <p:nvPr>
            <p:ph type="body" idx="1"/>
          </p:nvPr>
        </p:nvSpPr>
        <p:spPr>
          <a:xfrm>
            <a:off x="2322125" y="623275"/>
            <a:ext cx="6324000" cy="373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a:p>
            <a:pPr marL="0" lvl="0" indent="0" algn="ctr" rtl="0">
              <a:spcBef>
                <a:spcPts val="1600"/>
              </a:spcBef>
              <a:spcAft>
                <a:spcPts val="0"/>
              </a:spcAft>
              <a:buNone/>
            </a:pPr>
            <a:r>
              <a:rPr lang="en-US" sz="1400" u="sng" dirty="0">
                <a:solidFill>
                  <a:schemeClr val="hlink"/>
                </a:solidFill>
                <a:latin typeface="Lato"/>
                <a:ea typeface="Lato"/>
                <a:cs typeface="Lato"/>
                <a:sym typeface="Lato"/>
                <a:hlinkClick r:id="rId3"/>
              </a:rPr>
              <a:t>www.vdab.be/jongeren</a:t>
            </a:r>
            <a:endParaRPr sz="1400" dirty="0">
              <a:solidFill>
                <a:srgbClr val="2F2F2F"/>
              </a:solidFill>
              <a:latin typeface="Lato"/>
              <a:ea typeface="Lato"/>
              <a:cs typeface="Lato"/>
              <a:sym typeface="Lato"/>
            </a:endParaRPr>
          </a:p>
          <a:p>
            <a:pPr marL="0" lvl="0" indent="0" algn="ctr" rtl="0">
              <a:spcBef>
                <a:spcPts val="1600"/>
              </a:spcBef>
              <a:spcAft>
                <a:spcPts val="0"/>
              </a:spcAft>
              <a:buNone/>
            </a:pPr>
            <a:r>
              <a:rPr lang="en-US" sz="1400" u="sng" dirty="0">
                <a:solidFill>
                  <a:schemeClr val="hlink"/>
                </a:solidFill>
                <a:latin typeface="Lato"/>
                <a:ea typeface="Lato"/>
                <a:cs typeface="Lato"/>
                <a:sym typeface="Lato"/>
                <a:hlinkClick r:id="rId4"/>
              </a:rPr>
              <a:t>www.vdab.be/onderwijs</a:t>
            </a:r>
            <a:r>
              <a:rPr lang="en-US" sz="1400" dirty="0">
                <a:solidFill>
                  <a:srgbClr val="2F2F2F"/>
                </a:solidFill>
                <a:latin typeface="Lato"/>
                <a:ea typeface="Lato"/>
                <a:cs typeface="Lato"/>
                <a:sym typeface="Lato"/>
              </a:rPr>
              <a:t> </a:t>
            </a:r>
            <a:endParaRPr sz="1400" dirty="0">
              <a:solidFill>
                <a:srgbClr val="2F2F2F"/>
              </a:solidFill>
              <a:latin typeface="Lato"/>
              <a:ea typeface="Lato"/>
              <a:cs typeface="Lato"/>
              <a:sym typeface="Lato"/>
            </a:endParaRPr>
          </a:p>
          <a:p>
            <a:pPr marL="0" lvl="0" indent="0" algn="ctr" rtl="0">
              <a:spcBef>
                <a:spcPts val="1600"/>
              </a:spcBef>
              <a:spcAft>
                <a:spcPts val="0"/>
              </a:spcAft>
              <a:buNone/>
            </a:pPr>
            <a:r>
              <a:rPr lang="en-US" sz="1400" u="sng" dirty="0" err="1">
                <a:solidFill>
                  <a:schemeClr val="hlink"/>
                </a:solidFill>
                <a:latin typeface="Lato"/>
                <a:ea typeface="Lato"/>
                <a:cs typeface="Lato"/>
                <a:sym typeface="Lato"/>
                <a:hlinkClick r:id="rId5"/>
              </a:rPr>
              <a:t>Toeleidingswijzer</a:t>
            </a:r>
            <a:r>
              <a:rPr lang="en-US" sz="1400" dirty="0">
                <a:solidFill>
                  <a:srgbClr val="2F2F2F"/>
                </a:solidFill>
                <a:latin typeface="Lato"/>
                <a:ea typeface="Lato"/>
                <a:cs typeface="Lato"/>
                <a:sym typeface="Lato"/>
              </a:rPr>
              <a:t> </a:t>
            </a:r>
            <a:r>
              <a:rPr lang="en-US" sz="1400" dirty="0" err="1">
                <a:solidFill>
                  <a:srgbClr val="2F2F2F"/>
                </a:solidFill>
                <a:latin typeface="Lato"/>
                <a:ea typeface="Lato"/>
                <a:cs typeface="Lato"/>
                <a:sym typeface="Lato"/>
              </a:rPr>
              <a:t>voor</a:t>
            </a:r>
            <a:r>
              <a:rPr lang="en-US" sz="1400" dirty="0">
                <a:solidFill>
                  <a:srgbClr val="2F2F2F"/>
                </a:solidFill>
                <a:latin typeface="Lato"/>
                <a:ea typeface="Lato"/>
                <a:cs typeface="Lato"/>
                <a:sym typeface="Lato"/>
              </a:rPr>
              <a:t> partners</a:t>
            </a:r>
            <a:endParaRPr sz="1400" dirty="0">
              <a:solidFill>
                <a:srgbClr val="2F2F2F"/>
              </a:solidFill>
              <a:latin typeface="Lato"/>
              <a:ea typeface="Lato"/>
              <a:cs typeface="Lato"/>
              <a:sym typeface="Lato"/>
            </a:endParaRPr>
          </a:p>
          <a:p>
            <a:pPr marL="0" lvl="0" indent="0" algn="ctr" rtl="0">
              <a:spcBef>
                <a:spcPts val="1600"/>
              </a:spcBef>
              <a:spcAft>
                <a:spcPts val="0"/>
              </a:spcAft>
              <a:buNone/>
            </a:pPr>
            <a:endParaRPr sz="1400" dirty="0">
              <a:solidFill>
                <a:srgbClr val="2F2F2F"/>
              </a:solidFill>
              <a:latin typeface="Lato"/>
              <a:ea typeface="Lato"/>
              <a:cs typeface="Lato"/>
              <a:sym typeface="Lato"/>
            </a:endParaRPr>
          </a:p>
          <a:p>
            <a:pPr marL="0" lvl="0" indent="0" algn="ctr" rtl="0">
              <a:spcBef>
                <a:spcPts val="1600"/>
              </a:spcBef>
              <a:spcAft>
                <a:spcPts val="0"/>
              </a:spcAft>
              <a:buNone/>
            </a:pPr>
            <a:r>
              <a:rPr lang="en-US" sz="1400" u="sng" dirty="0">
                <a:solidFill>
                  <a:schemeClr val="hlink"/>
                </a:solidFill>
                <a:latin typeface="Lato"/>
                <a:ea typeface="Lato"/>
                <a:cs typeface="Lato"/>
                <a:sym typeface="Lato"/>
                <a:hlinkClick r:id="rId6"/>
              </a:rPr>
              <a:t>www.watwat.be</a:t>
            </a:r>
            <a:r>
              <a:rPr lang="en-US" sz="1400" dirty="0">
                <a:solidFill>
                  <a:srgbClr val="2F2F2F"/>
                </a:solidFill>
                <a:latin typeface="Lato"/>
                <a:ea typeface="Lato"/>
                <a:cs typeface="Lato"/>
                <a:sym typeface="Lato"/>
              </a:rPr>
              <a:t> </a:t>
            </a:r>
            <a:endParaRPr sz="1400" dirty="0">
              <a:solidFill>
                <a:srgbClr val="2F2F2F"/>
              </a:solidFill>
              <a:latin typeface="Lato"/>
              <a:ea typeface="Lato"/>
              <a:cs typeface="Lato"/>
              <a:sym typeface="Lato"/>
            </a:endParaRPr>
          </a:p>
          <a:p>
            <a:pPr marL="0" lvl="0" indent="0" algn="ctr" rtl="0">
              <a:spcBef>
                <a:spcPts val="1600"/>
              </a:spcBef>
              <a:spcAft>
                <a:spcPts val="1600"/>
              </a:spcAft>
              <a:buNone/>
            </a:pPr>
            <a:r>
              <a:rPr lang="en-US" sz="1400" u="sng" dirty="0">
                <a:solidFill>
                  <a:schemeClr val="hlink"/>
                </a:solidFill>
                <a:latin typeface="Lato"/>
                <a:ea typeface="Lato"/>
                <a:cs typeface="Lato"/>
                <a:sym typeface="Lato"/>
                <a:hlinkClick r:id="rId7"/>
              </a:rPr>
              <a:t>https://www.welqome.be/nl</a:t>
            </a:r>
            <a:endParaRPr sz="1400" dirty="0">
              <a:solidFill>
                <a:srgbClr val="2F2F2F"/>
              </a:solidFill>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5"/>
          <p:cNvSpPr txBox="1">
            <a:spLocks noGrp="1"/>
          </p:cNvSpPr>
          <p:nvPr>
            <p:ph type="title"/>
          </p:nvPr>
        </p:nvSpPr>
        <p:spPr>
          <a:xfrm>
            <a:off x="112825" y="623275"/>
            <a:ext cx="1785300" cy="266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a:latin typeface="Lato"/>
                <a:ea typeface="Lato"/>
                <a:cs typeface="Lato"/>
                <a:sym typeface="Lato"/>
              </a:rPr>
              <a:t>CONTACT</a:t>
            </a:r>
            <a:endParaRPr>
              <a:latin typeface="Lato"/>
              <a:ea typeface="Lato"/>
              <a:cs typeface="Lato"/>
              <a:sym typeface="Lato"/>
            </a:endParaRPr>
          </a:p>
          <a:p>
            <a:pPr marL="0" lvl="0" indent="0" algn="r" rtl="0">
              <a:spcBef>
                <a:spcPts val="0"/>
              </a:spcBef>
              <a:spcAft>
                <a:spcPts val="0"/>
              </a:spcAft>
              <a:buNone/>
            </a:pPr>
            <a:r>
              <a:rPr lang="en-US">
                <a:latin typeface="Lato"/>
                <a:ea typeface="Lato"/>
                <a:cs typeface="Lato"/>
                <a:sym typeface="Lato"/>
              </a:rPr>
              <a:t>GEGEVENS</a:t>
            </a:r>
            <a:endParaRPr>
              <a:latin typeface="Lato"/>
              <a:ea typeface="Lato"/>
              <a:cs typeface="Lato"/>
              <a:sym typeface="Lato"/>
            </a:endParaRPr>
          </a:p>
        </p:txBody>
      </p:sp>
      <p:sp>
        <p:nvSpPr>
          <p:cNvPr id="125" name="Google Shape;125;p25"/>
          <p:cNvSpPr txBox="1">
            <a:spLocks noGrp="1"/>
          </p:cNvSpPr>
          <p:nvPr>
            <p:ph type="body" idx="1"/>
          </p:nvPr>
        </p:nvSpPr>
        <p:spPr>
          <a:xfrm>
            <a:off x="2322125" y="623275"/>
            <a:ext cx="6324000" cy="3009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1400">
              <a:latin typeface="Lato"/>
              <a:ea typeface="Lato"/>
              <a:cs typeface="Lato"/>
              <a:sym typeface="Lato"/>
            </a:endParaRPr>
          </a:p>
          <a:p>
            <a:pPr marL="0" lvl="0" indent="0" algn="ctr" rtl="0">
              <a:spcBef>
                <a:spcPts val="1600"/>
              </a:spcBef>
              <a:spcAft>
                <a:spcPts val="0"/>
              </a:spcAft>
              <a:buNone/>
            </a:pPr>
            <a:endParaRPr sz="1400">
              <a:latin typeface="Lato"/>
              <a:ea typeface="Lato"/>
              <a:cs typeface="Lato"/>
              <a:sym typeface="Lato"/>
            </a:endParaRPr>
          </a:p>
          <a:p>
            <a:pPr marL="0" lvl="0" indent="0" algn="ctr" rtl="0">
              <a:spcBef>
                <a:spcPts val="1600"/>
              </a:spcBef>
              <a:spcAft>
                <a:spcPts val="0"/>
              </a:spcAft>
              <a:buNone/>
            </a:pPr>
            <a:endParaRPr sz="1400">
              <a:latin typeface="Lato"/>
              <a:ea typeface="Lato"/>
              <a:cs typeface="Lato"/>
              <a:sym typeface="Lato"/>
            </a:endParaRPr>
          </a:p>
          <a:p>
            <a:pPr marL="0" lvl="0" indent="0" algn="ctr" rtl="0">
              <a:spcBef>
                <a:spcPts val="1600"/>
              </a:spcBef>
              <a:spcAft>
                <a:spcPts val="0"/>
              </a:spcAft>
              <a:buNone/>
            </a:pPr>
            <a:r>
              <a:rPr lang="en-US" sz="1400">
                <a:latin typeface="Lato"/>
                <a:ea typeface="Lato"/>
                <a:cs typeface="Lato"/>
                <a:sym typeface="Lato"/>
              </a:rPr>
              <a:t>Provinciaal expert Vlaams-Brabant: </a:t>
            </a:r>
            <a:r>
              <a:rPr lang="en-US" sz="1400" u="sng">
                <a:solidFill>
                  <a:schemeClr val="hlink"/>
                </a:solidFill>
                <a:latin typeface="Lato"/>
                <a:ea typeface="Lato"/>
                <a:cs typeface="Lato"/>
                <a:sym typeface="Lato"/>
                <a:hlinkClick r:id="rId3"/>
              </a:rPr>
              <a:t>nele.rapol@vdab.be</a:t>
            </a:r>
            <a:endParaRPr sz="1400">
              <a:latin typeface="Lato"/>
              <a:ea typeface="Lato"/>
              <a:cs typeface="Lato"/>
              <a:sym typeface="Lato"/>
            </a:endParaRPr>
          </a:p>
          <a:p>
            <a:pPr marL="0" lvl="0" indent="0" algn="ctr" rtl="0">
              <a:spcBef>
                <a:spcPts val="1600"/>
              </a:spcBef>
              <a:spcAft>
                <a:spcPts val="0"/>
              </a:spcAft>
              <a:buNone/>
            </a:pPr>
            <a:r>
              <a:rPr lang="en-US" sz="1400">
                <a:latin typeface="Lato"/>
                <a:ea typeface="Lato"/>
                <a:cs typeface="Lato"/>
                <a:sym typeface="Lato"/>
              </a:rPr>
              <a:t>Netwerkmanager onderwijs Vlaams-Brabant: </a:t>
            </a:r>
            <a:r>
              <a:rPr lang="en-US" sz="1400" u="sng">
                <a:solidFill>
                  <a:schemeClr val="hlink"/>
                </a:solidFill>
                <a:latin typeface="Lato"/>
                <a:ea typeface="Lato"/>
                <a:cs typeface="Lato"/>
                <a:sym typeface="Lato"/>
                <a:hlinkClick r:id="rId4"/>
              </a:rPr>
              <a:t>elien.vanleeuw@vdab.be</a:t>
            </a:r>
            <a:r>
              <a:rPr lang="en-US" sz="1400">
                <a:latin typeface="Lato"/>
                <a:ea typeface="Lato"/>
                <a:cs typeface="Lato"/>
                <a:sym typeface="Lato"/>
              </a:rPr>
              <a:t>	</a:t>
            </a:r>
            <a:endParaRPr sz="1400">
              <a:latin typeface="Lato"/>
              <a:ea typeface="Lato"/>
              <a:cs typeface="Lato"/>
              <a:sym typeface="Lato"/>
            </a:endParaRPr>
          </a:p>
          <a:p>
            <a:pPr marL="0" lvl="0" indent="0" algn="ctr" rtl="0">
              <a:spcBef>
                <a:spcPts val="1600"/>
              </a:spcBef>
              <a:spcAft>
                <a:spcPts val="1600"/>
              </a:spcAft>
              <a:buNone/>
            </a:pPr>
            <a:r>
              <a:rPr lang="en-US" sz="1400" u="sng">
                <a:solidFill>
                  <a:schemeClr val="hlink"/>
                </a:solidFill>
                <a:latin typeface="Lato"/>
                <a:ea typeface="Lato"/>
                <a:cs typeface="Lato"/>
                <a:sym typeface="Lato"/>
                <a:hlinkClick r:id="rId5"/>
              </a:rPr>
              <a:t>Jongerenconsulenten</a:t>
            </a:r>
            <a:r>
              <a:rPr lang="en-US" sz="1400">
                <a:latin typeface="Lato"/>
                <a:ea typeface="Lato"/>
                <a:cs typeface="Lato"/>
                <a:sym typeface="Lato"/>
              </a:rPr>
              <a:t> per provincie</a:t>
            </a:r>
            <a:endParaRPr sz="1400">
              <a:latin typeface="Lato"/>
              <a:ea typeface="Lato"/>
              <a:cs typeface="Lato"/>
              <a:sym typeface="Lato"/>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253875" y="623275"/>
            <a:ext cx="1644300" cy="266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a:latin typeface="Lato"/>
                <a:ea typeface="Lato"/>
                <a:cs typeface="Lato"/>
                <a:sym typeface="Lato"/>
              </a:rPr>
              <a:t>YOUTH GUARANTEE</a:t>
            </a:r>
            <a:endParaRPr>
              <a:latin typeface="Lato"/>
              <a:ea typeface="Lato"/>
              <a:cs typeface="Lato"/>
              <a:sym typeface="Lato"/>
            </a:endParaRPr>
          </a:p>
        </p:txBody>
      </p:sp>
      <p:sp>
        <p:nvSpPr>
          <p:cNvPr id="59" name="Google Shape;59;p14"/>
          <p:cNvSpPr txBox="1">
            <a:spLocks noGrp="1"/>
          </p:cNvSpPr>
          <p:nvPr>
            <p:ph type="body" idx="1"/>
          </p:nvPr>
        </p:nvSpPr>
        <p:spPr>
          <a:xfrm>
            <a:off x="2322125" y="623275"/>
            <a:ext cx="6324000" cy="3839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300" b="1">
              <a:solidFill>
                <a:srgbClr val="2F2F2F"/>
              </a:solidFill>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US" sz="1300" b="1">
                <a:solidFill>
                  <a:srgbClr val="2F2F2F"/>
                </a:solidFill>
                <a:latin typeface="Lato"/>
                <a:ea typeface="Lato"/>
                <a:cs typeface="Lato"/>
                <a:sym typeface="Lato"/>
              </a:rPr>
              <a:t>Europese richtlijn</a:t>
            </a:r>
            <a:endParaRPr sz="1300" b="1">
              <a:solidFill>
                <a:srgbClr val="2F2F2F"/>
              </a:solidFill>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US" sz="1300">
                <a:solidFill>
                  <a:srgbClr val="2F2F2F"/>
                </a:solidFill>
                <a:latin typeface="Lato"/>
                <a:ea typeface="Lato"/>
                <a:cs typeface="Lato"/>
                <a:sym typeface="Lato"/>
              </a:rPr>
              <a:t>Jongeren onder 25 jaar hebben recht op een aanbod voor: </a:t>
            </a:r>
            <a:endParaRPr sz="1300">
              <a:solidFill>
                <a:srgbClr val="2F2F2F"/>
              </a:solidFill>
              <a:latin typeface="Lato"/>
              <a:ea typeface="Lato"/>
              <a:cs typeface="Lato"/>
              <a:sym typeface="Lato"/>
            </a:endParaRPr>
          </a:p>
          <a:p>
            <a:pPr marL="457200" lvl="0" indent="-311150" algn="l" rtl="0">
              <a:lnSpc>
                <a:spcPct val="115000"/>
              </a:lnSpc>
              <a:spcBef>
                <a:spcPts val="1600"/>
              </a:spcBef>
              <a:spcAft>
                <a:spcPts val="0"/>
              </a:spcAft>
              <a:buClr>
                <a:srgbClr val="2F2F2F"/>
              </a:buClr>
              <a:buSzPts val="1300"/>
              <a:buFont typeface="Lato"/>
              <a:buChar char="●"/>
            </a:pPr>
            <a:r>
              <a:rPr lang="en-US" sz="1300">
                <a:solidFill>
                  <a:srgbClr val="2F2F2F"/>
                </a:solidFill>
                <a:latin typeface="Lato"/>
                <a:ea typeface="Lato"/>
                <a:cs typeface="Lato"/>
                <a:sym typeface="Lato"/>
              </a:rPr>
              <a:t>Werk</a:t>
            </a:r>
            <a:endParaRPr sz="1300">
              <a:solidFill>
                <a:srgbClr val="2F2F2F"/>
              </a:solidFill>
              <a:latin typeface="Lato"/>
              <a:ea typeface="Lato"/>
              <a:cs typeface="Lato"/>
              <a:sym typeface="Lato"/>
            </a:endParaRPr>
          </a:p>
          <a:p>
            <a:pPr marL="457200" lvl="0" indent="-311150" algn="l" rtl="0">
              <a:lnSpc>
                <a:spcPct val="115000"/>
              </a:lnSpc>
              <a:spcBef>
                <a:spcPts val="0"/>
              </a:spcBef>
              <a:spcAft>
                <a:spcPts val="0"/>
              </a:spcAft>
              <a:buClr>
                <a:srgbClr val="2F2F2F"/>
              </a:buClr>
              <a:buSzPts val="1300"/>
              <a:buFont typeface="Lato"/>
              <a:buChar char="●"/>
            </a:pPr>
            <a:r>
              <a:rPr lang="en-US" sz="1300">
                <a:solidFill>
                  <a:srgbClr val="2F2F2F"/>
                </a:solidFill>
                <a:latin typeface="Lato"/>
                <a:ea typeface="Lato"/>
                <a:cs typeface="Lato"/>
                <a:sym typeface="Lato"/>
              </a:rPr>
              <a:t>Opleiding of beroepsgerichte vorming</a:t>
            </a:r>
            <a:endParaRPr sz="1300">
              <a:solidFill>
                <a:srgbClr val="2F2F2F"/>
              </a:solidFill>
              <a:latin typeface="Lato"/>
              <a:ea typeface="Lato"/>
              <a:cs typeface="Lato"/>
              <a:sym typeface="Lato"/>
            </a:endParaRPr>
          </a:p>
          <a:p>
            <a:pPr marL="457200" lvl="0" indent="-311150" algn="l" rtl="0">
              <a:lnSpc>
                <a:spcPct val="115000"/>
              </a:lnSpc>
              <a:spcBef>
                <a:spcPts val="0"/>
              </a:spcBef>
              <a:spcAft>
                <a:spcPts val="0"/>
              </a:spcAft>
              <a:buClr>
                <a:srgbClr val="2F2F2F"/>
              </a:buClr>
              <a:buSzPts val="1300"/>
              <a:buFont typeface="Lato"/>
              <a:buChar char="●"/>
            </a:pPr>
            <a:r>
              <a:rPr lang="en-US" sz="1300">
                <a:solidFill>
                  <a:srgbClr val="2F2F2F"/>
                </a:solidFill>
                <a:latin typeface="Lato"/>
                <a:ea typeface="Lato"/>
                <a:cs typeface="Lato"/>
                <a:sym typeface="Lato"/>
              </a:rPr>
              <a:t>Vorming op de werkvloer of stagemogelijkheden</a:t>
            </a:r>
            <a:endParaRPr sz="1300">
              <a:solidFill>
                <a:srgbClr val="2F2F2F"/>
              </a:solidFill>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US" sz="1300">
                <a:solidFill>
                  <a:srgbClr val="2F2F2F"/>
                </a:solidFill>
                <a:latin typeface="Lato"/>
                <a:ea typeface="Lato"/>
                <a:cs typeface="Lato"/>
                <a:sym typeface="Lato"/>
              </a:rPr>
              <a:t>Dit aanbod moet hen bereiken binnen de vier maanden nadat ze het onderwijs verlieten of nadat ze werkzoekend werden.</a:t>
            </a:r>
            <a:endParaRPr sz="1300">
              <a:solidFill>
                <a:srgbClr val="2F2F2F"/>
              </a:solidFill>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US" sz="1300">
                <a:solidFill>
                  <a:srgbClr val="2F2F2F"/>
                </a:solidFill>
                <a:latin typeface="Lato"/>
                <a:ea typeface="Lato"/>
                <a:cs typeface="Lato"/>
                <a:sym typeface="Lato"/>
              </a:rPr>
              <a:t>Alle EU-landen werden deze richtlijn toevertrouwd.</a:t>
            </a:r>
            <a:endParaRPr sz="1300">
              <a:solidFill>
                <a:srgbClr val="2F2F2F"/>
              </a:solidFill>
              <a:latin typeface="Lato"/>
              <a:ea typeface="Lato"/>
              <a:cs typeface="Lato"/>
              <a:sym typeface="Lato"/>
            </a:endParaRPr>
          </a:p>
          <a:p>
            <a:pPr marL="0" lvl="0" indent="0" algn="l" rtl="0">
              <a:spcBef>
                <a:spcPts val="1600"/>
              </a:spcBef>
              <a:spcAft>
                <a:spcPts val="1600"/>
              </a:spcAft>
              <a:buNone/>
            </a:pPr>
            <a:endParaRPr>
              <a:solidFill>
                <a:srgbClr val="2F2F2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5"/>
          <p:cNvSpPr txBox="1">
            <a:spLocks noGrp="1"/>
          </p:cNvSpPr>
          <p:nvPr>
            <p:ph type="title"/>
          </p:nvPr>
        </p:nvSpPr>
        <p:spPr>
          <a:xfrm>
            <a:off x="150450" y="623275"/>
            <a:ext cx="1747800" cy="266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dirty="0">
                <a:latin typeface="Lato"/>
                <a:ea typeface="Lato"/>
                <a:cs typeface="Lato"/>
                <a:sym typeface="Lato"/>
              </a:rPr>
              <a:t>JWP</a:t>
            </a:r>
            <a:endParaRPr dirty="0">
              <a:latin typeface="Lato"/>
              <a:ea typeface="Lato"/>
              <a:cs typeface="Lato"/>
              <a:sym typeface="Lato"/>
            </a:endParaRPr>
          </a:p>
          <a:p>
            <a:pPr marL="0" lvl="0" indent="0" algn="r" rtl="0">
              <a:spcBef>
                <a:spcPts val="0"/>
              </a:spcBef>
              <a:spcAft>
                <a:spcPts val="0"/>
              </a:spcAft>
              <a:buNone/>
            </a:pPr>
            <a:r>
              <a:rPr lang="en-US" dirty="0" err="1">
                <a:latin typeface="Lato"/>
                <a:ea typeface="Lato"/>
                <a:cs typeface="Lato"/>
                <a:sym typeface="Lato"/>
              </a:rPr>
              <a:t>Jeugdwerkplan</a:t>
            </a:r>
            <a:endParaRPr dirty="0">
              <a:latin typeface="Lato"/>
              <a:ea typeface="Lato"/>
              <a:cs typeface="Lato"/>
              <a:sym typeface="Lato"/>
            </a:endParaRPr>
          </a:p>
        </p:txBody>
      </p:sp>
      <p:sp>
        <p:nvSpPr>
          <p:cNvPr id="65" name="Google Shape;65;p15"/>
          <p:cNvSpPr txBox="1">
            <a:spLocks noGrp="1"/>
          </p:cNvSpPr>
          <p:nvPr>
            <p:ph type="body" idx="1"/>
          </p:nvPr>
        </p:nvSpPr>
        <p:spPr>
          <a:xfrm>
            <a:off x="2322125" y="623275"/>
            <a:ext cx="6324000" cy="3899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200" b="1" dirty="0" err="1">
                <a:solidFill>
                  <a:srgbClr val="2F2F2F"/>
                </a:solidFill>
                <a:latin typeface="Lato"/>
                <a:ea typeface="Lato"/>
                <a:cs typeface="Lato"/>
                <a:sym typeface="Lato"/>
              </a:rPr>
              <a:t>Vlaamse</a:t>
            </a:r>
            <a:r>
              <a:rPr lang="en-US" sz="1200" b="1" dirty="0">
                <a:solidFill>
                  <a:srgbClr val="2F2F2F"/>
                </a:solidFill>
                <a:latin typeface="Lato"/>
                <a:ea typeface="Lato"/>
                <a:cs typeface="Lato"/>
                <a:sym typeface="Lato"/>
              </a:rPr>
              <a:t> </a:t>
            </a:r>
            <a:r>
              <a:rPr lang="en-US" sz="1200" b="1" dirty="0" err="1">
                <a:solidFill>
                  <a:srgbClr val="2F2F2F"/>
                </a:solidFill>
                <a:latin typeface="Lato"/>
                <a:ea typeface="Lato"/>
                <a:cs typeface="Lato"/>
                <a:sym typeface="Lato"/>
              </a:rPr>
              <a:t>vertaling</a:t>
            </a:r>
            <a:r>
              <a:rPr lang="en-US" sz="1200" b="1" dirty="0">
                <a:solidFill>
                  <a:srgbClr val="2F2F2F"/>
                </a:solidFill>
                <a:latin typeface="Lato"/>
                <a:ea typeface="Lato"/>
                <a:cs typeface="Lato"/>
                <a:sym typeface="Lato"/>
              </a:rPr>
              <a:t> van het </a:t>
            </a:r>
            <a:r>
              <a:rPr lang="en-US" sz="1200" b="1" dirty="0" err="1">
                <a:solidFill>
                  <a:srgbClr val="2F2F2F"/>
                </a:solidFill>
                <a:latin typeface="Lato"/>
                <a:ea typeface="Lato"/>
                <a:cs typeface="Lato"/>
                <a:sym typeface="Lato"/>
              </a:rPr>
              <a:t>Europese</a:t>
            </a:r>
            <a:r>
              <a:rPr lang="en-US" sz="1200" b="1" dirty="0">
                <a:solidFill>
                  <a:srgbClr val="2F2F2F"/>
                </a:solidFill>
                <a:latin typeface="Lato"/>
                <a:ea typeface="Lato"/>
                <a:cs typeface="Lato"/>
                <a:sym typeface="Lato"/>
              </a:rPr>
              <a:t> Youth Guarantee.</a:t>
            </a:r>
            <a:endParaRPr sz="1200" b="1" dirty="0">
              <a:solidFill>
                <a:srgbClr val="2F2F2F"/>
              </a:solidFill>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US" sz="1200" dirty="0">
                <a:solidFill>
                  <a:srgbClr val="2F2F2F"/>
                </a:solidFill>
                <a:latin typeface="Lato"/>
                <a:ea typeface="Lato"/>
                <a:cs typeface="Lato"/>
                <a:sym typeface="Lato"/>
              </a:rPr>
              <a:t>We </a:t>
            </a:r>
            <a:r>
              <a:rPr lang="en-US" sz="1200" dirty="0" err="1">
                <a:solidFill>
                  <a:srgbClr val="2F2F2F"/>
                </a:solidFill>
                <a:latin typeface="Lato"/>
                <a:ea typeface="Lato"/>
                <a:cs typeface="Lato"/>
                <a:sym typeface="Lato"/>
              </a:rPr>
              <a:t>bieden</a:t>
            </a:r>
            <a:r>
              <a:rPr lang="en-US" sz="1200" dirty="0">
                <a:solidFill>
                  <a:srgbClr val="2F2F2F"/>
                </a:solidFill>
                <a:latin typeface="Lato"/>
                <a:ea typeface="Lato"/>
                <a:cs typeface="Lato"/>
                <a:sym typeface="Lato"/>
              </a:rPr>
              <a:t> ALLE </a:t>
            </a:r>
            <a:r>
              <a:rPr lang="en-US" sz="1200" dirty="0" err="1">
                <a:solidFill>
                  <a:srgbClr val="2F2F2F"/>
                </a:solidFill>
                <a:latin typeface="Lato"/>
                <a:ea typeface="Lato"/>
                <a:cs typeface="Lato"/>
                <a:sym typeface="Lato"/>
              </a:rPr>
              <a:t>niet</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werkende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werkzoekende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jongeren</a:t>
            </a:r>
            <a:r>
              <a:rPr lang="en-US" sz="1200" dirty="0">
                <a:solidFill>
                  <a:srgbClr val="2F2F2F"/>
                </a:solidFill>
                <a:latin typeface="Lato"/>
                <a:ea typeface="Lato"/>
                <a:cs typeface="Lato"/>
                <a:sym typeface="Lato"/>
              </a:rPr>
              <a:t>  van 18 tot 25 </a:t>
            </a:r>
            <a:r>
              <a:rPr lang="en-US" sz="1200" dirty="0" err="1">
                <a:solidFill>
                  <a:srgbClr val="2F2F2F"/>
                </a:solidFill>
                <a:latin typeface="Lato"/>
                <a:ea typeface="Lato"/>
                <a:cs typeface="Lato"/>
                <a:sym typeface="Lato"/>
              </a:rPr>
              <a:t>jaar</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een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aangepaste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dienstverlening</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aan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Als</a:t>
            </a:r>
            <a:r>
              <a:rPr lang="en-US" sz="1200" dirty="0">
                <a:solidFill>
                  <a:srgbClr val="2F2F2F"/>
                </a:solidFill>
                <a:latin typeface="Lato"/>
                <a:ea typeface="Lato"/>
                <a:cs typeface="Lato"/>
                <a:sym typeface="Lato"/>
              </a:rPr>
              <a:t> VDAB </a:t>
            </a:r>
            <a:r>
              <a:rPr lang="en-US" sz="1200" dirty="0" err="1">
                <a:solidFill>
                  <a:srgbClr val="2F2F2F"/>
                </a:solidFill>
                <a:latin typeface="Lato"/>
                <a:ea typeface="Lato"/>
                <a:cs typeface="Lato"/>
                <a:sym typeface="Lato"/>
              </a:rPr>
              <a:t>garanderen</a:t>
            </a:r>
            <a:r>
              <a:rPr lang="en-US" sz="1200" dirty="0">
                <a:solidFill>
                  <a:srgbClr val="2F2F2F"/>
                </a:solidFill>
                <a:latin typeface="Lato"/>
                <a:ea typeface="Lato"/>
                <a:cs typeface="Lato"/>
                <a:sym typeface="Lato"/>
              </a:rPr>
              <a:t> we:</a:t>
            </a:r>
            <a:endParaRPr sz="1200" dirty="0">
              <a:solidFill>
                <a:srgbClr val="2F2F2F"/>
              </a:solidFill>
              <a:latin typeface="Lato"/>
              <a:ea typeface="Lato"/>
              <a:cs typeface="Lato"/>
              <a:sym typeface="Lato"/>
            </a:endParaRPr>
          </a:p>
          <a:p>
            <a:pPr marL="457200" lvl="0" indent="-304800" algn="l" rtl="0">
              <a:lnSpc>
                <a:spcPct val="115000"/>
              </a:lnSpc>
              <a:spcBef>
                <a:spcPts val="1600"/>
              </a:spcBef>
              <a:spcAft>
                <a:spcPts val="0"/>
              </a:spcAft>
              <a:buClr>
                <a:srgbClr val="2F2F2F"/>
              </a:buClr>
              <a:buSzPts val="1200"/>
              <a:buFont typeface="Lato"/>
              <a:buChar char="●"/>
            </a:pPr>
            <a:r>
              <a:rPr lang="en-US" sz="1200" dirty="0" err="1">
                <a:solidFill>
                  <a:srgbClr val="2F2F2F"/>
                </a:solidFill>
                <a:latin typeface="Lato"/>
                <a:ea typeface="Lato"/>
                <a:cs typeface="Lato"/>
                <a:sym typeface="Lato"/>
              </a:rPr>
              <a:t>binnen</a:t>
            </a:r>
            <a:r>
              <a:rPr lang="en-US" sz="1200" dirty="0">
                <a:solidFill>
                  <a:srgbClr val="2F2F2F"/>
                </a:solidFill>
                <a:latin typeface="Lato"/>
                <a:ea typeface="Lato"/>
                <a:cs typeface="Lato"/>
                <a:sym typeface="Lato"/>
              </a:rPr>
              <a:t> de 4 </a:t>
            </a:r>
            <a:r>
              <a:rPr lang="en-US" sz="1200" dirty="0" err="1">
                <a:solidFill>
                  <a:srgbClr val="2F2F2F"/>
                </a:solidFill>
                <a:latin typeface="Lato"/>
                <a:ea typeface="Lato"/>
                <a:cs typeface="Lato"/>
                <a:sym typeface="Lato"/>
              </a:rPr>
              <a:t>maand</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na</a:t>
            </a:r>
            <a:r>
              <a:rPr lang="en-US" sz="1200" dirty="0">
                <a:solidFill>
                  <a:srgbClr val="2F2F2F"/>
                </a:solidFill>
                <a:latin typeface="Lato"/>
                <a:ea typeface="Lato"/>
                <a:cs typeface="Lato"/>
                <a:sym typeface="Lato"/>
              </a:rPr>
              <a:t> de </a:t>
            </a:r>
            <a:r>
              <a:rPr lang="en-US" sz="1200" dirty="0" err="1">
                <a:solidFill>
                  <a:srgbClr val="2F2F2F"/>
                </a:solidFill>
                <a:latin typeface="Lato"/>
                <a:ea typeface="Lato"/>
                <a:cs typeface="Lato"/>
                <a:sym typeface="Lato"/>
              </a:rPr>
              <a:t>inschrijving</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een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dienstverlening</a:t>
            </a:r>
            <a:r>
              <a:rPr lang="en-US" sz="1200" dirty="0">
                <a:solidFill>
                  <a:srgbClr val="2F2F2F"/>
                </a:solidFill>
                <a:latin typeface="Lato"/>
                <a:ea typeface="Lato"/>
                <a:cs typeface="Lato"/>
                <a:sym typeface="Lato"/>
              </a:rPr>
              <a:t> op </a:t>
            </a:r>
            <a:r>
              <a:rPr lang="en-US" sz="1200" dirty="0" err="1">
                <a:solidFill>
                  <a:srgbClr val="2F2F2F"/>
                </a:solidFill>
                <a:latin typeface="Lato"/>
                <a:ea typeface="Lato"/>
                <a:cs typeface="Lato"/>
                <a:sym typeface="Lato"/>
              </a:rPr>
              <a:t>maat</a:t>
            </a:r>
            <a:endParaRPr sz="1200" dirty="0">
              <a:solidFill>
                <a:srgbClr val="2F2F2F"/>
              </a:solidFill>
              <a:latin typeface="Lato"/>
              <a:ea typeface="Lato"/>
              <a:cs typeface="Lato"/>
              <a:sym typeface="Lato"/>
            </a:endParaRPr>
          </a:p>
          <a:p>
            <a:pPr marL="457200" lvl="0" indent="-304800" algn="l" rtl="0">
              <a:lnSpc>
                <a:spcPct val="115000"/>
              </a:lnSpc>
              <a:spcBef>
                <a:spcPts val="0"/>
              </a:spcBef>
              <a:spcAft>
                <a:spcPts val="0"/>
              </a:spcAft>
              <a:buClr>
                <a:srgbClr val="2F2F2F"/>
              </a:buClr>
              <a:buSzPts val="1200"/>
              <a:buFont typeface="Lato"/>
              <a:buChar char="●"/>
            </a:pPr>
            <a:r>
              <a:rPr lang="en-US" sz="1200" dirty="0" err="1">
                <a:solidFill>
                  <a:srgbClr val="2F2F2F"/>
                </a:solidFill>
                <a:latin typeface="Lato"/>
                <a:ea typeface="Lato"/>
                <a:cs typeface="Lato"/>
                <a:sym typeface="Lato"/>
              </a:rPr>
              <a:t>voor</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laaggeschoolde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jongeren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binnen</a:t>
            </a:r>
            <a:r>
              <a:rPr lang="en-US" sz="1200" dirty="0">
                <a:solidFill>
                  <a:srgbClr val="2F2F2F"/>
                </a:solidFill>
                <a:latin typeface="Lato"/>
                <a:ea typeface="Lato"/>
                <a:cs typeface="Lato"/>
                <a:sym typeface="Lato"/>
              </a:rPr>
              <a:t> de 6 </a:t>
            </a:r>
            <a:r>
              <a:rPr lang="en-US" sz="1200" dirty="0" err="1">
                <a:solidFill>
                  <a:srgbClr val="2F2F2F"/>
                </a:solidFill>
                <a:latin typeface="Lato"/>
                <a:ea typeface="Lato"/>
                <a:cs typeface="Lato"/>
                <a:sym typeface="Lato"/>
              </a:rPr>
              <a:t>weken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na</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hun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inschrijving</a:t>
            </a:r>
            <a:endParaRPr sz="1200" dirty="0">
              <a:solidFill>
                <a:srgbClr val="2F2F2F"/>
              </a:solidFill>
              <a:latin typeface="Lato"/>
              <a:ea typeface="Lato"/>
              <a:cs typeface="Lato"/>
              <a:sym typeface="Lato"/>
            </a:endParaRPr>
          </a:p>
          <a:p>
            <a:pPr marL="457200" lvl="0" indent="-304800" algn="l" rtl="0">
              <a:lnSpc>
                <a:spcPct val="115000"/>
              </a:lnSpc>
              <a:spcBef>
                <a:spcPts val="0"/>
              </a:spcBef>
              <a:spcAft>
                <a:spcPts val="0"/>
              </a:spcAft>
              <a:buClr>
                <a:srgbClr val="2F2F2F"/>
              </a:buClr>
              <a:buSzPts val="1200"/>
              <a:buFont typeface="Lato"/>
              <a:buChar char="●"/>
            </a:pPr>
            <a:r>
              <a:rPr lang="en-US" sz="1200" dirty="0">
                <a:solidFill>
                  <a:srgbClr val="2F2F2F"/>
                </a:solidFill>
                <a:latin typeface="Lato"/>
                <a:ea typeface="Lato"/>
                <a:cs typeface="Lato"/>
                <a:sym typeface="Lato"/>
              </a:rPr>
              <a:t>met </a:t>
            </a:r>
            <a:r>
              <a:rPr lang="en-US" sz="1200" dirty="0" err="1">
                <a:solidFill>
                  <a:srgbClr val="2F2F2F"/>
                </a:solidFill>
                <a:latin typeface="Lato"/>
                <a:ea typeface="Lato"/>
                <a:cs typeface="Lato"/>
                <a:sym typeface="Lato"/>
              </a:rPr>
              <a:t>inbegrip</a:t>
            </a:r>
            <a:r>
              <a:rPr lang="en-US" sz="1200" dirty="0">
                <a:solidFill>
                  <a:srgbClr val="2F2F2F"/>
                </a:solidFill>
                <a:latin typeface="Lato"/>
                <a:ea typeface="Lato"/>
                <a:cs typeface="Lato"/>
                <a:sym typeface="Lato"/>
              </a:rPr>
              <a:t> van  </a:t>
            </a:r>
            <a:r>
              <a:rPr lang="en-US" sz="1200" dirty="0" err="1">
                <a:solidFill>
                  <a:srgbClr val="2F2F2F"/>
                </a:solidFill>
                <a:latin typeface="Lato"/>
                <a:ea typeface="Lato"/>
                <a:cs typeface="Lato"/>
                <a:sym typeface="Lato"/>
              </a:rPr>
              <a:t>competentieversterkende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acties</a:t>
            </a:r>
            <a:r>
              <a:rPr lang="en-US" sz="1200" dirty="0">
                <a:solidFill>
                  <a:srgbClr val="2F2F2F"/>
                </a:solidFill>
                <a:latin typeface="Lato"/>
                <a:ea typeface="Lato"/>
                <a:cs typeface="Lato"/>
                <a:sym typeface="Lato"/>
              </a:rPr>
              <a:t> </a:t>
            </a:r>
            <a:endParaRPr sz="1200" dirty="0">
              <a:solidFill>
                <a:srgbClr val="2F2F2F"/>
              </a:solidFill>
              <a:latin typeface="Lato"/>
              <a:ea typeface="Lato"/>
              <a:cs typeface="Lato"/>
              <a:sym typeface="Lato"/>
            </a:endParaRPr>
          </a:p>
          <a:p>
            <a:pPr marL="457200" lvl="0" indent="-304800" algn="l" rtl="0">
              <a:lnSpc>
                <a:spcPct val="115000"/>
              </a:lnSpc>
              <a:spcBef>
                <a:spcPts val="0"/>
              </a:spcBef>
              <a:spcAft>
                <a:spcPts val="0"/>
              </a:spcAft>
              <a:buClr>
                <a:srgbClr val="2F2F2F"/>
              </a:buClr>
              <a:buSzPts val="1200"/>
              <a:buFont typeface="Lato"/>
              <a:buChar char="●"/>
            </a:pPr>
            <a:r>
              <a:rPr lang="en-US" sz="1200" dirty="0">
                <a:solidFill>
                  <a:srgbClr val="2F2F2F"/>
                </a:solidFill>
                <a:latin typeface="Lato"/>
                <a:ea typeface="Lato"/>
                <a:cs typeface="Lato"/>
                <a:sym typeface="Lato"/>
              </a:rPr>
              <a:t>met </a:t>
            </a:r>
            <a:r>
              <a:rPr lang="en-US" sz="1200" dirty="0" err="1">
                <a:solidFill>
                  <a:srgbClr val="2F2F2F"/>
                </a:solidFill>
                <a:latin typeface="Lato"/>
                <a:ea typeface="Lato"/>
                <a:cs typeface="Lato"/>
                <a:sym typeface="Lato"/>
              </a:rPr>
              <a:t>maximale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inzet</a:t>
            </a:r>
            <a:r>
              <a:rPr lang="en-US" sz="1200" dirty="0">
                <a:solidFill>
                  <a:srgbClr val="2F2F2F"/>
                </a:solidFill>
                <a:latin typeface="Lato"/>
                <a:ea typeface="Lato"/>
                <a:cs typeface="Lato"/>
                <a:sym typeface="Lato"/>
              </a:rPr>
              <a:t> op </a:t>
            </a:r>
            <a:r>
              <a:rPr lang="en-US" sz="1200" dirty="0" err="1">
                <a:solidFill>
                  <a:srgbClr val="2F2F2F"/>
                </a:solidFill>
                <a:latin typeface="Lato"/>
                <a:ea typeface="Lato"/>
                <a:cs typeface="Lato"/>
                <a:sym typeface="Lato"/>
              </a:rPr>
              <a:t>opleidingen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en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werkplekleren</a:t>
            </a:r>
            <a:endParaRPr sz="1200" dirty="0">
              <a:solidFill>
                <a:srgbClr val="2F2F2F"/>
              </a:solidFill>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US" sz="1200" dirty="0" err="1">
                <a:solidFill>
                  <a:srgbClr val="2F2F2F"/>
                </a:solidFill>
                <a:latin typeface="Lato"/>
                <a:ea typeface="Lato"/>
                <a:cs typeface="Lato"/>
                <a:sym typeface="Lato"/>
              </a:rPr>
              <a:t>Projecten</a:t>
            </a:r>
            <a:r>
              <a:rPr lang="en-US" sz="1200" dirty="0">
                <a:solidFill>
                  <a:srgbClr val="2F2F2F"/>
                </a:solidFill>
                <a:latin typeface="Lato"/>
                <a:ea typeface="Lato"/>
                <a:cs typeface="Lato"/>
                <a:sym typeface="Lato"/>
              </a:rPr>
              <a:t>:</a:t>
            </a:r>
            <a:endParaRPr sz="1200" dirty="0">
              <a:solidFill>
                <a:srgbClr val="2F2F2F"/>
              </a:solidFill>
              <a:latin typeface="Lato"/>
              <a:ea typeface="Lato"/>
              <a:cs typeface="Lato"/>
              <a:sym typeface="Lato"/>
            </a:endParaRPr>
          </a:p>
          <a:p>
            <a:pPr marL="457200" lvl="0" indent="-304800" algn="l" rtl="0">
              <a:lnSpc>
                <a:spcPct val="115000"/>
              </a:lnSpc>
              <a:spcBef>
                <a:spcPts val="1600"/>
              </a:spcBef>
              <a:spcAft>
                <a:spcPts val="0"/>
              </a:spcAft>
              <a:buClr>
                <a:srgbClr val="2F2F2F"/>
              </a:buClr>
              <a:buSzPts val="1200"/>
              <a:buFont typeface="Lato"/>
              <a:buChar char="●"/>
            </a:pPr>
            <a:r>
              <a:rPr lang="en-US" sz="1200" dirty="0" err="1">
                <a:solidFill>
                  <a:srgbClr val="2F2F2F"/>
                </a:solidFill>
                <a:latin typeface="Lato"/>
                <a:ea typeface="Lato"/>
                <a:cs typeface="Lato"/>
                <a:sym typeface="Lato"/>
              </a:rPr>
              <a:t>Werkinlevingsproject</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jongeren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wij</a:t>
            </a:r>
            <a:r>
              <a:rPr lang="en-US" sz="1200" dirty="0">
                <a:solidFill>
                  <a:srgbClr val="2F2F2F"/>
                </a:solidFill>
                <a:latin typeface="Lato"/>
                <a:ea typeface="Lato"/>
                <a:cs typeface="Lato"/>
                <a:sym typeface="Lato"/>
              </a:rPr>
              <a:t>) - </a:t>
            </a:r>
            <a:r>
              <a:rPr lang="en-US" sz="1200" dirty="0" err="1">
                <a:solidFill>
                  <a:srgbClr val="2F2F2F"/>
                </a:solidFill>
                <a:latin typeface="Lato"/>
                <a:ea typeface="Lato"/>
                <a:cs typeface="Lato"/>
                <a:sym typeface="Lato"/>
              </a:rPr>
              <a:t>Intensieve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bemiddeling</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voor</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laaggeschoolde</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jongeren</a:t>
            </a:r>
            <a:endParaRPr sz="1200" dirty="0">
              <a:solidFill>
                <a:srgbClr val="2F2F2F"/>
              </a:solidFill>
              <a:latin typeface="Lato"/>
              <a:ea typeface="Lato"/>
              <a:cs typeface="Lato"/>
              <a:sym typeface="Lato"/>
            </a:endParaRPr>
          </a:p>
          <a:p>
            <a:pPr marL="457200" lvl="0" indent="-304800" algn="l" rtl="0">
              <a:lnSpc>
                <a:spcPct val="115000"/>
              </a:lnSpc>
              <a:spcBef>
                <a:spcPts val="0"/>
              </a:spcBef>
              <a:spcAft>
                <a:spcPts val="0"/>
              </a:spcAft>
              <a:buClr>
                <a:srgbClr val="2F2F2F"/>
              </a:buClr>
              <a:buSzPts val="1200"/>
              <a:buFont typeface="Lato"/>
              <a:buChar char="●"/>
            </a:pPr>
            <a:r>
              <a:rPr lang="en-US" sz="1200" dirty="0" err="1">
                <a:solidFill>
                  <a:srgbClr val="2F2F2F"/>
                </a:solidFill>
                <a:latin typeface="Lato"/>
                <a:ea typeface="Lato"/>
                <a:cs typeface="Lato"/>
                <a:sym typeface="Lato"/>
              </a:rPr>
              <a:t>Aansluiting</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bij</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andere</a:t>
            </a:r>
            <a:r>
              <a:rPr lang="en-US" sz="1200" dirty="0">
                <a:solidFill>
                  <a:srgbClr val="2F2F2F"/>
                </a:solidFill>
                <a:latin typeface="Lato"/>
                <a:ea typeface="Lato"/>
                <a:cs typeface="Lato"/>
                <a:sym typeface="Lato"/>
              </a:rPr>
              <a:t> tenders - </a:t>
            </a:r>
            <a:r>
              <a:rPr lang="en-US" sz="1200" dirty="0" err="1">
                <a:solidFill>
                  <a:srgbClr val="2F2F2F"/>
                </a:solidFill>
                <a:latin typeface="Lato"/>
                <a:ea typeface="Lato"/>
                <a:cs typeface="Lato"/>
                <a:sym typeface="Lato"/>
              </a:rPr>
              <a:t>partnerwerking</a:t>
            </a:r>
            <a:endParaRPr sz="1200" dirty="0">
              <a:solidFill>
                <a:srgbClr val="2F2F2F"/>
              </a:solidFill>
              <a:latin typeface="Lato"/>
              <a:ea typeface="Lato"/>
              <a:cs typeface="Lato"/>
              <a:sym typeface="Lato"/>
            </a:endParaRPr>
          </a:p>
          <a:p>
            <a:pPr marL="457200" lvl="0" indent="-304800" algn="l" rtl="0">
              <a:lnSpc>
                <a:spcPct val="115000"/>
              </a:lnSpc>
              <a:spcBef>
                <a:spcPts val="0"/>
              </a:spcBef>
              <a:spcAft>
                <a:spcPts val="0"/>
              </a:spcAft>
              <a:buClr>
                <a:srgbClr val="2F2F2F"/>
              </a:buClr>
              <a:buSzPts val="1200"/>
              <a:buFont typeface="Lato"/>
              <a:buChar char="●"/>
            </a:pPr>
            <a:r>
              <a:rPr lang="en-US" sz="1200" dirty="0" err="1">
                <a:solidFill>
                  <a:srgbClr val="2F2F2F"/>
                </a:solidFill>
                <a:latin typeface="Lato"/>
                <a:ea typeface="Lato"/>
                <a:cs typeface="Lato"/>
                <a:sym typeface="Lato"/>
              </a:rPr>
              <a:t>Samenwerkingen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en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projecten</a:t>
            </a:r>
            <a:r>
              <a:rPr lang="en-US" sz="1200" dirty="0">
                <a:solidFill>
                  <a:srgbClr val="2F2F2F"/>
                </a:solidFill>
                <a:latin typeface="Lato"/>
                <a:ea typeface="Lato"/>
                <a:cs typeface="Lato"/>
                <a:sym typeface="Lato"/>
              </a:rPr>
              <a:t> </a:t>
            </a:r>
            <a:r>
              <a:rPr lang="en-US" sz="1200" dirty="0" err="1">
                <a:solidFill>
                  <a:srgbClr val="2F2F2F"/>
                </a:solidFill>
                <a:latin typeface="Lato"/>
                <a:ea typeface="Lato"/>
                <a:cs typeface="Lato"/>
                <a:sym typeface="Lato"/>
              </a:rPr>
              <a:t>binnen</a:t>
            </a:r>
            <a:r>
              <a:rPr lang="en-US" sz="1200" dirty="0">
                <a:solidFill>
                  <a:srgbClr val="2F2F2F"/>
                </a:solidFill>
                <a:latin typeface="Lato"/>
                <a:ea typeface="Lato"/>
                <a:cs typeface="Lato"/>
                <a:sym typeface="Lato"/>
              </a:rPr>
              <a:t> de </a:t>
            </a:r>
            <a:r>
              <a:rPr lang="en-US" sz="1200" dirty="0" err="1">
                <a:solidFill>
                  <a:srgbClr val="2F2F2F"/>
                </a:solidFill>
                <a:latin typeface="Lato"/>
                <a:ea typeface="Lato"/>
                <a:cs typeface="Lato"/>
                <a:sym typeface="Lato"/>
              </a:rPr>
              <a:t>provincies</a:t>
            </a:r>
            <a:endParaRPr sz="1200" dirty="0">
              <a:solidFill>
                <a:srgbClr val="2F2F2F"/>
              </a:solidFill>
              <a:latin typeface="Lato"/>
              <a:ea typeface="Lato"/>
              <a:cs typeface="Lato"/>
              <a:sym typeface="Lato"/>
            </a:endParaRPr>
          </a:p>
          <a:p>
            <a:pPr marL="0" lvl="0" indent="0" algn="l" rtl="0">
              <a:spcBef>
                <a:spcPts val="1600"/>
              </a:spcBef>
              <a:spcAft>
                <a:spcPts val="1600"/>
              </a:spcAft>
              <a:buNone/>
            </a:pPr>
            <a:endParaRPr sz="1200" dirty="0">
              <a:solidFill>
                <a:srgbClr val="2F2F2F"/>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244475" y="623275"/>
            <a:ext cx="1653300" cy="266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a:latin typeface="Lato"/>
                <a:ea typeface="Lato"/>
                <a:cs typeface="Lato"/>
                <a:sym typeface="Lato"/>
              </a:rPr>
              <a:t>WAAROM</a:t>
            </a:r>
            <a:endParaRPr>
              <a:latin typeface="Lato"/>
              <a:ea typeface="Lato"/>
              <a:cs typeface="Lato"/>
              <a:sym typeface="Lato"/>
            </a:endParaRPr>
          </a:p>
          <a:p>
            <a:pPr marL="0" lvl="0" indent="0" algn="r" rtl="0">
              <a:spcBef>
                <a:spcPts val="0"/>
              </a:spcBef>
              <a:spcAft>
                <a:spcPts val="0"/>
              </a:spcAft>
              <a:buNone/>
            </a:pPr>
            <a:r>
              <a:rPr lang="en-US">
                <a:latin typeface="Lato"/>
                <a:ea typeface="Lato"/>
                <a:cs typeface="Lato"/>
                <a:sym typeface="Lato"/>
              </a:rPr>
              <a:t>KWETSBAAR</a:t>
            </a:r>
            <a:endParaRPr>
              <a:latin typeface="Lato"/>
              <a:ea typeface="Lato"/>
              <a:cs typeface="Lato"/>
              <a:sym typeface="Lato"/>
            </a:endParaRPr>
          </a:p>
        </p:txBody>
      </p:sp>
      <p:sp>
        <p:nvSpPr>
          <p:cNvPr id="71" name="Google Shape;71;p16"/>
          <p:cNvSpPr txBox="1">
            <a:spLocks noGrp="1"/>
          </p:cNvSpPr>
          <p:nvPr>
            <p:ph type="body" idx="1"/>
          </p:nvPr>
        </p:nvSpPr>
        <p:spPr>
          <a:xfrm>
            <a:off x="2322125" y="623275"/>
            <a:ext cx="6324000" cy="35799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300" b="1">
              <a:solidFill>
                <a:srgbClr val="2F2F2F"/>
              </a:solidFill>
              <a:latin typeface="Lato"/>
              <a:ea typeface="Lato"/>
              <a:cs typeface="Lato"/>
              <a:sym typeface="Lato"/>
            </a:endParaRPr>
          </a:p>
          <a:p>
            <a:pPr marL="0" lvl="0" indent="0" algn="l" rtl="0">
              <a:lnSpc>
                <a:spcPct val="115000"/>
              </a:lnSpc>
              <a:spcBef>
                <a:spcPts val="0"/>
              </a:spcBef>
              <a:spcAft>
                <a:spcPts val="0"/>
              </a:spcAft>
              <a:buNone/>
            </a:pPr>
            <a:r>
              <a:rPr lang="en-US" sz="1300" b="1">
                <a:solidFill>
                  <a:srgbClr val="2F2F2F"/>
                </a:solidFill>
                <a:latin typeface="Lato"/>
                <a:ea typeface="Lato"/>
                <a:cs typeface="Lato"/>
                <a:sym typeface="Lato"/>
              </a:rPr>
              <a:t>Globaal kennen en gebruiken veel mensen de term 'NEET'.</a:t>
            </a:r>
            <a:endParaRPr sz="1300" b="1">
              <a:solidFill>
                <a:srgbClr val="2F2F2F"/>
              </a:solidFill>
              <a:latin typeface="Lato"/>
              <a:ea typeface="Lato"/>
              <a:cs typeface="Lato"/>
              <a:sym typeface="Lato"/>
            </a:endParaRPr>
          </a:p>
          <a:p>
            <a:pPr marL="0" lvl="0" indent="0" algn="l" rtl="0">
              <a:lnSpc>
                <a:spcPct val="115000"/>
              </a:lnSpc>
              <a:spcBef>
                <a:spcPts val="0"/>
              </a:spcBef>
              <a:spcAft>
                <a:spcPts val="0"/>
              </a:spcAft>
              <a:buNone/>
            </a:pPr>
            <a:endParaRPr sz="1300">
              <a:solidFill>
                <a:srgbClr val="2F2F2F"/>
              </a:solidFill>
              <a:latin typeface="Lato"/>
              <a:ea typeface="Lato"/>
              <a:cs typeface="Lato"/>
              <a:sym typeface="Lato"/>
            </a:endParaRPr>
          </a:p>
          <a:p>
            <a:pPr marL="0" lvl="0" indent="0" algn="l" rtl="0">
              <a:lnSpc>
                <a:spcPct val="115000"/>
              </a:lnSpc>
              <a:spcBef>
                <a:spcPts val="0"/>
              </a:spcBef>
              <a:spcAft>
                <a:spcPts val="0"/>
              </a:spcAft>
              <a:buClr>
                <a:schemeClr val="dk1"/>
              </a:buClr>
              <a:buSzPts val="1100"/>
              <a:buFont typeface="Arial"/>
              <a:buNone/>
            </a:pPr>
            <a:r>
              <a:rPr lang="en-US" sz="1300">
                <a:solidFill>
                  <a:srgbClr val="2F2F2F"/>
                </a:solidFill>
                <a:latin typeface="Lato"/>
                <a:ea typeface="Lato"/>
                <a:cs typeface="Lato"/>
                <a:sym typeface="Lato"/>
              </a:rPr>
              <a:t>Dit staat voor Not in Employment, Education or Training. Vrij vertaald betekent dit dat een jongere zich niet in tewerkstelling, opleiding of beroepsgerichte vorming bevindt. </a:t>
            </a:r>
            <a:endParaRPr sz="1300">
              <a:solidFill>
                <a:srgbClr val="2F2F2F"/>
              </a:solidFill>
              <a:latin typeface="Lato"/>
              <a:ea typeface="Lato"/>
              <a:cs typeface="Lato"/>
              <a:sym typeface="Lato"/>
            </a:endParaRPr>
          </a:p>
          <a:p>
            <a:pPr marL="0" lvl="0" indent="0" algn="l" rtl="0">
              <a:lnSpc>
                <a:spcPct val="115000"/>
              </a:lnSpc>
              <a:spcBef>
                <a:spcPts val="0"/>
              </a:spcBef>
              <a:spcAft>
                <a:spcPts val="0"/>
              </a:spcAft>
              <a:buClr>
                <a:schemeClr val="dk1"/>
              </a:buClr>
              <a:buSzPts val="1100"/>
              <a:buFont typeface="Arial"/>
              <a:buNone/>
            </a:pPr>
            <a:endParaRPr sz="1300">
              <a:solidFill>
                <a:srgbClr val="2F2F2F"/>
              </a:solidFill>
              <a:latin typeface="Lato"/>
              <a:ea typeface="Lato"/>
              <a:cs typeface="Lato"/>
              <a:sym typeface="Lato"/>
            </a:endParaRPr>
          </a:p>
          <a:p>
            <a:pPr marL="457200" lvl="0" indent="-311150" algn="l" rtl="0">
              <a:lnSpc>
                <a:spcPct val="115000"/>
              </a:lnSpc>
              <a:spcBef>
                <a:spcPts val="0"/>
              </a:spcBef>
              <a:spcAft>
                <a:spcPts val="0"/>
              </a:spcAft>
              <a:buClr>
                <a:srgbClr val="2F2F2F"/>
              </a:buClr>
              <a:buSzPts val="1300"/>
              <a:buFont typeface="Lato"/>
              <a:buChar char="●"/>
            </a:pPr>
            <a:r>
              <a:rPr lang="en-US" sz="1300">
                <a:solidFill>
                  <a:srgbClr val="2F2F2F"/>
                </a:solidFill>
                <a:latin typeface="Lato"/>
                <a:ea typeface="Lato"/>
                <a:cs typeface="Lato"/>
                <a:sym typeface="Lato"/>
              </a:rPr>
              <a:t>NEET-jongeren dekt als term echter niet de gehele lading voor een groep jongeren die VDAB wil bereiken met haar dienstverlening. </a:t>
            </a:r>
            <a:endParaRPr sz="1300">
              <a:solidFill>
                <a:srgbClr val="2F2F2F"/>
              </a:solidFill>
              <a:latin typeface="Lato"/>
              <a:ea typeface="Lato"/>
              <a:cs typeface="Lato"/>
              <a:sym typeface="Lato"/>
            </a:endParaRPr>
          </a:p>
          <a:p>
            <a:pPr marL="914400" lvl="0" indent="0" algn="l" rtl="0">
              <a:lnSpc>
                <a:spcPct val="115000"/>
              </a:lnSpc>
              <a:spcBef>
                <a:spcPts val="0"/>
              </a:spcBef>
              <a:spcAft>
                <a:spcPts val="0"/>
              </a:spcAft>
              <a:buClr>
                <a:schemeClr val="dk1"/>
              </a:buClr>
              <a:buSzPts val="1100"/>
              <a:buFont typeface="Arial"/>
              <a:buNone/>
            </a:pPr>
            <a:endParaRPr sz="1300">
              <a:solidFill>
                <a:srgbClr val="2F2F2F"/>
              </a:solidFill>
              <a:latin typeface="Lato"/>
              <a:ea typeface="Lato"/>
              <a:cs typeface="Lato"/>
              <a:sym typeface="Lato"/>
            </a:endParaRPr>
          </a:p>
          <a:p>
            <a:pPr marL="457200" lvl="0" indent="-311150" algn="l" rtl="0">
              <a:lnSpc>
                <a:spcPct val="115000"/>
              </a:lnSpc>
              <a:spcBef>
                <a:spcPts val="0"/>
              </a:spcBef>
              <a:spcAft>
                <a:spcPts val="0"/>
              </a:spcAft>
              <a:buClr>
                <a:srgbClr val="2F2F2F"/>
              </a:buClr>
              <a:buSzPts val="1300"/>
              <a:buFont typeface="Lato"/>
              <a:buChar char="●"/>
            </a:pPr>
            <a:r>
              <a:rPr lang="en-US" sz="1300">
                <a:solidFill>
                  <a:srgbClr val="2F2F2F"/>
                </a:solidFill>
                <a:latin typeface="Lato"/>
                <a:ea typeface="Lato"/>
                <a:cs typeface="Lato"/>
                <a:sym typeface="Lato"/>
              </a:rPr>
              <a:t>Met ‘kwetsbaar’ duiden we niet op de jongere zelf, maar op de positie van de jongere tav onze dienstverlening, de arbeidsmarkt en/of onze samenleving.</a:t>
            </a:r>
            <a:endParaRPr sz="1300">
              <a:solidFill>
                <a:srgbClr val="2F2F2F"/>
              </a:solidFill>
              <a:latin typeface="Lato"/>
              <a:ea typeface="Lato"/>
              <a:cs typeface="Lato"/>
              <a:sym typeface="Lato"/>
            </a:endParaRPr>
          </a:p>
          <a:p>
            <a:pPr marL="0" lvl="0" indent="0" algn="l" rtl="0">
              <a:spcBef>
                <a:spcPts val="0"/>
              </a:spcBef>
              <a:spcAft>
                <a:spcPts val="1600"/>
              </a:spcAft>
              <a:buNone/>
            </a:pPr>
            <a:endParaRPr sz="1300">
              <a:solidFill>
                <a:srgbClr val="2F2F2F"/>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7"/>
          <p:cNvSpPr txBox="1">
            <a:spLocks noGrp="1"/>
          </p:cNvSpPr>
          <p:nvPr>
            <p:ph type="title"/>
          </p:nvPr>
        </p:nvSpPr>
        <p:spPr>
          <a:xfrm>
            <a:off x="244475" y="623275"/>
            <a:ext cx="1653300" cy="266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a:latin typeface="Lato"/>
                <a:ea typeface="Lato"/>
                <a:cs typeface="Lato"/>
                <a:sym typeface="Lato"/>
              </a:rPr>
              <a:t>HUIDIGE AANPAK</a:t>
            </a:r>
            <a:endParaRPr>
              <a:latin typeface="Lato"/>
              <a:ea typeface="Lato"/>
              <a:cs typeface="Lato"/>
              <a:sym typeface="Lato"/>
            </a:endParaRPr>
          </a:p>
        </p:txBody>
      </p:sp>
      <p:sp>
        <p:nvSpPr>
          <p:cNvPr id="77" name="Google Shape;77;p17"/>
          <p:cNvSpPr txBox="1">
            <a:spLocks noGrp="1"/>
          </p:cNvSpPr>
          <p:nvPr>
            <p:ph type="body" idx="1"/>
          </p:nvPr>
        </p:nvSpPr>
        <p:spPr>
          <a:xfrm>
            <a:off x="2322125" y="623275"/>
            <a:ext cx="6324000" cy="357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300" b="1">
                <a:solidFill>
                  <a:srgbClr val="2F2F2F"/>
                </a:solidFill>
                <a:latin typeface="Lato"/>
                <a:ea typeface="Lato"/>
                <a:cs typeface="Lato"/>
                <a:sym typeface="Lato"/>
              </a:rPr>
              <a:t>Hierin onderscheiden we 3 acties die vandaag al vervat zijn in onze dienstverlening:</a:t>
            </a:r>
            <a:endParaRPr sz="1300" b="1">
              <a:solidFill>
                <a:srgbClr val="2F2F2F"/>
              </a:solidFill>
              <a:latin typeface="Lato"/>
              <a:ea typeface="Lato"/>
              <a:cs typeface="Lato"/>
              <a:sym typeface="Lato"/>
            </a:endParaRPr>
          </a:p>
          <a:p>
            <a:pPr marL="0" lvl="0" indent="0" algn="l" rtl="0">
              <a:spcBef>
                <a:spcPts val="1600"/>
              </a:spcBef>
              <a:spcAft>
                <a:spcPts val="0"/>
              </a:spcAft>
              <a:buNone/>
            </a:pPr>
            <a:endParaRPr sz="800" b="1">
              <a:solidFill>
                <a:srgbClr val="2F2F2F"/>
              </a:solidFill>
              <a:latin typeface="Lato"/>
              <a:ea typeface="Lato"/>
              <a:cs typeface="Lato"/>
              <a:sym typeface="Lato"/>
            </a:endParaRPr>
          </a:p>
          <a:p>
            <a:pPr marL="457200" lvl="0" indent="-311150" algn="l" rtl="0">
              <a:spcBef>
                <a:spcPts val="1600"/>
              </a:spcBef>
              <a:spcAft>
                <a:spcPts val="0"/>
              </a:spcAft>
              <a:buClr>
                <a:srgbClr val="2F2F2F"/>
              </a:buClr>
              <a:buSzPts val="1300"/>
              <a:buFont typeface="Lato"/>
              <a:buChar char="●"/>
            </a:pPr>
            <a:r>
              <a:rPr lang="en-US" sz="1300">
                <a:solidFill>
                  <a:srgbClr val="2F2F2F"/>
                </a:solidFill>
                <a:latin typeface="Lato"/>
                <a:ea typeface="Lato"/>
                <a:cs typeface="Lato"/>
                <a:sym typeface="Lato"/>
              </a:rPr>
              <a:t>Samenwerking ifv informatie, inspiratie &amp; inschrijving als werkzoekende.</a:t>
            </a:r>
            <a:endParaRPr sz="1300">
              <a:solidFill>
                <a:srgbClr val="2F2F2F"/>
              </a:solidFill>
              <a:latin typeface="Lato"/>
              <a:ea typeface="Lato"/>
              <a:cs typeface="Lato"/>
              <a:sym typeface="Lato"/>
            </a:endParaRPr>
          </a:p>
          <a:p>
            <a:pPr marL="0" lvl="0" indent="0" algn="l" rtl="0">
              <a:spcBef>
                <a:spcPts val="1600"/>
              </a:spcBef>
              <a:spcAft>
                <a:spcPts val="0"/>
              </a:spcAft>
              <a:buNone/>
            </a:pPr>
            <a:r>
              <a:rPr lang="en-US" sz="1300" i="1">
                <a:solidFill>
                  <a:srgbClr val="2F2F2F"/>
                </a:solidFill>
                <a:latin typeface="Lato"/>
                <a:ea typeface="Lato"/>
                <a:cs typeface="Lato"/>
                <a:sym typeface="Lato"/>
              </a:rPr>
              <a:t>	TTT’s, Jongerendagen, schoolverlatersdagen, jobevents, DODI, ...</a:t>
            </a:r>
            <a:endParaRPr sz="1300" i="1">
              <a:solidFill>
                <a:srgbClr val="2F2F2F"/>
              </a:solidFill>
              <a:latin typeface="Lato"/>
              <a:ea typeface="Lato"/>
              <a:cs typeface="Lato"/>
              <a:sym typeface="Lato"/>
            </a:endParaRPr>
          </a:p>
          <a:p>
            <a:pPr marL="457200" lvl="0" indent="-311150" algn="l" rtl="0">
              <a:spcBef>
                <a:spcPts val="1600"/>
              </a:spcBef>
              <a:spcAft>
                <a:spcPts val="0"/>
              </a:spcAft>
              <a:buClr>
                <a:srgbClr val="2F2F2F"/>
              </a:buClr>
              <a:buSzPts val="1300"/>
              <a:buFont typeface="Lato"/>
              <a:buChar char="●"/>
            </a:pPr>
            <a:r>
              <a:rPr lang="en-US" sz="1300">
                <a:solidFill>
                  <a:srgbClr val="2F2F2F"/>
                </a:solidFill>
                <a:latin typeface="Lato"/>
                <a:ea typeface="Lato"/>
                <a:cs typeface="Lato"/>
                <a:sym typeface="Lato"/>
              </a:rPr>
              <a:t>Samenwerking ifv warme overdracht &amp; transitie van onderwijs naar werk.</a:t>
            </a:r>
            <a:endParaRPr sz="1300">
              <a:solidFill>
                <a:srgbClr val="2F2F2F"/>
              </a:solidFill>
              <a:latin typeface="Lato"/>
              <a:ea typeface="Lato"/>
              <a:cs typeface="Lato"/>
              <a:sym typeface="Lato"/>
            </a:endParaRPr>
          </a:p>
          <a:p>
            <a:pPr marL="0" lvl="0" indent="0" algn="l" rtl="0">
              <a:spcBef>
                <a:spcPts val="1600"/>
              </a:spcBef>
              <a:spcAft>
                <a:spcPts val="0"/>
              </a:spcAft>
              <a:buNone/>
            </a:pPr>
            <a:r>
              <a:rPr lang="en-US" sz="1300">
                <a:solidFill>
                  <a:srgbClr val="2F2F2F"/>
                </a:solidFill>
                <a:latin typeface="Lato"/>
                <a:ea typeface="Lato"/>
                <a:cs typeface="Lato"/>
                <a:sym typeface="Lato"/>
              </a:rPr>
              <a:t>	</a:t>
            </a:r>
            <a:r>
              <a:rPr lang="en-US" sz="1300" i="1">
                <a:solidFill>
                  <a:srgbClr val="2F2F2F"/>
                </a:solidFill>
                <a:latin typeface="Lato"/>
                <a:ea typeface="Lato"/>
                <a:cs typeface="Lato"/>
                <a:sym typeface="Lato"/>
              </a:rPr>
              <a:t>Vanuit deeltijdse leersystemen en BuSo </a:t>
            </a:r>
            <a:endParaRPr sz="1300" i="1">
              <a:solidFill>
                <a:srgbClr val="2F2F2F"/>
              </a:solidFill>
              <a:latin typeface="Lato"/>
              <a:ea typeface="Lato"/>
              <a:cs typeface="Lato"/>
              <a:sym typeface="Lato"/>
            </a:endParaRPr>
          </a:p>
          <a:p>
            <a:pPr marL="457200" lvl="0" indent="-311150" algn="l" rtl="0">
              <a:spcBef>
                <a:spcPts val="1600"/>
              </a:spcBef>
              <a:spcAft>
                <a:spcPts val="0"/>
              </a:spcAft>
              <a:buClr>
                <a:srgbClr val="2F2F2F"/>
              </a:buClr>
              <a:buSzPts val="1300"/>
              <a:buFont typeface="Lato"/>
              <a:buChar char="●"/>
            </a:pPr>
            <a:r>
              <a:rPr lang="en-US" sz="1300">
                <a:solidFill>
                  <a:srgbClr val="2F2F2F"/>
                </a:solidFill>
                <a:latin typeface="Lato"/>
                <a:ea typeface="Lato"/>
                <a:cs typeface="Lato"/>
                <a:sym typeface="Lato"/>
              </a:rPr>
              <a:t>Samenwerking ihkv geïntegreerde trajecten naar werk.</a:t>
            </a:r>
            <a:endParaRPr sz="1300">
              <a:solidFill>
                <a:srgbClr val="2F2F2F"/>
              </a:solidFill>
              <a:latin typeface="Lato"/>
              <a:ea typeface="Lato"/>
              <a:cs typeface="Lato"/>
              <a:sym typeface="Lato"/>
            </a:endParaRPr>
          </a:p>
          <a:p>
            <a:pPr marL="0" lvl="0" indent="0" algn="l" rtl="0">
              <a:spcBef>
                <a:spcPts val="1600"/>
              </a:spcBef>
              <a:spcAft>
                <a:spcPts val="0"/>
              </a:spcAft>
              <a:buNone/>
            </a:pPr>
            <a:r>
              <a:rPr lang="en-US" sz="1300">
                <a:solidFill>
                  <a:srgbClr val="2F2F2F"/>
                </a:solidFill>
                <a:latin typeface="Lato"/>
                <a:ea typeface="Lato"/>
                <a:cs typeface="Lato"/>
                <a:sym typeface="Lato"/>
              </a:rPr>
              <a:t>	</a:t>
            </a:r>
            <a:r>
              <a:rPr lang="en-US" sz="1300" i="1">
                <a:solidFill>
                  <a:srgbClr val="2F2F2F"/>
                </a:solidFill>
                <a:latin typeface="Lato"/>
                <a:ea typeface="Lato"/>
                <a:cs typeface="Lato"/>
                <a:sym typeface="Lato"/>
              </a:rPr>
              <a:t>Tenders en provinciale projectwerking</a:t>
            </a:r>
            <a:endParaRPr sz="1300" i="1">
              <a:solidFill>
                <a:srgbClr val="2F2F2F"/>
              </a:solidFill>
              <a:latin typeface="Lato"/>
              <a:ea typeface="Lato"/>
              <a:cs typeface="Lato"/>
              <a:sym typeface="Lato"/>
            </a:endParaRPr>
          </a:p>
          <a:p>
            <a:pPr marL="0" lvl="0" indent="0" algn="l" rtl="0">
              <a:lnSpc>
                <a:spcPct val="115000"/>
              </a:lnSpc>
              <a:spcBef>
                <a:spcPts val="1600"/>
              </a:spcBef>
              <a:spcAft>
                <a:spcPts val="0"/>
              </a:spcAft>
              <a:buNone/>
            </a:pPr>
            <a:endParaRPr sz="1300" b="1">
              <a:solidFill>
                <a:srgbClr val="2F2F2F"/>
              </a:solidFill>
              <a:latin typeface="Lato"/>
              <a:ea typeface="Lato"/>
              <a:cs typeface="Lato"/>
              <a:sym typeface="Lato"/>
            </a:endParaRPr>
          </a:p>
          <a:p>
            <a:pPr marL="0" lvl="0" indent="0" algn="l" rtl="0">
              <a:spcBef>
                <a:spcPts val="0"/>
              </a:spcBef>
              <a:spcAft>
                <a:spcPts val="1600"/>
              </a:spcAft>
              <a:buNone/>
            </a:pPr>
            <a:endParaRPr sz="1300">
              <a:solidFill>
                <a:srgbClr val="2F2F2F"/>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244475" y="623275"/>
            <a:ext cx="1653300" cy="266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a:latin typeface="Lato"/>
                <a:ea typeface="Lato"/>
                <a:cs typeface="Lato"/>
                <a:sym typeface="Lato"/>
              </a:rPr>
              <a:t>HUIDIGE AANPAK</a:t>
            </a:r>
            <a:endParaRPr>
              <a:latin typeface="Lato"/>
              <a:ea typeface="Lato"/>
              <a:cs typeface="Lato"/>
              <a:sym typeface="Lato"/>
            </a:endParaRPr>
          </a:p>
        </p:txBody>
      </p:sp>
      <p:sp>
        <p:nvSpPr>
          <p:cNvPr id="83" name="Google Shape;83;p18"/>
          <p:cNvSpPr txBox="1">
            <a:spLocks noGrp="1"/>
          </p:cNvSpPr>
          <p:nvPr>
            <p:ph type="body" idx="1"/>
          </p:nvPr>
        </p:nvSpPr>
        <p:spPr>
          <a:xfrm>
            <a:off x="2322125" y="623275"/>
            <a:ext cx="6324000" cy="382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b="1">
                <a:solidFill>
                  <a:srgbClr val="2F2F2F"/>
                </a:solidFill>
                <a:latin typeface="Lato"/>
                <a:ea typeface="Lato"/>
                <a:cs typeface="Lato"/>
                <a:sym typeface="Lato"/>
              </a:rPr>
              <a:t>SWO’s met het GO! en het Katholiek Onderwijs  </a:t>
            </a:r>
            <a:endParaRPr sz="1200" b="1">
              <a:solidFill>
                <a:srgbClr val="2F2F2F"/>
              </a:solidFill>
              <a:latin typeface="Lato"/>
              <a:ea typeface="Lato"/>
              <a:cs typeface="Lato"/>
              <a:sym typeface="Lato"/>
            </a:endParaRPr>
          </a:p>
          <a:p>
            <a:pPr marL="0" lvl="0" indent="0" algn="l" rtl="0">
              <a:spcBef>
                <a:spcPts val="1600"/>
              </a:spcBef>
              <a:spcAft>
                <a:spcPts val="0"/>
              </a:spcAft>
              <a:buClr>
                <a:schemeClr val="dk1"/>
              </a:buClr>
              <a:buSzPts val="1100"/>
              <a:buFont typeface="Arial"/>
              <a:buNone/>
            </a:pPr>
            <a:r>
              <a:rPr lang="en-US" sz="1200">
                <a:solidFill>
                  <a:srgbClr val="2F2F2F"/>
                </a:solidFill>
                <a:latin typeface="Lato"/>
                <a:ea typeface="Lato"/>
                <a:cs typeface="Lato"/>
                <a:sym typeface="Lato"/>
              </a:rPr>
              <a:t>Deze samenwerking heeft 3 doelstellingen:</a:t>
            </a:r>
            <a:endParaRPr sz="1200">
              <a:solidFill>
                <a:srgbClr val="2F2F2F"/>
              </a:solidFill>
              <a:latin typeface="Lato"/>
              <a:ea typeface="Lato"/>
              <a:cs typeface="Lato"/>
              <a:sym typeface="Lato"/>
            </a:endParaRPr>
          </a:p>
          <a:p>
            <a:pPr marL="457200" lvl="0" indent="-304800" algn="l" rtl="0">
              <a:spcBef>
                <a:spcPts val="1600"/>
              </a:spcBef>
              <a:spcAft>
                <a:spcPts val="0"/>
              </a:spcAft>
              <a:buClr>
                <a:srgbClr val="2F2F2F"/>
              </a:buClr>
              <a:buSzPts val="1200"/>
              <a:buFont typeface="Lato"/>
              <a:buChar char="●"/>
            </a:pPr>
            <a:r>
              <a:rPr lang="en-US" sz="1200">
                <a:solidFill>
                  <a:srgbClr val="2F2F2F"/>
                </a:solidFill>
                <a:latin typeface="Lato"/>
                <a:ea typeface="Lato"/>
                <a:cs typeface="Lato"/>
                <a:sym typeface="Lato"/>
              </a:rPr>
              <a:t>Studiekeuze stimuleren ifv tewerkstellingsmogelijkheden of ondernemerschap.</a:t>
            </a:r>
            <a:endParaRPr sz="1200">
              <a:solidFill>
                <a:srgbClr val="2F2F2F"/>
              </a:solidFill>
              <a:latin typeface="Lato"/>
              <a:ea typeface="Lato"/>
              <a:cs typeface="Lato"/>
              <a:sym typeface="Lato"/>
            </a:endParaRPr>
          </a:p>
          <a:p>
            <a:pPr marL="457200" lvl="0" indent="-304800" algn="l" rtl="0">
              <a:spcBef>
                <a:spcPts val="0"/>
              </a:spcBef>
              <a:spcAft>
                <a:spcPts val="0"/>
              </a:spcAft>
              <a:buClr>
                <a:srgbClr val="2F2F2F"/>
              </a:buClr>
              <a:buSzPts val="1200"/>
              <a:buFont typeface="Lato"/>
              <a:buChar char="●"/>
            </a:pPr>
            <a:r>
              <a:rPr lang="en-US" sz="1200">
                <a:solidFill>
                  <a:srgbClr val="2F2F2F"/>
                </a:solidFill>
                <a:latin typeface="Lato"/>
                <a:ea typeface="Lato"/>
                <a:cs typeface="Lato"/>
                <a:sym typeface="Lato"/>
              </a:rPr>
              <a:t>Inschrijving als werkzoekende aanmoedigen, zodat we niemand uit het oog verliezen.</a:t>
            </a:r>
            <a:endParaRPr sz="1200">
              <a:solidFill>
                <a:srgbClr val="2F2F2F"/>
              </a:solidFill>
              <a:latin typeface="Lato"/>
              <a:ea typeface="Lato"/>
              <a:cs typeface="Lato"/>
              <a:sym typeface="Lato"/>
            </a:endParaRPr>
          </a:p>
          <a:p>
            <a:pPr marL="457200" lvl="0" indent="-304800" algn="l" rtl="0">
              <a:spcBef>
                <a:spcPts val="0"/>
              </a:spcBef>
              <a:spcAft>
                <a:spcPts val="0"/>
              </a:spcAft>
              <a:buClr>
                <a:srgbClr val="2F2F2F"/>
              </a:buClr>
              <a:buSzPts val="1200"/>
              <a:buFont typeface="Lato"/>
              <a:buChar char="●"/>
            </a:pPr>
            <a:r>
              <a:rPr lang="en-US" sz="1200">
                <a:solidFill>
                  <a:srgbClr val="2F2F2F"/>
                </a:solidFill>
                <a:latin typeface="Lato"/>
                <a:ea typeface="Lato"/>
                <a:cs typeface="Lato"/>
                <a:sym typeface="Lato"/>
              </a:rPr>
              <a:t>Ervoor zorgen dat de leerlingen de tools &amp; vaardigheden hebben ifv zelfredzaamheid op de arbeidsmarkt.</a:t>
            </a:r>
            <a:endParaRPr sz="1200">
              <a:solidFill>
                <a:srgbClr val="2F2F2F"/>
              </a:solidFill>
              <a:latin typeface="Lato"/>
              <a:ea typeface="Lato"/>
              <a:cs typeface="Lato"/>
              <a:sym typeface="Lato"/>
            </a:endParaRPr>
          </a:p>
          <a:p>
            <a:pPr marL="0" lvl="0" indent="0" algn="l" rtl="0">
              <a:spcBef>
                <a:spcPts val="1600"/>
              </a:spcBef>
              <a:spcAft>
                <a:spcPts val="0"/>
              </a:spcAft>
              <a:buClr>
                <a:schemeClr val="dk1"/>
              </a:buClr>
              <a:buSzPts val="1100"/>
              <a:buFont typeface="Arial"/>
              <a:buNone/>
            </a:pPr>
            <a:endParaRPr sz="1200">
              <a:solidFill>
                <a:srgbClr val="2F2F2F"/>
              </a:solidFill>
              <a:latin typeface="Lato"/>
              <a:ea typeface="Lato"/>
              <a:cs typeface="Lato"/>
              <a:sym typeface="Lato"/>
            </a:endParaRPr>
          </a:p>
          <a:p>
            <a:pPr marL="0" lvl="0" indent="0" algn="l" rtl="0">
              <a:spcBef>
                <a:spcPts val="1600"/>
              </a:spcBef>
              <a:spcAft>
                <a:spcPts val="0"/>
              </a:spcAft>
              <a:buClr>
                <a:schemeClr val="dk1"/>
              </a:buClr>
              <a:buSzPts val="1100"/>
              <a:buFont typeface="Arial"/>
              <a:buNone/>
            </a:pPr>
            <a:r>
              <a:rPr lang="en-US" sz="1200" b="1">
                <a:solidFill>
                  <a:srgbClr val="2F2F2F"/>
                </a:solidFill>
                <a:latin typeface="Lato"/>
                <a:ea typeface="Lato"/>
                <a:cs typeface="Lato"/>
                <a:sym typeface="Lato"/>
              </a:rPr>
              <a:t>Datakoppeling  tussen VDAB en AgODi</a:t>
            </a:r>
            <a:endParaRPr sz="1200" b="1">
              <a:solidFill>
                <a:srgbClr val="2F2F2F"/>
              </a:solidFill>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US" sz="1200">
                <a:solidFill>
                  <a:srgbClr val="2F2F2F"/>
                </a:solidFill>
                <a:latin typeface="Lato"/>
                <a:ea typeface="Lato"/>
                <a:cs typeface="Lato"/>
                <a:sym typeface="Lato"/>
              </a:rPr>
              <a:t>Gegevensuitwisseling van de jongeren die einde leerplicht zijn, ongekwalificeerd uitstromen en nooit eerder in dienstverlening waren bij VDAB. Deze lijsten komen bij de jongerenconsulenten waarin een communicatie-actie gekoppeld wordt. </a:t>
            </a:r>
            <a:endParaRPr sz="1200">
              <a:solidFill>
                <a:srgbClr val="2F2F2F"/>
              </a:solidFill>
              <a:latin typeface="Lato"/>
              <a:ea typeface="Lato"/>
              <a:cs typeface="Lato"/>
              <a:sym typeface="Lato"/>
            </a:endParaRPr>
          </a:p>
          <a:p>
            <a:pPr marL="0" lvl="0" indent="0" algn="l" rtl="0">
              <a:spcBef>
                <a:spcPts val="1600"/>
              </a:spcBef>
              <a:spcAft>
                <a:spcPts val="0"/>
              </a:spcAft>
              <a:buNone/>
            </a:pPr>
            <a:endParaRPr sz="1300" b="1">
              <a:solidFill>
                <a:srgbClr val="2F2F2F"/>
              </a:solidFill>
              <a:latin typeface="Lato"/>
              <a:ea typeface="Lato"/>
              <a:cs typeface="Lato"/>
              <a:sym typeface="Lato"/>
            </a:endParaRPr>
          </a:p>
          <a:p>
            <a:pPr marL="0" lvl="0" indent="0" algn="l" rtl="0">
              <a:lnSpc>
                <a:spcPct val="115000"/>
              </a:lnSpc>
              <a:spcBef>
                <a:spcPts val="1600"/>
              </a:spcBef>
              <a:spcAft>
                <a:spcPts val="0"/>
              </a:spcAft>
              <a:buNone/>
            </a:pPr>
            <a:endParaRPr sz="1300" b="1">
              <a:solidFill>
                <a:srgbClr val="2F2F2F"/>
              </a:solidFill>
              <a:latin typeface="Lato"/>
              <a:ea typeface="Lato"/>
              <a:cs typeface="Lato"/>
              <a:sym typeface="Lato"/>
            </a:endParaRPr>
          </a:p>
          <a:p>
            <a:pPr marL="0" lvl="0" indent="0" algn="l" rtl="0">
              <a:spcBef>
                <a:spcPts val="0"/>
              </a:spcBef>
              <a:spcAft>
                <a:spcPts val="1600"/>
              </a:spcAft>
              <a:buNone/>
            </a:pPr>
            <a:endParaRPr sz="1300">
              <a:solidFill>
                <a:srgbClr val="2F2F2F"/>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9"/>
          <p:cNvSpPr txBox="1">
            <a:spLocks noGrp="1"/>
          </p:cNvSpPr>
          <p:nvPr>
            <p:ph type="title"/>
          </p:nvPr>
        </p:nvSpPr>
        <p:spPr>
          <a:xfrm>
            <a:off x="244475" y="623275"/>
            <a:ext cx="1653300" cy="26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atin typeface="Lato"/>
                <a:ea typeface="Lato"/>
                <a:cs typeface="Lato"/>
                <a:sym typeface="Lato"/>
              </a:rPr>
              <a:t>      JONGEREN</a:t>
            </a:r>
            <a:endParaRPr>
              <a:latin typeface="Lato"/>
              <a:ea typeface="Lato"/>
              <a:cs typeface="Lato"/>
              <a:sym typeface="Lato"/>
            </a:endParaRPr>
          </a:p>
          <a:p>
            <a:pPr marL="0" lvl="0" indent="0" algn="r" rtl="0">
              <a:spcBef>
                <a:spcPts val="0"/>
              </a:spcBef>
              <a:spcAft>
                <a:spcPts val="0"/>
              </a:spcAft>
              <a:buNone/>
            </a:pPr>
            <a:r>
              <a:rPr lang="en-US">
                <a:latin typeface="Lato"/>
                <a:ea typeface="Lato"/>
                <a:cs typeface="Lato"/>
                <a:sym typeface="Lato"/>
              </a:rPr>
              <a:t>CONSULENT</a:t>
            </a:r>
            <a:endParaRPr>
              <a:latin typeface="Lato"/>
              <a:ea typeface="Lato"/>
              <a:cs typeface="Lato"/>
              <a:sym typeface="Lato"/>
            </a:endParaRPr>
          </a:p>
        </p:txBody>
      </p:sp>
      <p:sp>
        <p:nvSpPr>
          <p:cNvPr id="89" name="Google Shape;89;p19"/>
          <p:cNvSpPr txBox="1">
            <a:spLocks noGrp="1"/>
          </p:cNvSpPr>
          <p:nvPr>
            <p:ph type="body" idx="1"/>
          </p:nvPr>
        </p:nvSpPr>
        <p:spPr>
          <a:xfrm>
            <a:off x="2322125" y="623275"/>
            <a:ext cx="6324000" cy="397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300" b="1">
                <a:solidFill>
                  <a:srgbClr val="2F2F2F"/>
                </a:solidFill>
                <a:latin typeface="Lato"/>
                <a:ea typeface="Lato"/>
                <a:cs typeface="Lato"/>
                <a:sym typeface="Lato"/>
              </a:rPr>
              <a:t>Van dedicated NEET-bemiddelaar naar Jongerenconsulent</a:t>
            </a:r>
            <a:endParaRPr sz="1300" b="1">
              <a:solidFill>
                <a:srgbClr val="2F2F2F"/>
              </a:solidFill>
              <a:latin typeface="Lato"/>
              <a:ea typeface="Lato"/>
              <a:cs typeface="Lato"/>
              <a:sym typeface="Lato"/>
            </a:endParaRPr>
          </a:p>
          <a:p>
            <a:pPr marL="0" lvl="0" indent="0" algn="l" rtl="0">
              <a:spcBef>
                <a:spcPts val="0"/>
              </a:spcBef>
              <a:spcAft>
                <a:spcPts val="0"/>
              </a:spcAft>
              <a:buNone/>
            </a:pPr>
            <a:endParaRPr sz="1300" b="1">
              <a:solidFill>
                <a:srgbClr val="2F2F2F"/>
              </a:solidFill>
              <a:latin typeface="Lato"/>
              <a:ea typeface="Lato"/>
              <a:cs typeface="Lato"/>
              <a:sym typeface="Lato"/>
            </a:endParaRPr>
          </a:p>
          <a:p>
            <a:pPr marL="0" lvl="0" indent="0" algn="l" rtl="0">
              <a:lnSpc>
                <a:spcPct val="115000"/>
              </a:lnSpc>
              <a:spcBef>
                <a:spcPts val="1600"/>
              </a:spcBef>
              <a:spcAft>
                <a:spcPts val="0"/>
              </a:spcAft>
              <a:buNone/>
            </a:pPr>
            <a:r>
              <a:rPr lang="en-US" sz="1200">
                <a:solidFill>
                  <a:srgbClr val="2F2F2F"/>
                </a:solidFill>
                <a:latin typeface="Lato"/>
                <a:ea typeface="Lato"/>
                <a:cs typeface="Lato"/>
                <a:sym typeface="Lato"/>
              </a:rPr>
              <a:t>We bouwen verder op de positieve effecten van de werking met de dedicated NEET-bemiddelaars.</a:t>
            </a:r>
            <a:endParaRPr sz="1200">
              <a:solidFill>
                <a:srgbClr val="2F2F2F"/>
              </a:solidFill>
              <a:latin typeface="Lato"/>
              <a:ea typeface="Lato"/>
              <a:cs typeface="Lato"/>
              <a:sym typeface="Lato"/>
            </a:endParaRPr>
          </a:p>
          <a:p>
            <a:pPr marL="0" lvl="0" indent="0" algn="l" rtl="0">
              <a:lnSpc>
                <a:spcPct val="115000"/>
              </a:lnSpc>
              <a:spcBef>
                <a:spcPts val="900"/>
              </a:spcBef>
              <a:spcAft>
                <a:spcPts val="0"/>
              </a:spcAft>
              <a:buNone/>
            </a:pPr>
            <a:r>
              <a:rPr lang="en-US" sz="1200">
                <a:solidFill>
                  <a:srgbClr val="2F2F2F"/>
                </a:solidFill>
                <a:latin typeface="Lato"/>
                <a:ea typeface="Lato"/>
                <a:cs typeface="Lato"/>
                <a:sym typeface="Lato"/>
              </a:rPr>
              <a:t>In september 2019 werd het centraal beleidskader goedgekeurd, we spreken niet langer over de dedicated NEET-bemiddelaar, maar over de </a:t>
            </a:r>
            <a:r>
              <a:rPr lang="en-US" sz="1200" b="1">
                <a:solidFill>
                  <a:srgbClr val="2F2F2F"/>
                </a:solidFill>
                <a:latin typeface="Lato"/>
                <a:ea typeface="Lato"/>
                <a:cs typeface="Lato"/>
                <a:sym typeface="Lato"/>
              </a:rPr>
              <a:t>jongerenconsulent</a:t>
            </a:r>
            <a:r>
              <a:rPr lang="en-US" sz="1200">
                <a:solidFill>
                  <a:srgbClr val="2F2F2F"/>
                </a:solidFill>
                <a:latin typeface="Lato"/>
                <a:ea typeface="Lato"/>
                <a:cs typeface="Lato"/>
                <a:sym typeface="Lato"/>
              </a:rPr>
              <a:t>. </a:t>
            </a:r>
            <a:endParaRPr sz="1200">
              <a:solidFill>
                <a:srgbClr val="2F2F2F"/>
              </a:solidFill>
              <a:latin typeface="Lato"/>
              <a:ea typeface="Lato"/>
              <a:cs typeface="Lato"/>
              <a:sym typeface="Lato"/>
            </a:endParaRPr>
          </a:p>
          <a:p>
            <a:pPr marL="457200" lvl="0" indent="-304800" algn="l" rtl="0">
              <a:lnSpc>
                <a:spcPct val="115000"/>
              </a:lnSpc>
              <a:spcBef>
                <a:spcPts val="900"/>
              </a:spcBef>
              <a:spcAft>
                <a:spcPts val="0"/>
              </a:spcAft>
              <a:buClr>
                <a:srgbClr val="2F2F2F"/>
              </a:buClr>
              <a:buSzPts val="1200"/>
              <a:buFont typeface="Arial"/>
              <a:buChar char="●"/>
            </a:pPr>
            <a:r>
              <a:rPr lang="en-US" sz="1200">
                <a:solidFill>
                  <a:srgbClr val="2F2F2F"/>
                </a:solidFill>
                <a:latin typeface="Lato"/>
                <a:ea typeface="Lato"/>
                <a:cs typeface="Lato"/>
                <a:sym typeface="Lato"/>
              </a:rPr>
              <a:t>Hierdoor onderstrepen we de </a:t>
            </a:r>
            <a:r>
              <a:rPr lang="en-US" sz="1200" b="1">
                <a:solidFill>
                  <a:srgbClr val="2F2F2F"/>
                </a:solidFill>
                <a:latin typeface="Lato"/>
                <a:ea typeface="Lato"/>
                <a:cs typeface="Lato"/>
                <a:sym typeface="Lato"/>
              </a:rPr>
              <a:t>coachende rol </a:t>
            </a:r>
            <a:r>
              <a:rPr lang="en-US" sz="1200">
                <a:solidFill>
                  <a:srgbClr val="2F2F2F"/>
                </a:solidFill>
                <a:latin typeface="Lato"/>
                <a:ea typeface="Lato"/>
                <a:cs typeface="Lato"/>
                <a:sym typeface="Lato"/>
              </a:rPr>
              <a:t>naar de kwetsbare jongeren</a:t>
            </a:r>
            <a:r>
              <a:rPr lang="en-US" sz="1200" b="1">
                <a:solidFill>
                  <a:srgbClr val="2F2F2F"/>
                </a:solidFill>
                <a:latin typeface="Lato"/>
                <a:ea typeface="Lato"/>
                <a:cs typeface="Lato"/>
                <a:sym typeface="Lato"/>
              </a:rPr>
              <a:t> </a:t>
            </a:r>
            <a:r>
              <a:rPr lang="en-US" sz="1200">
                <a:solidFill>
                  <a:srgbClr val="2F2F2F"/>
                </a:solidFill>
                <a:latin typeface="Lato"/>
                <a:ea typeface="Lato"/>
                <a:cs typeface="Lato"/>
                <a:sym typeface="Lato"/>
              </a:rPr>
              <a:t>toe.</a:t>
            </a:r>
            <a:endParaRPr sz="1200">
              <a:solidFill>
                <a:srgbClr val="2F2F2F"/>
              </a:solidFill>
              <a:latin typeface="Lato"/>
              <a:ea typeface="Lato"/>
              <a:cs typeface="Lato"/>
              <a:sym typeface="Lato"/>
            </a:endParaRPr>
          </a:p>
          <a:p>
            <a:pPr marL="457200" lvl="0" indent="-304800" algn="l" rtl="0">
              <a:lnSpc>
                <a:spcPct val="115000"/>
              </a:lnSpc>
              <a:spcBef>
                <a:spcPts val="0"/>
              </a:spcBef>
              <a:spcAft>
                <a:spcPts val="0"/>
              </a:spcAft>
              <a:buClr>
                <a:srgbClr val="2F2F2F"/>
              </a:buClr>
              <a:buSzPts val="1200"/>
              <a:buFont typeface="Arial"/>
              <a:buChar char="●"/>
            </a:pPr>
            <a:r>
              <a:rPr lang="en-US" sz="1200">
                <a:solidFill>
                  <a:srgbClr val="2F2F2F"/>
                </a:solidFill>
                <a:latin typeface="Lato"/>
                <a:ea typeface="Lato"/>
                <a:cs typeface="Lato"/>
                <a:sym typeface="Lato"/>
              </a:rPr>
              <a:t>Hiermee maken we de collega’s meer </a:t>
            </a:r>
            <a:r>
              <a:rPr lang="en-US" sz="1200" b="1">
                <a:solidFill>
                  <a:srgbClr val="2F2F2F"/>
                </a:solidFill>
                <a:latin typeface="Lato"/>
                <a:ea typeface="Lato"/>
                <a:cs typeface="Lato"/>
                <a:sym typeface="Lato"/>
              </a:rPr>
              <a:t>herkenbaar</a:t>
            </a:r>
            <a:r>
              <a:rPr lang="en-US" sz="1200">
                <a:solidFill>
                  <a:srgbClr val="2F2F2F"/>
                </a:solidFill>
                <a:latin typeface="Lato"/>
                <a:ea typeface="Lato"/>
                <a:cs typeface="Lato"/>
                <a:sym typeface="Lato"/>
              </a:rPr>
              <a:t> binnen onze eigen organisatie.</a:t>
            </a:r>
            <a:endParaRPr sz="1200">
              <a:solidFill>
                <a:srgbClr val="2F2F2F"/>
              </a:solidFill>
              <a:latin typeface="Lato"/>
              <a:ea typeface="Lato"/>
              <a:cs typeface="Lato"/>
              <a:sym typeface="Lato"/>
            </a:endParaRPr>
          </a:p>
          <a:p>
            <a:pPr marL="457200" lvl="0" indent="-304800" algn="l" rtl="0">
              <a:lnSpc>
                <a:spcPct val="115000"/>
              </a:lnSpc>
              <a:spcBef>
                <a:spcPts val="0"/>
              </a:spcBef>
              <a:spcAft>
                <a:spcPts val="0"/>
              </a:spcAft>
              <a:buClr>
                <a:srgbClr val="2F2F2F"/>
              </a:buClr>
              <a:buSzPts val="1200"/>
              <a:buFont typeface="Arial"/>
              <a:buChar char="●"/>
            </a:pPr>
            <a:r>
              <a:rPr lang="en-US" sz="1200">
                <a:solidFill>
                  <a:srgbClr val="2F2F2F"/>
                </a:solidFill>
                <a:latin typeface="Lato"/>
                <a:ea typeface="Lato"/>
                <a:cs typeface="Lato"/>
                <a:sym typeface="Lato"/>
              </a:rPr>
              <a:t>Duiden we de ondersteunende opdracht als </a:t>
            </a:r>
            <a:r>
              <a:rPr lang="en-US" sz="1200" b="1">
                <a:solidFill>
                  <a:srgbClr val="2F2F2F"/>
                </a:solidFill>
                <a:latin typeface="Lato"/>
                <a:ea typeface="Lato"/>
                <a:cs typeface="Lato"/>
                <a:sym typeface="Lato"/>
              </a:rPr>
              <a:t>verbindingspersoon</a:t>
            </a:r>
            <a:r>
              <a:rPr lang="en-US" sz="1200">
                <a:solidFill>
                  <a:srgbClr val="2F2F2F"/>
                </a:solidFill>
                <a:latin typeface="Lato"/>
                <a:ea typeface="Lato"/>
                <a:cs typeface="Lato"/>
                <a:sym typeface="Lato"/>
              </a:rPr>
              <a:t> naar het externe netwerk van scholen en jeugdwerk- en welzijnsorganisaties.</a:t>
            </a:r>
            <a:endParaRPr sz="1200">
              <a:solidFill>
                <a:srgbClr val="2F2F2F"/>
              </a:solidFill>
              <a:latin typeface="Lato"/>
              <a:ea typeface="Lato"/>
              <a:cs typeface="Lato"/>
              <a:sym typeface="Lato"/>
            </a:endParaRPr>
          </a:p>
          <a:p>
            <a:pPr marL="0" lvl="0" indent="0" algn="l" rtl="0">
              <a:lnSpc>
                <a:spcPct val="115000"/>
              </a:lnSpc>
              <a:spcBef>
                <a:spcPts val="900"/>
              </a:spcBef>
              <a:spcAft>
                <a:spcPts val="0"/>
              </a:spcAft>
              <a:buNone/>
            </a:pPr>
            <a:r>
              <a:rPr lang="en-US" sz="1200">
                <a:solidFill>
                  <a:srgbClr val="2F2F2F"/>
                </a:solidFill>
                <a:latin typeface="Lato"/>
                <a:ea typeface="Lato"/>
                <a:cs typeface="Lato"/>
                <a:sym typeface="Lato"/>
              </a:rPr>
              <a:t>Als jongerenconsulent heeft deze bemiddelaar een verhoogde expertise van de groep kwetsbare jongeren waardoor we deze beter bereiken en kunnen binden aan onze dienstverlening. </a:t>
            </a:r>
            <a:endParaRPr sz="1200">
              <a:solidFill>
                <a:srgbClr val="2F2F2F"/>
              </a:solidFill>
              <a:latin typeface="Lato"/>
              <a:ea typeface="Lato"/>
              <a:cs typeface="Lato"/>
              <a:sym typeface="Lato"/>
            </a:endParaRPr>
          </a:p>
          <a:p>
            <a:pPr marL="0" lvl="0" indent="0" algn="l" rtl="0">
              <a:lnSpc>
                <a:spcPct val="115000"/>
              </a:lnSpc>
              <a:spcBef>
                <a:spcPts val="900"/>
              </a:spcBef>
              <a:spcAft>
                <a:spcPts val="0"/>
              </a:spcAft>
              <a:buNone/>
            </a:pPr>
            <a:r>
              <a:rPr lang="en-US" sz="1200">
                <a:solidFill>
                  <a:srgbClr val="2F2F2F"/>
                </a:solidFill>
                <a:latin typeface="Lato"/>
                <a:ea typeface="Lato"/>
                <a:cs typeface="Lato"/>
                <a:sym typeface="Lato"/>
              </a:rPr>
              <a:t>Als organisatie willen we een inclusief antwoord bieden op deze zeer diverse klantengroep. </a:t>
            </a:r>
            <a:endParaRPr sz="1200">
              <a:solidFill>
                <a:srgbClr val="2F2F2F"/>
              </a:solidFill>
              <a:latin typeface="Lato"/>
              <a:ea typeface="Lato"/>
              <a:cs typeface="Lato"/>
              <a:sym typeface="Lato"/>
            </a:endParaRPr>
          </a:p>
          <a:p>
            <a:pPr marL="0" lvl="0" indent="0" algn="l" rtl="0">
              <a:lnSpc>
                <a:spcPct val="115000"/>
              </a:lnSpc>
              <a:spcBef>
                <a:spcPts val="900"/>
              </a:spcBef>
              <a:spcAft>
                <a:spcPts val="0"/>
              </a:spcAft>
              <a:buNone/>
            </a:pPr>
            <a:endParaRPr sz="1300">
              <a:solidFill>
                <a:srgbClr val="2F2F2F"/>
              </a:solidFill>
              <a:latin typeface="Lato"/>
              <a:ea typeface="Lato"/>
              <a:cs typeface="Lato"/>
              <a:sym typeface="Lato"/>
            </a:endParaRPr>
          </a:p>
          <a:p>
            <a:pPr marL="0" lvl="0" indent="0" algn="l" rtl="0">
              <a:lnSpc>
                <a:spcPct val="115000"/>
              </a:lnSpc>
              <a:spcBef>
                <a:spcPts val="1600"/>
              </a:spcBef>
              <a:spcAft>
                <a:spcPts val="0"/>
              </a:spcAft>
              <a:buNone/>
            </a:pPr>
            <a:endParaRPr sz="1300">
              <a:solidFill>
                <a:srgbClr val="2F2F2F"/>
              </a:solidFill>
              <a:latin typeface="Lato"/>
              <a:ea typeface="Lato"/>
              <a:cs typeface="Lato"/>
              <a:sym typeface="Lato"/>
            </a:endParaRPr>
          </a:p>
          <a:p>
            <a:pPr marL="0" lvl="0" indent="0" algn="l" rtl="0">
              <a:spcBef>
                <a:spcPts val="1600"/>
              </a:spcBef>
              <a:spcAft>
                <a:spcPts val="0"/>
              </a:spcAft>
              <a:buNone/>
            </a:pPr>
            <a:endParaRPr sz="1300" b="1">
              <a:solidFill>
                <a:srgbClr val="2F2F2F"/>
              </a:solidFill>
              <a:latin typeface="Lato"/>
              <a:ea typeface="Lato"/>
              <a:cs typeface="Lato"/>
              <a:sym typeface="Lato"/>
            </a:endParaRPr>
          </a:p>
          <a:p>
            <a:pPr marL="0" lvl="0" indent="0" algn="l" rtl="0">
              <a:lnSpc>
                <a:spcPct val="115000"/>
              </a:lnSpc>
              <a:spcBef>
                <a:spcPts val="1600"/>
              </a:spcBef>
              <a:spcAft>
                <a:spcPts val="0"/>
              </a:spcAft>
              <a:buNone/>
            </a:pPr>
            <a:endParaRPr sz="1300" b="1">
              <a:solidFill>
                <a:srgbClr val="2F2F2F"/>
              </a:solidFill>
              <a:latin typeface="Lato"/>
              <a:ea typeface="Lato"/>
              <a:cs typeface="Lato"/>
              <a:sym typeface="Lato"/>
            </a:endParaRPr>
          </a:p>
          <a:p>
            <a:pPr marL="0" lvl="0" indent="0" algn="l" rtl="0">
              <a:spcBef>
                <a:spcPts val="0"/>
              </a:spcBef>
              <a:spcAft>
                <a:spcPts val="1600"/>
              </a:spcAft>
              <a:buNone/>
            </a:pPr>
            <a:endParaRPr sz="1300">
              <a:solidFill>
                <a:srgbClr val="2F2F2F"/>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0"/>
          <p:cNvSpPr txBox="1">
            <a:spLocks noGrp="1"/>
          </p:cNvSpPr>
          <p:nvPr>
            <p:ph type="title"/>
          </p:nvPr>
        </p:nvSpPr>
        <p:spPr>
          <a:xfrm>
            <a:off x="244475" y="623275"/>
            <a:ext cx="1653300" cy="26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atin typeface="Lato"/>
                <a:ea typeface="Lato"/>
                <a:cs typeface="Lato"/>
                <a:sym typeface="Lato"/>
              </a:rPr>
              <a:t>      JONGEREN</a:t>
            </a:r>
            <a:endParaRPr>
              <a:latin typeface="Lato"/>
              <a:ea typeface="Lato"/>
              <a:cs typeface="Lato"/>
              <a:sym typeface="Lato"/>
            </a:endParaRPr>
          </a:p>
          <a:p>
            <a:pPr marL="0" lvl="0" indent="0" algn="r" rtl="0">
              <a:spcBef>
                <a:spcPts val="0"/>
              </a:spcBef>
              <a:spcAft>
                <a:spcPts val="0"/>
              </a:spcAft>
              <a:buNone/>
            </a:pPr>
            <a:r>
              <a:rPr lang="en-US">
                <a:latin typeface="Lato"/>
                <a:ea typeface="Lato"/>
                <a:cs typeface="Lato"/>
                <a:sym typeface="Lato"/>
              </a:rPr>
              <a:t>CONSULENT</a:t>
            </a:r>
            <a:endParaRPr>
              <a:latin typeface="Lato"/>
              <a:ea typeface="Lato"/>
              <a:cs typeface="Lato"/>
              <a:sym typeface="Lato"/>
            </a:endParaRPr>
          </a:p>
        </p:txBody>
      </p:sp>
      <p:sp>
        <p:nvSpPr>
          <p:cNvPr id="95" name="Google Shape;95;p20"/>
          <p:cNvSpPr txBox="1">
            <a:spLocks noGrp="1"/>
          </p:cNvSpPr>
          <p:nvPr>
            <p:ph type="body" idx="1"/>
          </p:nvPr>
        </p:nvSpPr>
        <p:spPr>
          <a:xfrm>
            <a:off x="2322125" y="334400"/>
            <a:ext cx="6324000" cy="4259700"/>
          </a:xfrm>
          <a:prstGeom prst="rect">
            <a:avLst/>
          </a:prstGeom>
        </p:spPr>
        <p:txBody>
          <a:bodyPr spcFirstLastPara="1" wrap="square" lIns="91425" tIns="91425" rIns="91425" bIns="91425" anchor="t" anchorCtr="0">
            <a:noAutofit/>
          </a:bodyPr>
          <a:lstStyle/>
          <a:p>
            <a:pPr marL="0" lvl="0" indent="0" algn="just" rtl="0">
              <a:lnSpc>
                <a:spcPct val="110000"/>
              </a:lnSpc>
              <a:spcBef>
                <a:spcPts val="2400"/>
              </a:spcBef>
              <a:spcAft>
                <a:spcPts val="0"/>
              </a:spcAft>
              <a:buNone/>
            </a:pPr>
            <a:r>
              <a:rPr lang="en-US" sz="1200" b="1">
                <a:solidFill>
                  <a:srgbClr val="2F2F2F"/>
                </a:solidFill>
                <a:latin typeface="Lato"/>
                <a:ea typeface="Lato"/>
                <a:cs typeface="Lato"/>
                <a:sym typeface="Lato"/>
              </a:rPr>
              <a:t>De jongeren bereiken</a:t>
            </a:r>
            <a:endParaRPr sz="1200" b="1">
              <a:solidFill>
                <a:srgbClr val="2F2F2F"/>
              </a:solidFill>
              <a:latin typeface="Lato"/>
              <a:ea typeface="Lato"/>
              <a:cs typeface="Lato"/>
              <a:sym typeface="Lato"/>
            </a:endParaRPr>
          </a:p>
          <a:p>
            <a:pPr marL="0" lvl="0" indent="0" algn="just" rtl="0">
              <a:lnSpc>
                <a:spcPct val="115000"/>
              </a:lnSpc>
              <a:spcBef>
                <a:spcPts val="900"/>
              </a:spcBef>
              <a:spcAft>
                <a:spcPts val="0"/>
              </a:spcAft>
              <a:buNone/>
            </a:pPr>
            <a:r>
              <a:rPr lang="en-US" sz="1200">
                <a:solidFill>
                  <a:srgbClr val="2F2F2F"/>
                </a:solidFill>
                <a:latin typeface="Lato"/>
                <a:ea typeface="Lato"/>
                <a:cs typeface="Lato"/>
                <a:sym typeface="Lato"/>
              </a:rPr>
              <a:t>Veel jongeren worden nog niet bereikt door VDAB. </a:t>
            </a:r>
            <a:endParaRPr sz="1200">
              <a:solidFill>
                <a:srgbClr val="2F2F2F"/>
              </a:solidFill>
              <a:latin typeface="Lato"/>
              <a:ea typeface="Lato"/>
              <a:cs typeface="Lato"/>
              <a:sym typeface="Lato"/>
            </a:endParaRPr>
          </a:p>
          <a:p>
            <a:pPr marL="0" lvl="0" indent="0" algn="just" rtl="0">
              <a:lnSpc>
                <a:spcPct val="115000"/>
              </a:lnSpc>
              <a:spcBef>
                <a:spcPts val="900"/>
              </a:spcBef>
              <a:spcAft>
                <a:spcPts val="0"/>
              </a:spcAft>
              <a:buNone/>
            </a:pPr>
            <a:r>
              <a:rPr lang="en-US" sz="1200">
                <a:solidFill>
                  <a:srgbClr val="2F2F2F"/>
                </a:solidFill>
                <a:latin typeface="Lato"/>
                <a:ea typeface="Lato"/>
                <a:cs typeface="Lato"/>
                <a:sym typeface="Lato"/>
              </a:rPr>
              <a:t>Via het concept </a:t>
            </a:r>
            <a:r>
              <a:rPr lang="en-US" sz="1200" b="1">
                <a:solidFill>
                  <a:srgbClr val="2F2F2F"/>
                </a:solidFill>
                <a:latin typeface="Lato"/>
                <a:ea typeface="Lato"/>
                <a:cs typeface="Lato"/>
                <a:sym typeface="Lato"/>
              </a:rPr>
              <a:t>outreachend netwerken </a:t>
            </a:r>
            <a:r>
              <a:rPr lang="en-US" sz="1200">
                <a:solidFill>
                  <a:srgbClr val="2F2F2F"/>
                </a:solidFill>
                <a:latin typeface="Lato"/>
                <a:ea typeface="Lato"/>
                <a:cs typeface="Lato"/>
                <a:sym typeface="Lato"/>
              </a:rPr>
              <a:t>fungeert de jongerenconsulent als SPOC en laagdrempelige toegangspoort voor het aanbod van VDAB voor scholen en jeugdwerk- en welzijn. </a:t>
            </a:r>
            <a:endParaRPr sz="1200">
              <a:solidFill>
                <a:srgbClr val="2F2F2F"/>
              </a:solidFill>
              <a:latin typeface="Lato"/>
              <a:ea typeface="Lato"/>
              <a:cs typeface="Lato"/>
              <a:sym typeface="Lato"/>
            </a:endParaRPr>
          </a:p>
          <a:p>
            <a:pPr marL="0" lvl="0" indent="0" algn="just" rtl="0">
              <a:lnSpc>
                <a:spcPct val="115000"/>
              </a:lnSpc>
              <a:spcBef>
                <a:spcPts val="900"/>
              </a:spcBef>
              <a:spcAft>
                <a:spcPts val="0"/>
              </a:spcAft>
              <a:buNone/>
            </a:pPr>
            <a:r>
              <a:rPr lang="en-US" sz="1200">
                <a:solidFill>
                  <a:srgbClr val="2F2F2F"/>
                </a:solidFill>
                <a:latin typeface="Lato"/>
                <a:ea typeface="Lato"/>
                <a:cs typeface="Lato"/>
                <a:sym typeface="Lato"/>
              </a:rPr>
              <a:t>Hoe beter de jongerenconsulent gekend is door deze actoren, hoe sneller zij geneigd zullen zijn om deze 'lijn' aan te wenden voor de kwetsbare jongeren die zij in hun dienstverlening kennen.</a:t>
            </a:r>
            <a:endParaRPr sz="1200">
              <a:solidFill>
                <a:srgbClr val="2F2F2F"/>
              </a:solidFill>
              <a:latin typeface="Lato"/>
              <a:ea typeface="Lato"/>
              <a:cs typeface="Lato"/>
              <a:sym typeface="Lato"/>
            </a:endParaRPr>
          </a:p>
          <a:p>
            <a:pPr marL="0" lvl="0" indent="0" algn="just" rtl="0">
              <a:lnSpc>
                <a:spcPct val="115000"/>
              </a:lnSpc>
              <a:spcBef>
                <a:spcPts val="900"/>
              </a:spcBef>
              <a:spcAft>
                <a:spcPts val="0"/>
              </a:spcAft>
              <a:buNone/>
            </a:pPr>
            <a:r>
              <a:rPr lang="en-US" sz="1200">
                <a:solidFill>
                  <a:srgbClr val="2F2F2F"/>
                </a:solidFill>
                <a:latin typeface="Lato"/>
                <a:ea typeface="Lato"/>
                <a:cs typeface="Lato"/>
                <a:sym typeface="Lato"/>
              </a:rPr>
              <a:t>Voorbeelden:</a:t>
            </a:r>
            <a:endParaRPr sz="1200">
              <a:solidFill>
                <a:srgbClr val="2F2F2F"/>
              </a:solidFill>
              <a:latin typeface="Lato"/>
              <a:ea typeface="Lato"/>
              <a:cs typeface="Lato"/>
              <a:sym typeface="Lato"/>
            </a:endParaRPr>
          </a:p>
          <a:p>
            <a:pPr marL="457200" lvl="0" indent="-304800" algn="just" rtl="0">
              <a:lnSpc>
                <a:spcPct val="115000"/>
              </a:lnSpc>
              <a:spcBef>
                <a:spcPts val="900"/>
              </a:spcBef>
              <a:spcAft>
                <a:spcPts val="0"/>
              </a:spcAft>
              <a:buClr>
                <a:srgbClr val="2F2F2F"/>
              </a:buClr>
              <a:buSzPts val="1200"/>
              <a:buFont typeface="Lato"/>
              <a:buChar char="●"/>
            </a:pPr>
            <a:r>
              <a:rPr lang="en-US" sz="1200">
                <a:solidFill>
                  <a:srgbClr val="2F2F2F"/>
                </a:solidFill>
                <a:latin typeface="Lato"/>
                <a:ea typeface="Lato"/>
                <a:cs typeface="Lato"/>
                <a:sym typeface="Lato"/>
              </a:rPr>
              <a:t>deelname aan studie- en netwerkdagen,</a:t>
            </a:r>
            <a:endParaRPr sz="1200">
              <a:solidFill>
                <a:srgbClr val="2F2F2F"/>
              </a:solidFill>
              <a:latin typeface="Lato"/>
              <a:ea typeface="Lato"/>
              <a:cs typeface="Lato"/>
              <a:sym typeface="Lato"/>
            </a:endParaRPr>
          </a:p>
          <a:p>
            <a:pPr marL="457200" lvl="0" indent="-304800" algn="just" rtl="0">
              <a:lnSpc>
                <a:spcPct val="115000"/>
              </a:lnSpc>
              <a:spcBef>
                <a:spcPts val="0"/>
              </a:spcBef>
              <a:spcAft>
                <a:spcPts val="0"/>
              </a:spcAft>
              <a:buClr>
                <a:srgbClr val="2F2F2F"/>
              </a:buClr>
              <a:buSzPts val="1200"/>
              <a:buFont typeface="Lato"/>
              <a:buChar char="●"/>
            </a:pPr>
            <a:r>
              <a:rPr lang="en-US" sz="1200">
                <a:solidFill>
                  <a:srgbClr val="2F2F2F"/>
                </a:solidFill>
                <a:latin typeface="Lato"/>
                <a:ea typeface="Lato"/>
                <a:cs typeface="Lato"/>
                <a:sym typeface="Lato"/>
              </a:rPr>
              <a:t>deelname aan externe werkgroepen en regionale overlegfora,</a:t>
            </a:r>
            <a:endParaRPr sz="1200">
              <a:solidFill>
                <a:srgbClr val="2F2F2F"/>
              </a:solidFill>
              <a:latin typeface="Lato"/>
              <a:ea typeface="Lato"/>
              <a:cs typeface="Lato"/>
              <a:sym typeface="Lato"/>
            </a:endParaRPr>
          </a:p>
          <a:p>
            <a:pPr marL="457200" lvl="0" indent="-304800" algn="just" rtl="0">
              <a:lnSpc>
                <a:spcPct val="115000"/>
              </a:lnSpc>
              <a:spcBef>
                <a:spcPts val="0"/>
              </a:spcBef>
              <a:spcAft>
                <a:spcPts val="0"/>
              </a:spcAft>
              <a:buClr>
                <a:srgbClr val="2F2F2F"/>
              </a:buClr>
              <a:buSzPts val="1200"/>
              <a:buFont typeface="Lato"/>
              <a:buChar char="●"/>
            </a:pPr>
            <a:r>
              <a:rPr lang="en-US" sz="1200">
                <a:solidFill>
                  <a:srgbClr val="2F2F2F"/>
                </a:solidFill>
                <a:latin typeface="Lato"/>
                <a:ea typeface="Lato"/>
                <a:cs typeface="Lato"/>
                <a:sym typeface="Lato"/>
              </a:rPr>
              <a:t>infosessies op afspraak,</a:t>
            </a:r>
            <a:endParaRPr sz="1200">
              <a:solidFill>
                <a:srgbClr val="2F2F2F"/>
              </a:solidFill>
              <a:latin typeface="Lato"/>
              <a:ea typeface="Lato"/>
              <a:cs typeface="Lato"/>
              <a:sym typeface="Lato"/>
            </a:endParaRPr>
          </a:p>
          <a:p>
            <a:pPr marL="457200" lvl="0" indent="-304800" algn="just" rtl="0">
              <a:lnSpc>
                <a:spcPct val="115000"/>
              </a:lnSpc>
              <a:spcBef>
                <a:spcPts val="0"/>
              </a:spcBef>
              <a:spcAft>
                <a:spcPts val="0"/>
              </a:spcAft>
              <a:buClr>
                <a:srgbClr val="2F2F2F"/>
              </a:buClr>
              <a:buSzPts val="1200"/>
              <a:buFont typeface="Lato"/>
              <a:buChar char="●"/>
            </a:pPr>
            <a:r>
              <a:rPr lang="en-US" sz="1200">
                <a:solidFill>
                  <a:srgbClr val="2F2F2F"/>
                </a:solidFill>
                <a:latin typeface="Lato"/>
                <a:ea typeface="Lato"/>
                <a:cs typeface="Lato"/>
                <a:sym typeface="Lato"/>
              </a:rPr>
              <a:t>formele of informele zitmomenten,</a:t>
            </a:r>
            <a:endParaRPr sz="1200">
              <a:solidFill>
                <a:srgbClr val="2F2F2F"/>
              </a:solidFill>
              <a:latin typeface="Lato"/>
              <a:ea typeface="Lato"/>
              <a:cs typeface="Lato"/>
              <a:sym typeface="Lato"/>
            </a:endParaRPr>
          </a:p>
          <a:p>
            <a:pPr marL="457200" lvl="0" indent="-304800" algn="just" rtl="0">
              <a:lnSpc>
                <a:spcPct val="115000"/>
              </a:lnSpc>
              <a:spcBef>
                <a:spcPts val="0"/>
              </a:spcBef>
              <a:spcAft>
                <a:spcPts val="0"/>
              </a:spcAft>
              <a:buClr>
                <a:srgbClr val="2F2F2F"/>
              </a:buClr>
              <a:buSzPts val="1200"/>
              <a:buFont typeface="Lato"/>
              <a:buChar char="●"/>
            </a:pPr>
            <a:r>
              <a:rPr lang="en-US" sz="1200">
                <a:solidFill>
                  <a:srgbClr val="2F2F2F"/>
                </a:solidFill>
                <a:latin typeface="Lato"/>
                <a:ea typeface="Lato"/>
                <a:cs typeface="Lato"/>
                <a:sym typeface="Lato"/>
              </a:rPr>
              <a:t>…</a:t>
            </a:r>
            <a:endParaRPr sz="1200">
              <a:solidFill>
                <a:srgbClr val="2F2F2F"/>
              </a:solidFill>
              <a:latin typeface="Lato"/>
              <a:ea typeface="Lato"/>
              <a:cs typeface="Lato"/>
              <a:sym typeface="Lato"/>
            </a:endParaRPr>
          </a:p>
          <a:p>
            <a:pPr marL="0" lvl="0" indent="0" algn="just" rtl="0">
              <a:lnSpc>
                <a:spcPct val="115000"/>
              </a:lnSpc>
              <a:spcBef>
                <a:spcPts val="800"/>
              </a:spcBef>
              <a:spcAft>
                <a:spcPts val="0"/>
              </a:spcAft>
              <a:buNone/>
            </a:pPr>
            <a:endParaRPr sz="1200" b="1">
              <a:solidFill>
                <a:srgbClr val="2F2F2F"/>
              </a:solidFill>
              <a:latin typeface="Lato"/>
              <a:ea typeface="Lato"/>
              <a:cs typeface="Lato"/>
              <a:sym typeface="Lato"/>
            </a:endParaRPr>
          </a:p>
          <a:p>
            <a:pPr marL="0" lvl="0" indent="0" algn="just" rtl="0">
              <a:lnSpc>
                <a:spcPct val="115000"/>
              </a:lnSpc>
              <a:spcBef>
                <a:spcPts val="1600"/>
              </a:spcBef>
              <a:spcAft>
                <a:spcPts val="0"/>
              </a:spcAft>
              <a:buNone/>
            </a:pPr>
            <a:endParaRPr sz="1200">
              <a:solidFill>
                <a:srgbClr val="2F2F2F"/>
              </a:solidFill>
              <a:latin typeface="Lato"/>
              <a:ea typeface="Lato"/>
              <a:cs typeface="Lato"/>
              <a:sym typeface="Lato"/>
            </a:endParaRPr>
          </a:p>
          <a:p>
            <a:pPr marL="0" lvl="0" indent="0" algn="just" rtl="0">
              <a:spcBef>
                <a:spcPts val="1600"/>
              </a:spcBef>
              <a:spcAft>
                <a:spcPts val="0"/>
              </a:spcAft>
              <a:buNone/>
            </a:pPr>
            <a:endParaRPr sz="1200" b="1">
              <a:solidFill>
                <a:srgbClr val="2F2F2F"/>
              </a:solidFill>
              <a:latin typeface="Lato"/>
              <a:ea typeface="Lato"/>
              <a:cs typeface="Lato"/>
              <a:sym typeface="Lato"/>
            </a:endParaRPr>
          </a:p>
          <a:p>
            <a:pPr marL="0" lvl="0" indent="0" algn="just" rtl="0">
              <a:lnSpc>
                <a:spcPct val="115000"/>
              </a:lnSpc>
              <a:spcBef>
                <a:spcPts val="1600"/>
              </a:spcBef>
              <a:spcAft>
                <a:spcPts val="0"/>
              </a:spcAft>
              <a:buNone/>
            </a:pPr>
            <a:endParaRPr sz="1200" b="1">
              <a:solidFill>
                <a:srgbClr val="2F2F2F"/>
              </a:solidFill>
              <a:latin typeface="Lato"/>
              <a:ea typeface="Lato"/>
              <a:cs typeface="Lato"/>
              <a:sym typeface="Lato"/>
            </a:endParaRPr>
          </a:p>
          <a:p>
            <a:pPr marL="0" lvl="0" indent="0" algn="just" rtl="0">
              <a:spcBef>
                <a:spcPts val="0"/>
              </a:spcBef>
              <a:spcAft>
                <a:spcPts val="1600"/>
              </a:spcAft>
              <a:buNone/>
            </a:pPr>
            <a:endParaRPr sz="1200">
              <a:solidFill>
                <a:srgbClr val="2F2F2F"/>
              </a:solidFill>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244475" y="623275"/>
            <a:ext cx="1653300" cy="26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atin typeface="Lato"/>
                <a:ea typeface="Lato"/>
                <a:cs typeface="Lato"/>
                <a:sym typeface="Lato"/>
              </a:rPr>
              <a:t>      JONGEREN</a:t>
            </a:r>
            <a:endParaRPr>
              <a:latin typeface="Lato"/>
              <a:ea typeface="Lato"/>
              <a:cs typeface="Lato"/>
              <a:sym typeface="Lato"/>
            </a:endParaRPr>
          </a:p>
          <a:p>
            <a:pPr marL="0" lvl="0" indent="0" algn="r" rtl="0">
              <a:spcBef>
                <a:spcPts val="0"/>
              </a:spcBef>
              <a:spcAft>
                <a:spcPts val="0"/>
              </a:spcAft>
              <a:buNone/>
            </a:pPr>
            <a:r>
              <a:rPr lang="en-US">
                <a:latin typeface="Lato"/>
                <a:ea typeface="Lato"/>
                <a:cs typeface="Lato"/>
                <a:sym typeface="Lato"/>
              </a:rPr>
              <a:t>CONSULENT</a:t>
            </a:r>
            <a:endParaRPr>
              <a:latin typeface="Lato"/>
              <a:ea typeface="Lato"/>
              <a:cs typeface="Lato"/>
              <a:sym typeface="Lato"/>
            </a:endParaRPr>
          </a:p>
        </p:txBody>
      </p:sp>
      <p:sp>
        <p:nvSpPr>
          <p:cNvPr id="101" name="Google Shape;101;p21"/>
          <p:cNvSpPr txBox="1">
            <a:spLocks noGrp="1"/>
          </p:cNvSpPr>
          <p:nvPr>
            <p:ph type="body" idx="1"/>
          </p:nvPr>
        </p:nvSpPr>
        <p:spPr>
          <a:xfrm>
            <a:off x="2322125" y="334400"/>
            <a:ext cx="6324000" cy="4428900"/>
          </a:xfrm>
          <a:prstGeom prst="rect">
            <a:avLst/>
          </a:prstGeom>
        </p:spPr>
        <p:txBody>
          <a:bodyPr spcFirstLastPara="1" wrap="square" lIns="91425" tIns="91425" rIns="91425" bIns="91425" anchor="t" anchorCtr="0">
            <a:noAutofit/>
          </a:bodyPr>
          <a:lstStyle/>
          <a:p>
            <a:pPr marL="0" lvl="0" indent="0" algn="just" rtl="0">
              <a:lnSpc>
                <a:spcPct val="115000"/>
              </a:lnSpc>
              <a:spcBef>
                <a:spcPts val="900"/>
              </a:spcBef>
              <a:spcAft>
                <a:spcPts val="0"/>
              </a:spcAft>
              <a:buNone/>
            </a:pPr>
            <a:r>
              <a:rPr lang="en-US" sz="1200" b="1">
                <a:solidFill>
                  <a:srgbClr val="2F2F2F"/>
                </a:solidFill>
                <a:latin typeface="Lato"/>
                <a:ea typeface="Lato"/>
                <a:cs typeface="Lato"/>
                <a:sym typeface="Lato"/>
              </a:rPr>
              <a:t>Individuele bemiddeling</a:t>
            </a:r>
            <a:endParaRPr sz="1200" b="1">
              <a:solidFill>
                <a:srgbClr val="2F2F2F"/>
              </a:solidFill>
              <a:latin typeface="Lato"/>
              <a:ea typeface="Lato"/>
              <a:cs typeface="Lato"/>
              <a:sym typeface="Lato"/>
            </a:endParaRPr>
          </a:p>
          <a:p>
            <a:pPr marL="0" lvl="0" indent="0" algn="just" rtl="0">
              <a:lnSpc>
                <a:spcPct val="115000"/>
              </a:lnSpc>
              <a:spcBef>
                <a:spcPts val="900"/>
              </a:spcBef>
              <a:spcAft>
                <a:spcPts val="0"/>
              </a:spcAft>
              <a:buNone/>
            </a:pPr>
            <a:r>
              <a:rPr lang="en-US" sz="1200">
                <a:solidFill>
                  <a:srgbClr val="2F2F2F"/>
                </a:solidFill>
                <a:latin typeface="Lato"/>
                <a:ea typeface="Lato"/>
                <a:cs typeface="Lato"/>
                <a:sym typeface="Lato"/>
              </a:rPr>
              <a:t>De aanpak van de jongerenconsulent is erop gericht om voldoende binding te creëren om een traject naar werk mogelijk te maken. Dit volgens de methodieken van de </a:t>
            </a:r>
            <a:r>
              <a:rPr lang="en-US" sz="1200" b="1">
                <a:solidFill>
                  <a:srgbClr val="2F2F2F"/>
                </a:solidFill>
                <a:latin typeface="Lato"/>
                <a:ea typeface="Lato"/>
                <a:cs typeface="Lato"/>
                <a:sym typeface="Lato"/>
              </a:rPr>
              <a:t>Missing Link</a:t>
            </a:r>
            <a:r>
              <a:rPr lang="en-US" sz="1200">
                <a:solidFill>
                  <a:srgbClr val="2F2F2F"/>
                </a:solidFill>
                <a:latin typeface="Lato"/>
                <a:ea typeface="Lato"/>
                <a:cs typeface="Lato"/>
                <a:sym typeface="Lato"/>
              </a:rPr>
              <a:t>. Deze vertrekt vanuit een bepaalde visie die er een specifieke begeleidershouding op nahoudt en als doel heeft de employability of inzetbaarheid van de jongeren te verhogen en zo hun kansen op onze arbeidsmarkt te maximaliseren.</a:t>
            </a:r>
            <a:endParaRPr sz="1200">
              <a:solidFill>
                <a:srgbClr val="2F2F2F"/>
              </a:solidFill>
              <a:latin typeface="Lato"/>
              <a:ea typeface="Lato"/>
              <a:cs typeface="Lato"/>
              <a:sym typeface="Lato"/>
            </a:endParaRPr>
          </a:p>
          <a:p>
            <a:pPr marL="457200" lvl="0" indent="-304800" algn="just" rtl="0">
              <a:lnSpc>
                <a:spcPct val="115000"/>
              </a:lnSpc>
              <a:spcBef>
                <a:spcPts val="900"/>
              </a:spcBef>
              <a:spcAft>
                <a:spcPts val="0"/>
              </a:spcAft>
              <a:buClr>
                <a:srgbClr val="2F2F2F"/>
              </a:buClr>
              <a:buSzPts val="1200"/>
              <a:buFont typeface="Arial"/>
              <a:buChar char="●"/>
            </a:pPr>
            <a:r>
              <a:rPr lang="en-US" sz="1200">
                <a:solidFill>
                  <a:srgbClr val="2F2F2F"/>
                </a:solidFill>
                <a:latin typeface="Lato"/>
                <a:ea typeface="Lato"/>
                <a:cs typeface="Lato"/>
                <a:sym typeface="Lato"/>
              </a:rPr>
              <a:t>Er is </a:t>
            </a:r>
            <a:r>
              <a:rPr lang="en-US" sz="1200" b="1">
                <a:solidFill>
                  <a:srgbClr val="2F2F2F"/>
                </a:solidFill>
                <a:latin typeface="Lato"/>
                <a:ea typeface="Lato"/>
                <a:cs typeface="Lato"/>
                <a:sym typeface="Lato"/>
              </a:rPr>
              <a:t>wederzijds vertrouwen</a:t>
            </a:r>
            <a:r>
              <a:rPr lang="en-US" sz="1200">
                <a:solidFill>
                  <a:srgbClr val="2F2F2F"/>
                </a:solidFill>
                <a:latin typeface="Lato"/>
                <a:ea typeface="Lato"/>
                <a:cs typeface="Lato"/>
                <a:sym typeface="Lato"/>
              </a:rPr>
              <a:t> nodig om samen het traject naar een duurzame loopbaan vorm te kunnen geven, dat vraagt tijd.</a:t>
            </a:r>
            <a:endParaRPr sz="1200">
              <a:solidFill>
                <a:srgbClr val="2F2F2F"/>
              </a:solidFill>
              <a:latin typeface="Lato"/>
              <a:ea typeface="Lato"/>
              <a:cs typeface="Lato"/>
              <a:sym typeface="Lato"/>
            </a:endParaRPr>
          </a:p>
          <a:p>
            <a:pPr marL="457200" lvl="0" indent="-304800" algn="just" rtl="0">
              <a:lnSpc>
                <a:spcPct val="115000"/>
              </a:lnSpc>
              <a:spcBef>
                <a:spcPts val="0"/>
              </a:spcBef>
              <a:spcAft>
                <a:spcPts val="0"/>
              </a:spcAft>
              <a:buClr>
                <a:srgbClr val="2F2F2F"/>
              </a:buClr>
              <a:buSzPts val="1200"/>
              <a:buFont typeface="Arial"/>
              <a:buChar char="●"/>
            </a:pPr>
            <a:r>
              <a:rPr lang="en-US" sz="1200">
                <a:solidFill>
                  <a:srgbClr val="2F2F2F"/>
                </a:solidFill>
                <a:latin typeface="Lato"/>
                <a:ea typeface="Lato"/>
                <a:cs typeface="Lato"/>
                <a:sym typeface="Lato"/>
              </a:rPr>
              <a:t>Vaak zullen </a:t>
            </a:r>
            <a:r>
              <a:rPr lang="en-US" sz="1200" b="1">
                <a:solidFill>
                  <a:srgbClr val="2F2F2F"/>
                </a:solidFill>
                <a:latin typeface="Lato"/>
                <a:ea typeface="Lato"/>
                <a:cs typeface="Lato"/>
                <a:sym typeface="Lato"/>
              </a:rPr>
              <a:t>meerdere contacten</a:t>
            </a:r>
            <a:r>
              <a:rPr lang="en-US" sz="1200">
                <a:solidFill>
                  <a:srgbClr val="2F2F2F"/>
                </a:solidFill>
                <a:latin typeface="Lato"/>
                <a:ea typeface="Lato"/>
                <a:cs typeface="Lato"/>
                <a:sym typeface="Lato"/>
              </a:rPr>
              <a:t> nodig zijn om de context, competenties, jobdoelwit van de jongere in kaart te brengen.</a:t>
            </a:r>
            <a:endParaRPr sz="1200">
              <a:solidFill>
                <a:srgbClr val="2F2F2F"/>
              </a:solidFill>
              <a:latin typeface="Lato"/>
              <a:ea typeface="Lato"/>
              <a:cs typeface="Lato"/>
              <a:sym typeface="Lato"/>
            </a:endParaRPr>
          </a:p>
          <a:p>
            <a:pPr marL="457200" lvl="0" indent="-304800" algn="just" rtl="0">
              <a:lnSpc>
                <a:spcPct val="115000"/>
              </a:lnSpc>
              <a:spcBef>
                <a:spcPts val="0"/>
              </a:spcBef>
              <a:spcAft>
                <a:spcPts val="0"/>
              </a:spcAft>
              <a:buClr>
                <a:srgbClr val="2F2F2F"/>
              </a:buClr>
              <a:buSzPts val="1200"/>
              <a:buFont typeface="Arial"/>
              <a:buChar char="●"/>
            </a:pPr>
            <a:r>
              <a:rPr lang="en-US" sz="1200">
                <a:solidFill>
                  <a:srgbClr val="2F2F2F"/>
                </a:solidFill>
                <a:latin typeface="Lato"/>
                <a:ea typeface="Lato"/>
                <a:cs typeface="Lato"/>
                <a:sym typeface="Lato"/>
              </a:rPr>
              <a:t>Een traject moet kwalitatief zijn waarin doelen en acties vooropgesteld worden, maar met aandacht voor </a:t>
            </a:r>
            <a:r>
              <a:rPr lang="en-US" sz="1200" b="1">
                <a:solidFill>
                  <a:srgbClr val="2F2F2F"/>
                </a:solidFill>
                <a:latin typeface="Lato"/>
                <a:ea typeface="Lato"/>
                <a:cs typeface="Lato"/>
                <a:sym typeface="Lato"/>
              </a:rPr>
              <a:t>maatwerk</a:t>
            </a:r>
            <a:r>
              <a:rPr lang="en-US" sz="1200">
                <a:solidFill>
                  <a:srgbClr val="2F2F2F"/>
                </a:solidFill>
                <a:latin typeface="Lato"/>
                <a:ea typeface="Lato"/>
                <a:cs typeface="Lato"/>
                <a:sym typeface="Lato"/>
              </a:rPr>
              <a:t> en op tempo van de kwetsbare jongere.</a:t>
            </a:r>
            <a:endParaRPr sz="1200">
              <a:solidFill>
                <a:srgbClr val="2F2F2F"/>
              </a:solidFill>
              <a:latin typeface="Lato"/>
              <a:ea typeface="Lato"/>
              <a:cs typeface="Lato"/>
              <a:sym typeface="Lato"/>
            </a:endParaRPr>
          </a:p>
          <a:p>
            <a:pPr marL="457200" lvl="0" indent="-304800" algn="just" rtl="0">
              <a:lnSpc>
                <a:spcPct val="115000"/>
              </a:lnSpc>
              <a:spcBef>
                <a:spcPts val="0"/>
              </a:spcBef>
              <a:spcAft>
                <a:spcPts val="0"/>
              </a:spcAft>
              <a:buClr>
                <a:srgbClr val="2F2F2F"/>
              </a:buClr>
              <a:buSzPts val="1200"/>
              <a:buFont typeface="Arial"/>
              <a:buChar char="●"/>
            </a:pPr>
            <a:r>
              <a:rPr lang="en-US" sz="1200">
                <a:solidFill>
                  <a:srgbClr val="2F2F2F"/>
                </a:solidFill>
                <a:latin typeface="Lato"/>
                <a:ea typeface="Lato"/>
                <a:cs typeface="Lato"/>
                <a:sym typeface="Lato"/>
              </a:rPr>
              <a:t>Soms is het nodig om een gesprek op een </a:t>
            </a:r>
            <a:r>
              <a:rPr lang="en-US" sz="1200" b="1">
                <a:solidFill>
                  <a:srgbClr val="2F2F2F"/>
                </a:solidFill>
                <a:latin typeface="Lato"/>
                <a:ea typeface="Lato"/>
                <a:cs typeface="Lato"/>
                <a:sym typeface="Lato"/>
              </a:rPr>
              <a:t>andere werkvloer</a:t>
            </a:r>
            <a:r>
              <a:rPr lang="en-US" sz="1200">
                <a:solidFill>
                  <a:srgbClr val="2F2F2F"/>
                </a:solidFill>
                <a:latin typeface="Lato"/>
                <a:ea typeface="Lato"/>
                <a:cs typeface="Lato"/>
                <a:sym typeface="Lato"/>
              </a:rPr>
              <a:t> te hebben dan die van VDAB.</a:t>
            </a:r>
            <a:endParaRPr sz="1200">
              <a:solidFill>
                <a:srgbClr val="2F2F2F"/>
              </a:solidFill>
              <a:latin typeface="Lato"/>
              <a:ea typeface="Lato"/>
              <a:cs typeface="Lato"/>
              <a:sym typeface="Lato"/>
            </a:endParaRPr>
          </a:p>
          <a:p>
            <a:pPr marL="0" lvl="0" indent="0" algn="just" rtl="0">
              <a:lnSpc>
                <a:spcPct val="115000"/>
              </a:lnSpc>
              <a:spcBef>
                <a:spcPts val="900"/>
              </a:spcBef>
              <a:spcAft>
                <a:spcPts val="0"/>
              </a:spcAft>
              <a:buNone/>
            </a:pPr>
            <a:r>
              <a:rPr lang="en-US" sz="1200">
                <a:solidFill>
                  <a:srgbClr val="2F2F2F"/>
                </a:solidFill>
                <a:latin typeface="Lato"/>
                <a:ea typeface="Lato"/>
                <a:cs typeface="Lato"/>
                <a:sym typeface="Lato"/>
              </a:rPr>
              <a:t>In deze bemiddeling vertrekken we vanuit het principe dat de jongere aan het stuur staat van zijn traject, dat de jongerenconsulent dit faciliteert via een integrale begeleiding met een gecoördineerde lokale aanpak en waarbij steeds de evolutie van het traject helder in kaart wordt gebracht.</a:t>
            </a:r>
            <a:endParaRPr sz="1200">
              <a:solidFill>
                <a:srgbClr val="2F2F2F"/>
              </a:solidFill>
              <a:latin typeface="Lato"/>
              <a:ea typeface="Lato"/>
              <a:cs typeface="Lato"/>
              <a:sym typeface="Lato"/>
            </a:endParaRPr>
          </a:p>
          <a:p>
            <a:pPr marL="0" lvl="0" indent="0" algn="just" rtl="0">
              <a:lnSpc>
                <a:spcPct val="115000"/>
              </a:lnSpc>
              <a:spcBef>
                <a:spcPts val="900"/>
              </a:spcBef>
              <a:spcAft>
                <a:spcPts val="0"/>
              </a:spcAft>
              <a:buNone/>
            </a:pPr>
            <a:endParaRPr sz="1200" b="1">
              <a:solidFill>
                <a:srgbClr val="2F2F2F"/>
              </a:solidFill>
              <a:latin typeface="Lato"/>
              <a:ea typeface="Lato"/>
              <a:cs typeface="Lato"/>
              <a:sym typeface="Lato"/>
            </a:endParaRPr>
          </a:p>
          <a:p>
            <a:pPr marL="0" lvl="0" indent="0" algn="just" rtl="0">
              <a:lnSpc>
                <a:spcPct val="115000"/>
              </a:lnSpc>
              <a:spcBef>
                <a:spcPts val="1600"/>
              </a:spcBef>
              <a:spcAft>
                <a:spcPts val="0"/>
              </a:spcAft>
              <a:buNone/>
            </a:pPr>
            <a:endParaRPr sz="1200">
              <a:solidFill>
                <a:srgbClr val="2F2F2F"/>
              </a:solidFill>
              <a:latin typeface="Lato"/>
              <a:ea typeface="Lato"/>
              <a:cs typeface="Lato"/>
              <a:sym typeface="Lato"/>
            </a:endParaRPr>
          </a:p>
          <a:p>
            <a:pPr marL="0" lvl="0" indent="0" algn="just" rtl="0">
              <a:spcBef>
                <a:spcPts val="1600"/>
              </a:spcBef>
              <a:spcAft>
                <a:spcPts val="0"/>
              </a:spcAft>
              <a:buNone/>
            </a:pPr>
            <a:endParaRPr sz="1200" b="1">
              <a:solidFill>
                <a:srgbClr val="2F2F2F"/>
              </a:solidFill>
              <a:latin typeface="Lato"/>
              <a:ea typeface="Lato"/>
              <a:cs typeface="Lato"/>
              <a:sym typeface="Lato"/>
            </a:endParaRPr>
          </a:p>
          <a:p>
            <a:pPr marL="0" lvl="0" indent="0" algn="just" rtl="0">
              <a:lnSpc>
                <a:spcPct val="115000"/>
              </a:lnSpc>
              <a:spcBef>
                <a:spcPts val="1600"/>
              </a:spcBef>
              <a:spcAft>
                <a:spcPts val="0"/>
              </a:spcAft>
              <a:buNone/>
            </a:pPr>
            <a:endParaRPr sz="1200" b="1">
              <a:solidFill>
                <a:srgbClr val="2F2F2F"/>
              </a:solidFill>
              <a:latin typeface="Lato"/>
              <a:ea typeface="Lato"/>
              <a:cs typeface="Lato"/>
              <a:sym typeface="Lato"/>
            </a:endParaRPr>
          </a:p>
          <a:p>
            <a:pPr marL="0" lvl="0" indent="0" algn="just" rtl="0">
              <a:spcBef>
                <a:spcPts val="0"/>
              </a:spcBef>
              <a:spcAft>
                <a:spcPts val="1600"/>
              </a:spcAft>
              <a:buNone/>
            </a:pPr>
            <a:endParaRPr sz="1200">
              <a:solidFill>
                <a:srgbClr val="2F2F2F"/>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954</Words>
  <Application>Microsoft Office PowerPoint</Application>
  <PresentationFormat>Diavoorstelling (16:9)</PresentationFormat>
  <Paragraphs>136</Paragraphs>
  <Slides>14</Slides>
  <Notes>14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Lato</vt:lpstr>
      <vt:lpstr>Calibri</vt:lpstr>
      <vt:lpstr>Arial</vt:lpstr>
      <vt:lpstr>Simple Light</vt:lpstr>
      <vt:lpstr>Kwetsbare Jongeren</vt:lpstr>
      <vt:lpstr>YOUTH GUARANTEE</vt:lpstr>
      <vt:lpstr>JWP Jeugdwerkplan</vt:lpstr>
      <vt:lpstr>WAAROM KWETSBAAR</vt:lpstr>
      <vt:lpstr>HUIDIGE AANPAK</vt:lpstr>
      <vt:lpstr>HUIDIGE AANPAK</vt:lpstr>
      <vt:lpstr>      JONGEREN CONSULENT</vt:lpstr>
      <vt:lpstr>      JONGEREN CONSULENT</vt:lpstr>
      <vt:lpstr>      JONGEREN CONSULENT</vt:lpstr>
      <vt:lpstr>      JONGEREN CONSULENT</vt:lpstr>
      <vt:lpstr>JONGEREN CONSULENT</vt:lpstr>
      <vt:lpstr> NUTTIGE INFO</vt:lpstr>
      <vt:lpstr>CONTACT GEGEVENS</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Kwetsbare Jongeren</dc:title>
  <dc:creator>Nelis Van Rompaey</dc:creator>
  <cp:lastModifiedBy>Ghijssels Elke</cp:lastModifiedBy>
  <cp:revision>2</cp:revision>
  <dcterms:modified xsi:type="dcterms:W3CDTF">2020-05-07T12:53:43Z</dcterms:modified>
</cp:coreProperties>
</file>