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uterickx Naomi" initials="WN" lastIdx="1" clrIdx="0">
    <p:extLst>
      <p:ext uri="{19B8F6BF-5375-455C-9EA6-DF929625EA0E}">
        <p15:presenceInfo xmlns:p15="http://schemas.microsoft.com/office/powerpoint/2012/main" userId="S::naomi.wauterickx@ond.vlaanderen.be::0e373f72-b617-4a8b-8683-13cf128af2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3" autoAdjust="0"/>
    <p:restoredTop sz="90590" autoAdjust="0"/>
  </p:normalViewPr>
  <p:slideViewPr>
    <p:cSldViewPr snapToGrid="0">
      <p:cViewPr varScale="1">
        <p:scale>
          <a:sx n="78" d="100"/>
          <a:sy n="78" d="100"/>
        </p:scale>
        <p:origin x="84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E56A3-04FD-487F-847D-2B4A745EA4D3}" type="datetimeFigureOut">
              <a:rPr lang="nl-BE" smtClean="0"/>
              <a:t>9/12/2019</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F7BB27-959F-4302-B17A-A46F9E9DA1A5}" type="slidenum">
              <a:rPr lang="nl-BE" smtClean="0"/>
              <a:t>‹nr.›</a:t>
            </a:fld>
            <a:endParaRPr lang="nl-BE"/>
          </a:p>
        </p:txBody>
      </p:sp>
    </p:spTree>
    <p:extLst>
      <p:ext uri="{BB962C8B-B14F-4D97-AF65-F5344CB8AC3E}">
        <p14:creationId xmlns:p14="http://schemas.microsoft.com/office/powerpoint/2010/main" val="516439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Baskenland</a:t>
            </a:r>
          </a:p>
          <a:p>
            <a:r>
              <a:rPr lang="nl-BE" dirty="0"/>
              <a:t>21,000 km2 = 2/3 van België</a:t>
            </a:r>
          </a:p>
          <a:p>
            <a:r>
              <a:rPr lang="nl-BE" dirty="0"/>
              <a:t>3 miljoen inwoners</a:t>
            </a:r>
          </a:p>
        </p:txBody>
      </p:sp>
      <p:sp>
        <p:nvSpPr>
          <p:cNvPr id="4" name="Tijdelijke aanduiding voor dianummer 3"/>
          <p:cNvSpPr>
            <a:spLocks noGrp="1"/>
          </p:cNvSpPr>
          <p:nvPr>
            <p:ph type="sldNum" sz="quarter" idx="5"/>
          </p:nvPr>
        </p:nvSpPr>
        <p:spPr/>
        <p:txBody>
          <a:bodyPr/>
          <a:lstStyle/>
          <a:p>
            <a:fld id="{94F7BB27-959F-4302-B17A-A46F9E9DA1A5}" type="slidenum">
              <a:rPr lang="nl-BE" smtClean="0"/>
              <a:t>1</a:t>
            </a:fld>
            <a:endParaRPr lang="nl-BE"/>
          </a:p>
        </p:txBody>
      </p:sp>
    </p:spTree>
    <p:extLst>
      <p:ext uri="{BB962C8B-B14F-4D97-AF65-F5344CB8AC3E}">
        <p14:creationId xmlns:p14="http://schemas.microsoft.com/office/powerpoint/2010/main" val="724598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4F7BB27-959F-4302-B17A-A46F9E9DA1A5}" type="slidenum">
              <a:rPr lang="nl-BE" smtClean="0"/>
              <a:t>5</a:t>
            </a:fld>
            <a:endParaRPr lang="nl-BE"/>
          </a:p>
        </p:txBody>
      </p:sp>
    </p:spTree>
    <p:extLst>
      <p:ext uri="{BB962C8B-B14F-4D97-AF65-F5344CB8AC3E}">
        <p14:creationId xmlns:p14="http://schemas.microsoft.com/office/powerpoint/2010/main" val="1921170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Confebask</a:t>
            </a:r>
            <a:endParaRPr lang="nl-BE" dirty="0"/>
          </a:p>
          <a:p>
            <a:endParaRPr lang="nl-BE" dirty="0"/>
          </a:p>
          <a:p>
            <a:r>
              <a:rPr lang="nl-NL" dirty="0" err="1"/>
              <a:t>Basques</a:t>
            </a:r>
            <a:r>
              <a:rPr lang="nl-NL" dirty="0"/>
              <a:t> Business </a:t>
            </a:r>
            <a:r>
              <a:rPr lang="nl-NL" dirty="0" err="1"/>
              <a:t>Confederation</a:t>
            </a:r>
            <a:r>
              <a:rPr lang="nl-NL" dirty="0"/>
              <a:t> (</a:t>
            </a:r>
            <a:r>
              <a:rPr lang="nl-NL" dirty="0" err="1"/>
              <a:t>Confebask</a:t>
            </a:r>
            <a:r>
              <a:rPr lang="nl-NL" dirty="0"/>
              <a:t>) - VOKA</a:t>
            </a:r>
          </a:p>
          <a:p>
            <a:r>
              <a:rPr lang="nl-NL" dirty="0"/>
              <a:t>Sterke samenhang met overheid sinds 1991: link tussen onderwijs-arbeidsmarkt (VET) en praktische bedrijfstraining</a:t>
            </a:r>
          </a:p>
          <a:p>
            <a:r>
              <a:rPr lang="nl-NL" dirty="0"/>
              <a:t>Brengen de bedrijfsnoden over aan de betrokken administraties en scholen</a:t>
            </a:r>
          </a:p>
          <a:p>
            <a:r>
              <a:rPr lang="nl-NL" dirty="0"/>
              <a:t>Principes duaal systeem (ongeveer 700 leerlingen - 10%)</a:t>
            </a:r>
          </a:p>
          <a:p>
            <a:r>
              <a:rPr lang="nl-NL" dirty="0"/>
              <a:t>Flexibel, steeds aanpasbaar</a:t>
            </a:r>
          </a:p>
          <a:p>
            <a:r>
              <a:rPr lang="nl-NL" dirty="0"/>
              <a:t>1 student 1 company 1 school (tot max. 25 jaar, daarna wordt het een toelage in functie van volwassenenonderwijs)</a:t>
            </a:r>
          </a:p>
          <a:p>
            <a:r>
              <a:rPr lang="nl-NL" dirty="0"/>
              <a:t>Contract tussen bedrijf en leerling (salaris 700-800 euro/maand)</a:t>
            </a:r>
          </a:p>
          <a:p>
            <a:r>
              <a:rPr lang="nl-NL" dirty="0"/>
              <a:t>Hun rol in VET: </a:t>
            </a:r>
            <a:r>
              <a:rPr lang="nl-NL" dirty="0" err="1"/>
              <a:t>governance</a:t>
            </a:r>
            <a:r>
              <a:rPr lang="nl-NL" dirty="0"/>
              <a:t>, monitoring en evaluatie, reclame VET en </a:t>
            </a:r>
            <a:r>
              <a:rPr lang="nl-NL" dirty="0" err="1"/>
              <a:t>valorisering</a:t>
            </a:r>
            <a:r>
              <a:rPr lang="nl-NL" dirty="0"/>
              <a:t> inzichten, technische info en begeleiding bedrijven en certificering</a:t>
            </a:r>
          </a:p>
        </p:txBody>
      </p:sp>
      <p:sp>
        <p:nvSpPr>
          <p:cNvPr id="4" name="Tijdelijke aanduiding voor dianummer 3"/>
          <p:cNvSpPr>
            <a:spLocks noGrp="1"/>
          </p:cNvSpPr>
          <p:nvPr>
            <p:ph type="sldNum" sz="quarter" idx="5"/>
          </p:nvPr>
        </p:nvSpPr>
        <p:spPr/>
        <p:txBody>
          <a:bodyPr/>
          <a:lstStyle/>
          <a:p>
            <a:fld id="{94F7BB27-959F-4302-B17A-A46F9E9DA1A5}" type="slidenum">
              <a:rPr lang="nl-BE" smtClean="0"/>
              <a:t>7</a:t>
            </a:fld>
            <a:endParaRPr lang="nl-BE"/>
          </a:p>
        </p:txBody>
      </p:sp>
    </p:spTree>
    <p:extLst>
      <p:ext uri="{BB962C8B-B14F-4D97-AF65-F5344CB8AC3E}">
        <p14:creationId xmlns:p14="http://schemas.microsoft.com/office/powerpoint/2010/main" val="576419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nl-NL"/>
              <a:t>Klik om stijl te bewerken</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12/9/2019</a:t>
            </a:fld>
            <a:endParaRPr lang="en-US" dirty="0"/>
          </a:p>
        </p:txBody>
      </p:sp>
      <p:sp>
        <p:nvSpPr>
          <p:cNvPr id="5" name="Footer Placeholder 4"/>
          <p:cNvSpPr>
            <a:spLocks noGrp="1"/>
          </p:cNvSpPr>
          <p:nvPr>
            <p:ph type="ftr" sz="quarter" idx="11"/>
          </p:nvPr>
        </p:nvSpPr>
        <p:spPr>
          <a:xfrm>
            <a:off x="1451579" y="329307"/>
            <a:ext cx="5626774" cy="309201"/>
          </a:xfrm>
        </p:spPr>
        <p:txBody>
          <a:bodyPr/>
          <a:lstStyle/>
          <a:p>
            <a:endParaRPr lang="en-US" dirty="0"/>
          </a:p>
        </p:txBody>
      </p:sp>
      <p:sp>
        <p:nvSpPr>
          <p:cNvPr id="6" name="Slide Number Placeholder 5"/>
          <p:cNvSpPr>
            <a:spLocks noGrp="1"/>
          </p:cNvSpPr>
          <p:nvPr>
            <p:ph type="sldNum" sz="quarter" idx="12"/>
          </p:nvPr>
        </p:nvSpPr>
        <p:spPr>
          <a:xfrm>
            <a:off x="476834" y="798973"/>
            <a:ext cx="811019" cy="503578"/>
          </a:xfrm>
        </p:spPr>
        <p:txBody>
          <a:bodyPr/>
          <a:lstStyle/>
          <a:p>
            <a:fld id="{6D22F896-40B5-4ADD-8801-0D06FADFA095}" type="slidenum">
              <a:rPr lang="en-US" dirty="0"/>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nl-NL"/>
              <a:t>Klik om stijl te bewerken</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nl-NL"/>
              <a:t>Klik om stijl te bewerken</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8A87A34-81AB-432B-8DAE-1953F412C126}" type="datetimeFigureOut">
              <a:rPr lang="en-US" dirty="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nl-NL"/>
              <a:t>Klik om stijl te bewerken</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nl-NL"/>
              <a:t>Klik om stijl te bewerken</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447191" y="2824269"/>
            <a:ext cx="4488794" cy="264445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256025" y="2821491"/>
            <a:ext cx="4488794" cy="263737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nl-NL"/>
              <a:t>Klik om stijl te bewerken</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8A87A34-81AB-432B-8DAE-1953F412C126}" type="datetimeFigureOut">
              <a:rPr lang="en-US" dirty="0"/>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nl-NL"/>
              <a:t>Klik op het pictogram als u een afbeelding wilt toevoegen</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12/9/2019</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12/9/2019</a:t>
            </a:fld>
            <a:endParaRPr lang="en-US" dirty="0"/>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‹nr.›</a:t>
            </a:fld>
            <a:endParaRPr lang="en-US" dirty="0"/>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 Id="rId9" Type="http://schemas.openxmlformats.org/officeDocument/2006/relationships/image" Target="../media/image3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6.xml"/><Relationship Id="rId5" Type="http://schemas.openxmlformats.org/officeDocument/2006/relationships/hyperlink" Target="https://creativecommons.org/licenses/by-sa/3.0/" TargetMode="External"/><Relationship Id="rId4" Type="http://schemas.openxmlformats.org/officeDocument/2006/relationships/hyperlink" Target="http://www.picpedia.org/highway-signs/c/challenge.ht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cedefop.europa.eu/en/news-and-press/news/spain-basque-country-vet-innovation-offers-good-practices-future-employment"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www.euskadi.eus/contenidos/informacion/fpgeneral/en_def/adjuntos/FP_INGELESA_web.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hyperlink" Target="https://tknika.eus/en/"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efvet.org/event/tknika-open-days-2020/"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tknika.eus/en/cont/proyectos/ethazi-3/" TargetMode="External"/><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5DF11B-8C5D-4E4C-813D-FCB03EC3D545}"/>
              </a:ext>
            </a:extLst>
          </p:cNvPr>
          <p:cNvSpPr>
            <a:spLocks noGrp="1"/>
          </p:cNvSpPr>
          <p:nvPr>
            <p:ph type="ctrTitle"/>
          </p:nvPr>
        </p:nvSpPr>
        <p:spPr>
          <a:xfrm>
            <a:off x="1776729" y="4459039"/>
            <a:ext cx="8643011" cy="551528"/>
          </a:xfrm>
        </p:spPr>
        <p:txBody>
          <a:bodyPr>
            <a:normAutofit/>
          </a:bodyPr>
          <a:lstStyle/>
          <a:p>
            <a:r>
              <a:rPr lang="nl-BE" sz="3600"/>
              <a:t>VET in baskenland</a:t>
            </a:r>
          </a:p>
        </p:txBody>
      </p:sp>
      <p:sp>
        <p:nvSpPr>
          <p:cNvPr id="3" name="Ondertitel 2">
            <a:extLst>
              <a:ext uri="{FF2B5EF4-FFF2-40B4-BE49-F238E27FC236}">
                <a16:creationId xmlns:a16="http://schemas.microsoft.com/office/drawing/2014/main" id="{1101BA3F-0867-4802-A6AE-3E07F39A55D0}"/>
              </a:ext>
            </a:extLst>
          </p:cNvPr>
          <p:cNvSpPr>
            <a:spLocks noGrp="1"/>
          </p:cNvSpPr>
          <p:nvPr>
            <p:ph type="subTitle" idx="1"/>
          </p:nvPr>
        </p:nvSpPr>
        <p:spPr>
          <a:xfrm>
            <a:off x="1776729" y="5016709"/>
            <a:ext cx="8643011" cy="457219"/>
          </a:xfrm>
        </p:spPr>
        <p:txBody>
          <a:bodyPr>
            <a:normAutofit/>
          </a:bodyPr>
          <a:lstStyle/>
          <a:p>
            <a:r>
              <a:rPr lang="nl-BE" sz="1600"/>
              <a:t>2019</a:t>
            </a:r>
          </a:p>
        </p:txBody>
      </p:sp>
      <p:pic>
        <p:nvPicPr>
          <p:cNvPr id="5" name="Afbeelding 4">
            <a:extLst>
              <a:ext uri="{FF2B5EF4-FFF2-40B4-BE49-F238E27FC236}">
                <a16:creationId xmlns:a16="http://schemas.microsoft.com/office/drawing/2014/main" id="{B5ABC8CE-89EA-40FA-9B2D-04939AB8E992}"/>
              </a:ext>
            </a:extLst>
          </p:cNvPr>
          <p:cNvPicPr>
            <a:picLocks noChangeAspect="1"/>
          </p:cNvPicPr>
          <p:nvPr/>
        </p:nvPicPr>
        <p:blipFill>
          <a:blip r:embed="rId3"/>
          <a:stretch>
            <a:fillRect/>
          </a:stretch>
        </p:blipFill>
        <p:spPr>
          <a:xfrm>
            <a:off x="3972057" y="643992"/>
            <a:ext cx="4246761" cy="3652214"/>
          </a:xfrm>
          <a:prstGeom prst="rect">
            <a:avLst/>
          </a:prstGeom>
        </p:spPr>
      </p:pic>
      <p:pic>
        <p:nvPicPr>
          <p:cNvPr id="7" name="Afbeelding 6">
            <a:extLst>
              <a:ext uri="{FF2B5EF4-FFF2-40B4-BE49-F238E27FC236}">
                <a16:creationId xmlns:a16="http://schemas.microsoft.com/office/drawing/2014/main" id="{3383571E-DC68-4183-A6C1-CFD57C468390}"/>
              </a:ext>
            </a:extLst>
          </p:cNvPr>
          <p:cNvPicPr>
            <a:picLocks noChangeAspect="1"/>
          </p:cNvPicPr>
          <p:nvPr/>
        </p:nvPicPr>
        <p:blipFill>
          <a:blip r:embed="rId4"/>
          <a:stretch>
            <a:fillRect/>
          </a:stretch>
        </p:blipFill>
        <p:spPr>
          <a:xfrm>
            <a:off x="274110" y="304072"/>
            <a:ext cx="1928571" cy="1080000"/>
          </a:xfrm>
          <a:prstGeom prst="rect">
            <a:avLst/>
          </a:prstGeom>
        </p:spPr>
      </p:pic>
      <p:pic>
        <p:nvPicPr>
          <p:cNvPr id="9" name="Afbeelding 8">
            <a:extLst>
              <a:ext uri="{FF2B5EF4-FFF2-40B4-BE49-F238E27FC236}">
                <a16:creationId xmlns:a16="http://schemas.microsoft.com/office/drawing/2014/main" id="{1D031E3F-2B2D-4FEC-BB62-43B2539AC396}"/>
              </a:ext>
            </a:extLst>
          </p:cNvPr>
          <p:cNvPicPr>
            <a:picLocks noChangeAspect="1"/>
          </p:cNvPicPr>
          <p:nvPr/>
        </p:nvPicPr>
        <p:blipFill>
          <a:blip r:embed="rId5"/>
          <a:stretch>
            <a:fillRect/>
          </a:stretch>
        </p:blipFill>
        <p:spPr>
          <a:xfrm>
            <a:off x="10041890" y="304072"/>
            <a:ext cx="1928571" cy="1080000"/>
          </a:xfrm>
          <a:prstGeom prst="rect">
            <a:avLst/>
          </a:prstGeom>
        </p:spPr>
      </p:pic>
    </p:spTree>
    <p:extLst>
      <p:ext uri="{BB962C8B-B14F-4D97-AF65-F5344CB8AC3E}">
        <p14:creationId xmlns:p14="http://schemas.microsoft.com/office/powerpoint/2010/main" val="1987441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33FB34-E54B-4710-9DAE-6EE038612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29041944-13B4-40E3-A9D5-25B333EBD2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1" name="Straight Connector 10">
            <a:extLst>
              <a:ext uri="{FF2B5EF4-FFF2-40B4-BE49-F238E27FC236}">
                <a16:creationId xmlns:a16="http://schemas.microsoft.com/office/drawing/2014/main" id="{5B85E289-5ADE-4F02-B917-9C9D9B0448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5F9E98A-4FF4-43D6-9C48-6DF0E7F2D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07A636-DC99-4588-80C4-9E069B97C3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itel 1">
            <a:extLst>
              <a:ext uri="{FF2B5EF4-FFF2-40B4-BE49-F238E27FC236}">
                <a16:creationId xmlns:a16="http://schemas.microsoft.com/office/drawing/2014/main" id="{F5ADBDBA-937C-42DE-87F9-1F12704D4FD9}"/>
              </a:ext>
            </a:extLst>
          </p:cNvPr>
          <p:cNvSpPr>
            <a:spLocks noGrp="1"/>
          </p:cNvSpPr>
          <p:nvPr>
            <p:ph type="title"/>
          </p:nvPr>
        </p:nvSpPr>
        <p:spPr>
          <a:xfrm>
            <a:off x="960933" y="960241"/>
            <a:ext cx="6849699" cy="4203872"/>
          </a:xfrm>
        </p:spPr>
        <p:txBody>
          <a:bodyPr vert="horz" lIns="91440" tIns="45720" rIns="91440" bIns="0" rtlCol="0" anchor="ctr">
            <a:normAutofit/>
          </a:bodyPr>
          <a:lstStyle/>
          <a:p>
            <a:pPr algn="r"/>
            <a:r>
              <a:rPr lang="en-US" sz="4200" dirty="0" err="1"/>
              <a:t>Enkele</a:t>
            </a:r>
            <a:r>
              <a:rPr lang="en-US" sz="4200" dirty="0"/>
              <a:t> </a:t>
            </a:r>
            <a:r>
              <a:rPr lang="en-US" sz="4200" dirty="0" err="1"/>
              <a:t>praktijkvoorbeelden</a:t>
            </a:r>
            <a:endParaRPr lang="en-US" sz="4200" dirty="0"/>
          </a:p>
        </p:txBody>
      </p:sp>
      <p:cxnSp>
        <p:nvCxnSpPr>
          <p:cNvPr id="17" name="Straight Connector 16">
            <a:extLst>
              <a:ext uri="{FF2B5EF4-FFF2-40B4-BE49-F238E27FC236}">
                <a16:creationId xmlns:a16="http://schemas.microsoft.com/office/drawing/2014/main" id="{0F2BAA51-3181-4303-929A-FCD9C33F89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7685" y="1328764"/>
            <a:ext cx="0" cy="346682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A60B9D-8DAC-4DA9-88DE-9911621A2B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8FDC2FA6-6637-43EC-B8B3-D2EF3EC3259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Tree>
    <p:extLst>
      <p:ext uri="{BB962C8B-B14F-4D97-AF65-F5344CB8AC3E}">
        <p14:creationId xmlns:p14="http://schemas.microsoft.com/office/powerpoint/2010/main" val="1469958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103290-D871-41E5-B75E-0C072C496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a:extLst>
              <a:ext uri="{FF2B5EF4-FFF2-40B4-BE49-F238E27FC236}">
                <a16:creationId xmlns:a16="http://schemas.microsoft.com/office/drawing/2014/main" id="{CBAB5DA9-79DC-46BD-A512-56A8EFF485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8" name="Straight Connector 17">
            <a:extLst>
              <a:ext uri="{FF2B5EF4-FFF2-40B4-BE49-F238E27FC236}">
                <a16:creationId xmlns:a16="http://schemas.microsoft.com/office/drawing/2014/main" id="{302A9421-39C5-4CA9-8A9B-055532735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8DE99E80-5883-40B2-9FA6-D072D975B106}"/>
              </a:ext>
            </a:extLst>
          </p:cNvPr>
          <p:cNvSpPr>
            <a:spLocks noGrp="1"/>
          </p:cNvSpPr>
          <p:nvPr>
            <p:ph type="title"/>
          </p:nvPr>
        </p:nvSpPr>
        <p:spPr>
          <a:xfrm>
            <a:off x="8673476" y="1468464"/>
            <a:ext cx="2858835" cy="1965542"/>
          </a:xfrm>
        </p:spPr>
        <p:txBody>
          <a:bodyPr vert="horz" lIns="91440" tIns="45720" rIns="91440" bIns="0" rtlCol="0" anchor="b">
            <a:normAutofit/>
          </a:bodyPr>
          <a:lstStyle/>
          <a:p>
            <a:r>
              <a:rPr lang="en-US" sz="2800"/>
              <a:t>Voorbeeld 1: Somorrosko - Petronor</a:t>
            </a:r>
          </a:p>
        </p:txBody>
      </p:sp>
      <p:pic>
        <p:nvPicPr>
          <p:cNvPr id="5" name="Tijdelijke aanduiding voor inhoud 4">
            <a:extLst>
              <a:ext uri="{FF2B5EF4-FFF2-40B4-BE49-F238E27FC236}">
                <a16:creationId xmlns:a16="http://schemas.microsoft.com/office/drawing/2014/main" id="{1B57A8DE-A779-4DAA-8544-D30AD357A856}"/>
              </a:ext>
            </a:extLst>
          </p:cNvPr>
          <p:cNvPicPr>
            <a:picLocks noGrp="1" noChangeAspect="1"/>
          </p:cNvPicPr>
          <p:nvPr>
            <p:ph idx="1"/>
          </p:nvPr>
        </p:nvPicPr>
        <p:blipFill>
          <a:blip r:embed="rId3"/>
          <a:stretch>
            <a:fillRect/>
          </a:stretch>
        </p:blipFill>
        <p:spPr>
          <a:xfrm>
            <a:off x="814249" y="481108"/>
            <a:ext cx="3322542" cy="2491907"/>
          </a:xfrm>
          <a:prstGeom prst="rect">
            <a:avLst/>
          </a:prstGeom>
        </p:spPr>
      </p:pic>
      <p:pic>
        <p:nvPicPr>
          <p:cNvPr id="9" name="Afbeelding 8">
            <a:extLst>
              <a:ext uri="{FF2B5EF4-FFF2-40B4-BE49-F238E27FC236}">
                <a16:creationId xmlns:a16="http://schemas.microsoft.com/office/drawing/2014/main" id="{5F78B759-ADD6-4E10-AF13-A47D47F783A6}"/>
              </a:ext>
            </a:extLst>
          </p:cNvPr>
          <p:cNvPicPr>
            <a:picLocks noChangeAspect="1"/>
          </p:cNvPicPr>
          <p:nvPr/>
        </p:nvPicPr>
        <p:blipFill>
          <a:blip r:embed="rId4"/>
          <a:stretch>
            <a:fillRect/>
          </a:stretch>
        </p:blipFill>
        <p:spPr>
          <a:xfrm>
            <a:off x="4488508" y="1670819"/>
            <a:ext cx="3693150" cy="2769862"/>
          </a:xfrm>
          <a:prstGeom prst="rect">
            <a:avLst/>
          </a:prstGeom>
        </p:spPr>
      </p:pic>
      <p:pic>
        <p:nvPicPr>
          <p:cNvPr id="7" name="Afbeelding 6">
            <a:extLst>
              <a:ext uri="{FF2B5EF4-FFF2-40B4-BE49-F238E27FC236}">
                <a16:creationId xmlns:a16="http://schemas.microsoft.com/office/drawing/2014/main" id="{8DAD6A61-C0E3-414C-AA45-D744DA21CF31}"/>
              </a:ext>
            </a:extLst>
          </p:cNvPr>
          <p:cNvPicPr>
            <a:picLocks noChangeAspect="1"/>
          </p:cNvPicPr>
          <p:nvPr/>
        </p:nvPicPr>
        <p:blipFill>
          <a:blip r:embed="rId5"/>
          <a:stretch>
            <a:fillRect/>
          </a:stretch>
        </p:blipFill>
        <p:spPr>
          <a:xfrm>
            <a:off x="813946" y="3138486"/>
            <a:ext cx="3322542" cy="2491907"/>
          </a:xfrm>
          <a:prstGeom prst="rect">
            <a:avLst/>
          </a:prstGeom>
        </p:spPr>
      </p:pic>
    </p:spTree>
    <p:extLst>
      <p:ext uri="{BB962C8B-B14F-4D97-AF65-F5344CB8AC3E}">
        <p14:creationId xmlns:p14="http://schemas.microsoft.com/office/powerpoint/2010/main" val="2537579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15573-EB8A-41F0-B579-9E0960C298F8}"/>
              </a:ext>
            </a:extLst>
          </p:cNvPr>
          <p:cNvSpPr>
            <a:spLocks noGrp="1"/>
          </p:cNvSpPr>
          <p:nvPr>
            <p:ph type="title"/>
          </p:nvPr>
        </p:nvSpPr>
        <p:spPr/>
        <p:txBody>
          <a:bodyPr/>
          <a:lstStyle/>
          <a:p>
            <a:r>
              <a:rPr lang="nl-BE" dirty="0"/>
              <a:t>Enkele weetjes</a:t>
            </a:r>
          </a:p>
        </p:txBody>
      </p:sp>
      <p:sp>
        <p:nvSpPr>
          <p:cNvPr id="3" name="Tekstvak 2">
            <a:extLst>
              <a:ext uri="{FF2B5EF4-FFF2-40B4-BE49-F238E27FC236}">
                <a16:creationId xmlns:a16="http://schemas.microsoft.com/office/drawing/2014/main" id="{FAEADA07-114F-46AF-9C3B-D0A7A50DA6F4}"/>
              </a:ext>
            </a:extLst>
          </p:cNvPr>
          <p:cNvSpPr txBox="1"/>
          <p:nvPr/>
        </p:nvSpPr>
        <p:spPr>
          <a:xfrm>
            <a:off x="1026160" y="1853754"/>
            <a:ext cx="10068560" cy="4247317"/>
          </a:xfrm>
          <a:prstGeom prst="rect">
            <a:avLst/>
          </a:prstGeom>
          <a:noFill/>
        </p:spPr>
        <p:txBody>
          <a:bodyPr wrap="square" rtlCol="0">
            <a:spAutoFit/>
          </a:bodyPr>
          <a:lstStyle/>
          <a:p>
            <a:r>
              <a:rPr lang="nl-NL" dirty="0"/>
              <a:t>Katholiek onderwijs</a:t>
            </a:r>
          </a:p>
          <a:p>
            <a:endParaRPr lang="nl-NL" dirty="0"/>
          </a:p>
          <a:p>
            <a:r>
              <a:rPr lang="nl-NL" dirty="0"/>
              <a:t>Werkplekleren in alle studiegebieden (ook ASO)</a:t>
            </a:r>
          </a:p>
          <a:p>
            <a:endParaRPr lang="nl-NL" dirty="0"/>
          </a:p>
          <a:p>
            <a:r>
              <a:rPr lang="nl-NL" dirty="0"/>
              <a:t>VET voor leerlingen, werklozen, werknemers (én het begeleiden naar werk // VDAB)</a:t>
            </a:r>
          </a:p>
          <a:p>
            <a:endParaRPr lang="nl-NL" dirty="0"/>
          </a:p>
          <a:p>
            <a:r>
              <a:rPr lang="nl-NL" dirty="0"/>
              <a:t>School en bedrijf nauw verweven: </a:t>
            </a:r>
          </a:p>
          <a:p>
            <a:pPr marL="285750" indent="-285750">
              <a:buFontTx/>
              <a:buChar char="-"/>
            </a:pPr>
            <a:r>
              <a:rPr lang="nl-NL" dirty="0"/>
              <a:t>Verzekerde doorstroom naar bedrijf</a:t>
            </a:r>
          </a:p>
          <a:p>
            <a:pPr marL="285750" indent="-285750">
              <a:buFontTx/>
              <a:buChar char="-"/>
            </a:pPr>
            <a:r>
              <a:rPr lang="nl-NL" dirty="0"/>
              <a:t>Bedrijf geeft nascholing op het schoolterrein (hebben het modern gebouw op de campus gefinancierd)</a:t>
            </a:r>
          </a:p>
          <a:p>
            <a:endParaRPr lang="nl-NL" dirty="0"/>
          </a:p>
          <a:p>
            <a:r>
              <a:rPr lang="nl-NL" dirty="0"/>
              <a:t>Bij </a:t>
            </a:r>
            <a:r>
              <a:rPr lang="nl-NL" dirty="0" err="1"/>
              <a:t>Petronor</a:t>
            </a:r>
            <a:r>
              <a:rPr lang="nl-NL" dirty="0"/>
              <a:t> (olieraffinaderij): werkplekken voor VET-leerlingen (IVET en CVET) maar na kwalificatie op school is er een </a:t>
            </a:r>
            <a:r>
              <a:rPr lang="nl-NL" dirty="0" err="1"/>
              <a:t>Petronor</a:t>
            </a:r>
            <a:r>
              <a:rPr lang="nl-NL" dirty="0"/>
              <a:t>-attest nodig om te kunnen starten</a:t>
            </a:r>
          </a:p>
          <a:p>
            <a:endParaRPr lang="nl-NL" dirty="0"/>
          </a:p>
          <a:p>
            <a:r>
              <a:rPr lang="nl-NL" dirty="0"/>
              <a:t>Probleem: gebrek aan vrouwen (imago)</a:t>
            </a:r>
          </a:p>
        </p:txBody>
      </p:sp>
    </p:spTree>
    <p:extLst>
      <p:ext uri="{BB962C8B-B14F-4D97-AF65-F5344CB8AC3E}">
        <p14:creationId xmlns:p14="http://schemas.microsoft.com/office/powerpoint/2010/main" val="614494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E7ED73B-7924-4E6C-B6A2-08BFCEDCB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37" name="Picture 36">
            <a:extLst>
              <a:ext uri="{FF2B5EF4-FFF2-40B4-BE49-F238E27FC236}">
                <a16:creationId xmlns:a16="http://schemas.microsoft.com/office/drawing/2014/main" id="{9AAA5475-98AD-4493-8800-258CFA1D5B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39" name="Straight Connector 38">
            <a:extLst>
              <a:ext uri="{FF2B5EF4-FFF2-40B4-BE49-F238E27FC236}">
                <a16:creationId xmlns:a16="http://schemas.microsoft.com/office/drawing/2014/main" id="{021818C6-2C92-4856-83E5-510FE671E5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8DE99E80-5883-40B2-9FA6-D072D975B106}"/>
              </a:ext>
            </a:extLst>
          </p:cNvPr>
          <p:cNvSpPr>
            <a:spLocks noGrp="1"/>
          </p:cNvSpPr>
          <p:nvPr>
            <p:ph type="title"/>
          </p:nvPr>
        </p:nvSpPr>
        <p:spPr>
          <a:xfrm>
            <a:off x="8673476" y="1468464"/>
            <a:ext cx="2858835" cy="1965542"/>
          </a:xfrm>
        </p:spPr>
        <p:txBody>
          <a:bodyPr vert="horz" lIns="91440" tIns="45720" rIns="91440" bIns="0" rtlCol="0" anchor="b">
            <a:normAutofit/>
          </a:bodyPr>
          <a:lstStyle/>
          <a:p>
            <a:r>
              <a:rPr lang="en-US" sz="3300"/>
              <a:t>Voorbeeld 2: Miguel Altuna school </a:t>
            </a:r>
          </a:p>
        </p:txBody>
      </p:sp>
      <p:grpSp>
        <p:nvGrpSpPr>
          <p:cNvPr id="41" name="Group 40">
            <a:extLst>
              <a:ext uri="{FF2B5EF4-FFF2-40B4-BE49-F238E27FC236}">
                <a16:creationId xmlns:a16="http://schemas.microsoft.com/office/drawing/2014/main" id="{593EC6B7-83AE-4E13-B0AC-E829DA736C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9418" y="477854"/>
            <a:ext cx="3690924" cy="1899398"/>
            <a:chOff x="649418" y="477854"/>
            <a:chExt cx="3690924" cy="1899398"/>
          </a:xfrm>
        </p:grpSpPr>
        <p:sp>
          <p:nvSpPr>
            <p:cNvPr id="42" name="Rectangle 41">
              <a:extLst>
                <a:ext uri="{FF2B5EF4-FFF2-40B4-BE49-F238E27FC236}">
                  <a16:creationId xmlns:a16="http://schemas.microsoft.com/office/drawing/2014/main" id="{1B1732F2-B322-4D3E-9E0C-0FB1400DB5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9418" y="477854"/>
              <a:ext cx="3690924" cy="1899398"/>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6C9E254-6710-4B86-9A11-44F1F7181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9419" y="485173"/>
              <a:ext cx="3690922" cy="1888604"/>
            </a:xfrm>
            <a:prstGeom prst="rect">
              <a:avLst/>
            </a:prstGeom>
            <a:gradFill>
              <a:gsLst>
                <a:gs pos="0">
                  <a:srgbClr val="DADADA"/>
                </a:gs>
                <a:gs pos="100000">
                  <a:srgbClr val="FFFFFE"/>
                </a:gs>
              </a:gsLst>
              <a:lin ang="16200000" scaled="0"/>
            </a:gradFill>
            <a:ln w="63500" cmpd="sng">
              <a:solidFill>
                <a:srgbClr val="736F66"/>
              </a:solidFill>
              <a:miter lim="800000"/>
            </a:ln>
            <a:effectLst>
              <a:innerShdw blurRad="63500" dist="88900" dir="14100000">
                <a:srgbClr val="000000">
                  <a:alpha val="30000"/>
                </a:srgbClr>
              </a:innerShdw>
            </a:effectLst>
            <a:scene3d>
              <a:camera prst="orthographicFront"/>
              <a:lightRig rig="balanced"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8" name="Afbeelding 27">
            <a:extLst>
              <a:ext uri="{FF2B5EF4-FFF2-40B4-BE49-F238E27FC236}">
                <a16:creationId xmlns:a16="http://schemas.microsoft.com/office/drawing/2014/main" id="{BFED1690-44C7-465C-9864-A2932E241CB0}"/>
              </a:ext>
            </a:extLst>
          </p:cNvPr>
          <p:cNvPicPr>
            <a:picLocks noChangeAspect="1"/>
          </p:cNvPicPr>
          <p:nvPr/>
        </p:nvPicPr>
        <p:blipFill rotWithShape="1">
          <a:blip r:embed="rId3"/>
          <a:srcRect t="9786" r="-3" b="27584"/>
          <a:stretch/>
        </p:blipFill>
        <p:spPr>
          <a:xfrm rot="10800000">
            <a:off x="808859" y="637525"/>
            <a:ext cx="3360091" cy="1578294"/>
          </a:xfrm>
          <a:prstGeom prst="rect">
            <a:avLst/>
          </a:prstGeom>
        </p:spPr>
      </p:pic>
      <p:grpSp>
        <p:nvGrpSpPr>
          <p:cNvPr id="45" name="Group 44">
            <a:extLst>
              <a:ext uri="{FF2B5EF4-FFF2-40B4-BE49-F238E27FC236}">
                <a16:creationId xmlns:a16="http://schemas.microsoft.com/office/drawing/2014/main" id="{919E77D4-B15E-46EE-8E3A-68D8EB67FA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9509" y="2542318"/>
            <a:ext cx="3690924" cy="3074978"/>
            <a:chOff x="639509" y="2542318"/>
            <a:chExt cx="3690924" cy="3074978"/>
          </a:xfrm>
        </p:grpSpPr>
        <p:sp>
          <p:nvSpPr>
            <p:cNvPr id="46" name="Rectangle 45">
              <a:extLst>
                <a:ext uri="{FF2B5EF4-FFF2-40B4-BE49-F238E27FC236}">
                  <a16:creationId xmlns:a16="http://schemas.microsoft.com/office/drawing/2014/main" id="{1341BA00-18F8-4163-AAAE-396FAFBB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9509" y="2542318"/>
              <a:ext cx="3690924" cy="3074978"/>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0FE00E5-A343-4372-8FB2-D3717606D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9510" y="2554167"/>
              <a:ext cx="3690922" cy="3057503"/>
            </a:xfrm>
            <a:prstGeom prst="rect">
              <a:avLst/>
            </a:prstGeom>
            <a:gradFill>
              <a:gsLst>
                <a:gs pos="0">
                  <a:srgbClr val="DADADA"/>
                </a:gs>
                <a:gs pos="100000">
                  <a:srgbClr val="FFFFFE"/>
                </a:gs>
              </a:gsLst>
              <a:lin ang="16200000" scaled="0"/>
            </a:gradFill>
            <a:ln w="63500" cmpd="sng">
              <a:solidFill>
                <a:srgbClr val="736F66"/>
              </a:solidFill>
              <a:miter lim="800000"/>
            </a:ln>
            <a:effectLst>
              <a:innerShdw blurRad="63500" dist="88900" dir="14100000">
                <a:srgbClr val="000000">
                  <a:alpha val="30000"/>
                </a:srgbClr>
              </a:innerShdw>
            </a:effectLst>
            <a:scene3d>
              <a:camera prst="orthographicFront"/>
              <a:lightRig rig="balanced"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0" name="Afbeelding 29">
            <a:extLst>
              <a:ext uri="{FF2B5EF4-FFF2-40B4-BE49-F238E27FC236}">
                <a16:creationId xmlns:a16="http://schemas.microsoft.com/office/drawing/2014/main" id="{EE5EB118-7AE7-471E-97E5-B1B0B14334E9}"/>
              </a:ext>
            </a:extLst>
          </p:cNvPr>
          <p:cNvPicPr>
            <a:picLocks noChangeAspect="1"/>
          </p:cNvPicPr>
          <p:nvPr/>
        </p:nvPicPr>
        <p:blipFill rotWithShape="1">
          <a:blip r:embed="rId4"/>
          <a:srcRect l="9734" r="29051" b="2"/>
          <a:stretch/>
        </p:blipFill>
        <p:spPr>
          <a:xfrm rot="5400000">
            <a:off x="1117433" y="2398335"/>
            <a:ext cx="2740699" cy="3357848"/>
          </a:xfrm>
          <a:prstGeom prst="rect">
            <a:avLst/>
          </a:prstGeom>
        </p:spPr>
      </p:pic>
      <p:grpSp>
        <p:nvGrpSpPr>
          <p:cNvPr id="49" name="Group 48">
            <a:extLst>
              <a:ext uri="{FF2B5EF4-FFF2-40B4-BE49-F238E27FC236}">
                <a16:creationId xmlns:a16="http://schemas.microsoft.com/office/drawing/2014/main" id="{A3F69947-C255-4B6D-A7B9-5CE23F1430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01429" y="472933"/>
            <a:ext cx="3690924" cy="3074978"/>
            <a:chOff x="4501429" y="472933"/>
            <a:chExt cx="3690924" cy="3074978"/>
          </a:xfrm>
        </p:grpSpPr>
        <p:sp>
          <p:nvSpPr>
            <p:cNvPr id="50" name="Rectangle 49">
              <a:extLst>
                <a:ext uri="{FF2B5EF4-FFF2-40B4-BE49-F238E27FC236}">
                  <a16:creationId xmlns:a16="http://schemas.microsoft.com/office/drawing/2014/main" id="{121537DB-D22C-4925-8A9E-4C8A869501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01429" y="472933"/>
              <a:ext cx="3690924" cy="3074978"/>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A4974F9-9D4B-462A-9272-FCBBAAA314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01430" y="484782"/>
              <a:ext cx="3690922" cy="3057503"/>
            </a:xfrm>
            <a:prstGeom prst="rect">
              <a:avLst/>
            </a:prstGeom>
            <a:gradFill>
              <a:gsLst>
                <a:gs pos="0">
                  <a:srgbClr val="DADADA"/>
                </a:gs>
                <a:gs pos="100000">
                  <a:srgbClr val="FFFFFE"/>
                </a:gs>
              </a:gsLst>
              <a:lin ang="16200000" scaled="0"/>
            </a:gradFill>
            <a:ln w="63500" cmpd="sng">
              <a:solidFill>
                <a:srgbClr val="736F66"/>
              </a:solidFill>
              <a:miter lim="800000"/>
            </a:ln>
            <a:effectLst>
              <a:innerShdw blurRad="63500" dist="88900" dir="14100000">
                <a:srgbClr val="000000">
                  <a:alpha val="30000"/>
                </a:srgbClr>
              </a:innerShdw>
            </a:effectLst>
            <a:scene3d>
              <a:camera prst="orthographicFront"/>
              <a:lightRig rig="balanced"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4" name="Tijdelijke aanduiding voor inhoud 23">
            <a:extLst>
              <a:ext uri="{FF2B5EF4-FFF2-40B4-BE49-F238E27FC236}">
                <a16:creationId xmlns:a16="http://schemas.microsoft.com/office/drawing/2014/main" id="{C2794150-9FA5-4050-9980-CA49EFB35A67}"/>
              </a:ext>
            </a:extLst>
          </p:cNvPr>
          <p:cNvPicPr>
            <a:picLocks noGrp="1" noChangeAspect="1"/>
          </p:cNvPicPr>
          <p:nvPr>
            <p:ph idx="1"/>
          </p:nvPr>
        </p:nvPicPr>
        <p:blipFill rotWithShape="1">
          <a:blip r:embed="rId5"/>
          <a:srcRect l="8111" r="4" b="4"/>
          <a:stretch/>
        </p:blipFill>
        <p:spPr>
          <a:xfrm>
            <a:off x="4670779" y="637525"/>
            <a:ext cx="3357848" cy="2740699"/>
          </a:xfrm>
          <a:prstGeom prst="rect">
            <a:avLst/>
          </a:prstGeom>
        </p:spPr>
      </p:pic>
      <p:grpSp>
        <p:nvGrpSpPr>
          <p:cNvPr id="53" name="Group 52">
            <a:extLst>
              <a:ext uri="{FF2B5EF4-FFF2-40B4-BE49-F238E27FC236}">
                <a16:creationId xmlns:a16="http://schemas.microsoft.com/office/drawing/2014/main" id="{B9B6C526-4174-45E1-BE30-2B7BF74F23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96017" y="3709644"/>
            <a:ext cx="3690924" cy="1899398"/>
            <a:chOff x="4496017" y="3709644"/>
            <a:chExt cx="3690924" cy="1899398"/>
          </a:xfrm>
        </p:grpSpPr>
        <p:sp>
          <p:nvSpPr>
            <p:cNvPr id="54" name="Rectangle 53">
              <a:extLst>
                <a:ext uri="{FF2B5EF4-FFF2-40B4-BE49-F238E27FC236}">
                  <a16:creationId xmlns:a16="http://schemas.microsoft.com/office/drawing/2014/main" id="{D407FEFD-A34D-4128-992B-5CE6A5F10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6017" y="3709644"/>
              <a:ext cx="3690924" cy="1899398"/>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345DE7B-2B5E-43D4-9087-65B3113DB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6018" y="3716963"/>
              <a:ext cx="3690922" cy="1888604"/>
            </a:xfrm>
            <a:prstGeom prst="rect">
              <a:avLst/>
            </a:prstGeom>
            <a:gradFill>
              <a:gsLst>
                <a:gs pos="0">
                  <a:srgbClr val="DADADA"/>
                </a:gs>
                <a:gs pos="100000">
                  <a:srgbClr val="FFFFFE"/>
                </a:gs>
              </a:gsLst>
              <a:lin ang="16200000" scaled="0"/>
            </a:gradFill>
            <a:ln w="63500" cmpd="sng">
              <a:solidFill>
                <a:srgbClr val="736F66"/>
              </a:solidFill>
              <a:miter lim="800000"/>
            </a:ln>
            <a:effectLst>
              <a:innerShdw blurRad="63500" dist="88900" dir="14100000">
                <a:srgbClr val="000000">
                  <a:alpha val="30000"/>
                </a:srgbClr>
              </a:innerShdw>
            </a:effectLst>
            <a:scene3d>
              <a:camera prst="orthographicFront"/>
              <a:lightRig rig="balanced"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6" name="Afbeelding 25">
            <a:extLst>
              <a:ext uri="{FF2B5EF4-FFF2-40B4-BE49-F238E27FC236}">
                <a16:creationId xmlns:a16="http://schemas.microsoft.com/office/drawing/2014/main" id="{4426725D-D71D-4F3F-B662-95C2D5EAC461}"/>
              </a:ext>
            </a:extLst>
          </p:cNvPr>
          <p:cNvPicPr>
            <a:picLocks noChangeAspect="1"/>
          </p:cNvPicPr>
          <p:nvPr/>
        </p:nvPicPr>
        <p:blipFill rotWithShape="1">
          <a:blip r:embed="rId6"/>
          <a:srcRect t="9334" r="-3" b="28035"/>
          <a:stretch/>
        </p:blipFill>
        <p:spPr>
          <a:xfrm rot="10800000">
            <a:off x="4655458" y="3869315"/>
            <a:ext cx="3360091" cy="1578294"/>
          </a:xfrm>
          <a:prstGeom prst="rect">
            <a:avLst/>
          </a:prstGeom>
        </p:spPr>
      </p:pic>
    </p:spTree>
    <p:extLst>
      <p:ext uri="{BB962C8B-B14F-4D97-AF65-F5344CB8AC3E}">
        <p14:creationId xmlns:p14="http://schemas.microsoft.com/office/powerpoint/2010/main" val="784316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15573-EB8A-41F0-B579-9E0960C298F8}"/>
              </a:ext>
            </a:extLst>
          </p:cNvPr>
          <p:cNvSpPr>
            <a:spLocks noGrp="1"/>
          </p:cNvSpPr>
          <p:nvPr>
            <p:ph type="title"/>
          </p:nvPr>
        </p:nvSpPr>
        <p:spPr/>
        <p:txBody>
          <a:bodyPr/>
          <a:lstStyle/>
          <a:p>
            <a:r>
              <a:rPr lang="nl-BE" dirty="0"/>
              <a:t>Enkele weetjes</a:t>
            </a:r>
          </a:p>
        </p:txBody>
      </p:sp>
      <p:sp>
        <p:nvSpPr>
          <p:cNvPr id="3" name="Tekstvak 2">
            <a:extLst>
              <a:ext uri="{FF2B5EF4-FFF2-40B4-BE49-F238E27FC236}">
                <a16:creationId xmlns:a16="http://schemas.microsoft.com/office/drawing/2014/main" id="{FAEADA07-114F-46AF-9C3B-D0A7A50DA6F4}"/>
              </a:ext>
            </a:extLst>
          </p:cNvPr>
          <p:cNvSpPr txBox="1"/>
          <p:nvPr/>
        </p:nvSpPr>
        <p:spPr>
          <a:xfrm>
            <a:off x="1026160" y="1853754"/>
            <a:ext cx="10068560" cy="3416320"/>
          </a:xfrm>
          <a:prstGeom prst="rect">
            <a:avLst/>
          </a:prstGeom>
          <a:noFill/>
        </p:spPr>
        <p:txBody>
          <a:bodyPr wrap="square" rtlCol="0">
            <a:spAutoFit/>
          </a:bodyPr>
          <a:lstStyle/>
          <a:p>
            <a:r>
              <a:rPr lang="nl-NL" dirty="0" err="1"/>
              <a:t>Altuna</a:t>
            </a:r>
            <a:r>
              <a:rPr lang="nl-NL" dirty="0"/>
              <a:t>: 100% staatssubsidie; spiksplinternieuw gebouw sedert 1 september 2019</a:t>
            </a:r>
          </a:p>
          <a:p>
            <a:endParaRPr lang="nl-NL" dirty="0"/>
          </a:p>
          <a:p>
            <a:r>
              <a:rPr lang="nl-NL" dirty="0"/>
              <a:t>Kadert in Hub of Excellence </a:t>
            </a:r>
            <a:r>
              <a:rPr lang="nl-NL" dirty="0" err="1"/>
              <a:t>Centres</a:t>
            </a:r>
            <a:r>
              <a:rPr lang="nl-NL" dirty="0"/>
              <a:t> in </a:t>
            </a:r>
            <a:r>
              <a:rPr lang="nl-NL" dirty="0" err="1"/>
              <a:t>advanced</a:t>
            </a:r>
            <a:r>
              <a:rPr lang="nl-NL" dirty="0"/>
              <a:t> manufacturing </a:t>
            </a:r>
            <a:r>
              <a:rPr lang="nl-NL" dirty="0" err="1"/>
              <a:t>exam</a:t>
            </a:r>
            <a:r>
              <a:rPr lang="nl-NL" dirty="0"/>
              <a:t> 4.0 (samen met Nederland, Kroatië, Duitsland, Zweden en drie grote Spaanse bedrijven)</a:t>
            </a:r>
          </a:p>
          <a:p>
            <a:endParaRPr lang="nl-NL" dirty="0"/>
          </a:p>
          <a:p>
            <a:r>
              <a:rPr lang="nl-NL" dirty="0"/>
              <a:t>HUB: </a:t>
            </a:r>
            <a:r>
              <a:rPr lang="nl-NL" dirty="0" err="1"/>
              <a:t>mapping</a:t>
            </a:r>
            <a:r>
              <a:rPr lang="nl-NL" dirty="0"/>
              <a:t> van kennis, uitwisselen van goede praktijkvoorbeelden, samenwerkingsverbanden, train </a:t>
            </a:r>
            <a:r>
              <a:rPr lang="nl-NL" dirty="0" err="1"/>
              <a:t>the</a:t>
            </a:r>
            <a:r>
              <a:rPr lang="nl-NL" dirty="0"/>
              <a:t> trainer</a:t>
            </a:r>
          </a:p>
          <a:p>
            <a:r>
              <a:rPr lang="nl-NL" dirty="0"/>
              <a:t>Einddoel: 4.0 industrietechnologie in VET centra krijgen (met nadruk op 21st </a:t>
            </a:r>
            <a:r>
              <a:rPr lang="nl-NL" dirty="0" err="1"/>
              <a:t>century</a:t>
            </a:r>
            <a:r>
              <a:rPr lang="nl-NL" dirty="0"/>
              <a:t> skills)</a:t>
            </a:r>
          </a:p>
          <a:p>
            <a:endParaRPr lang="nl-NL" dirty="0"/>
          </a:p>
          <a:p>
            <a:r>
              <a:rPr lang="nl-NL" dirty="0"/>
              <a:t>Focus: VET-leerkrachten moeten tijd spenderen aan onderzoek en innovatie</a:t>
            </a:r>
          </a:p>
          <a:p>
            <a:endParaRPr lang="nl-NL" dirty="0"/>
          </a:p>
          <a:p>
            <a:endParaRPr lang="nl-NL" dirty="0"/>
          </a:p>
        </p:txBody>
      </p:sp>
    </p:spTree>
    <p:extLst>
      <p:ext uri="{BB962C8B-B14F-4D97-AF65-F5344CB8AC3E}">
        <p14:creationId xmlns:p14="http://schemas.microsoft.com/office/powerpoint/2010/main" val="3764963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BE585B39-3F91-4716-B99B-F2F8519F4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62" name="Picture 61">
            <a:extLst>
              <a:ext uri="{FF2B5EF4-FFF2-40B4-BE49-F238E27FC236}">
                <a16:creationId xmlns:a16="http://schemas.microsoft.com/office/drawing/2014/main" id="{4B1AA877-09FE-4988-B95D-729E4F2BC9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64" name="Straight Connector 63">
            <a:extLst>
              <a:ext uri="{FF2B5EF4-FFF2-40B4-BE49-F238E27FC236}">
                <a16:creationId xmlns:a16="http://schemas.microsoft.com/office/drawing/2014/main" id="{66034D98-8665-421D-8716-7748C50B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8DE99E80-5883-40B2-9FA6-D072D975B106}"/>
              </a:ext>
            </a:extLst>
          </p:cNvPr>
          <p:cNvSpPr>
            <a:spLocks noGrp="1"/>
          </p:cNvSpPr>
          <p:nvPr>
            <p:ph type="title"/>
          </p:nvPr>
        </p:nvSpPr>
        <p:spPr>
          <a:xfrm>
            <a:off x="8673476" y="1468464"/>
            <a:ext cx="2858835" cy="1965542"/>
          </a:xfrm>
        </p:spPr>
        <p:txBody>
          <a:bodyPr vert="horz" lIns="91440" tIns="45720" rIns="91440" bIns="0" rtlCol="0" anchor="b">
            <a:normAutofit/>
          </a:bodyPr>
          <a:lstStyle/>
          <a:p>
            <a:r>
              <a:rPr lang="en-US" sz="3100" dirty="0" err="1"/>
              <a:t>Voorbeeld</a:t>
            </a:r>
            <a:r>
              <a:rPr lang="en-US" sz="3100" dirty="0"/>
              <a:t> 3: </a:t>
            </a:r>
            <a:r>
              <a:rPr lang="en-US" sz="3100" dirty="0" err="1"/>
              <a:t>Usurbilgo</a:t>
            </a:r>
            <a:r>
              <a:rPr lang="en-US" sz="3100" dirty="0"/>
              <a:t> </a:t>
            </a:r>
            <a:r>
              <a:rPr lang="en-US" sz="3100" dirty="0" err="1"/>
              <a:t>Lanbide</a:t>
            </a:r>
            <a:r>
              <a:rPr lang="en-US" sz="3100" dirty="0"/>
              <a:t> </a:t>
            </a:r>
            <a:r>
              <a:rPr lang="en-US" sz="3100" dirty="0" err="1"/>
              <a:t>Eskola</a:t>
            </a:r>
            <a:endParaRPr lang="en-US" sz="3100" dirty="0"/>
          </a:p>
        </p:txBody>
      </p:sp>
      <p:pic>
        <p:nvPicPr>
          <p:cNvPr id="6" name="Tijdelijke aanduiding voor inhoud 5">
            <a:extLst>
              <a:ext uri="{FF2B5EF4-FFF2-40B4-BE49-F238E27FC236}">
                <a16:creationId xmlns:a16="http://schemas.microsoft.com/office/drawing/2014/main" id="{5F316858-497A-44A7-B2EF-2C80F0882755}"/>
              </a:ext>
            </a:extLst>
          </p:cNvPr>
          <p:cNvPicPr>
            <a:picLocks noGrp="1" noChangeAspect="1"/>
          </p:cNvPicPr>
          <p:nvPr>
            <p:ph idx="1"/>
          </p:nvPr>
        </p:nvPicPr>
        <p:blipFill>
          <a:blip r:embed="rId3"/>
          <a:stretch>
            <a:fillRect/>
          </a:stretch>
        </p:blipFill>
        <p:spPr>
          <a:xfrm>
            <a:off x="639075" y="594583"/>
            <a:ext cx="3692411" cy="4923214"/>
          </a:xfrm>
          <a:prstGeom prst="rect">
            <a:avLst/>
          </a:prstGeom>
        </p:spPr>
      </p:pic>
      <p:pic>
        <p:nvPicPr>
          <p:cNvPr id="8" name="Afbeelding 7">
            <a:extLst>
              <a:ext uri="{FF2B5EF4-FFF2-40B4-BE49-F238E27FC236}">
                <a16:creationId xmlns:a16="http://schemas.microsoft.com/office/drawing/2014/main" id="{C52039B3-886F-4DA0-8DD1-C86886BB8839}"/>
              </a:ext>
            </a:extLst>
          </p:cNvPr>
          <p:cNvPicPr>
            <a:picLocks noChangeAspect="1"/>
          </p:cNvPicPr>
          <p:nvPr/>
        </p:nvPicPr>
        <p:blipFill>
          <a:blip r:embed="rId4"/>
          <a:stretch>
            <a:fillRect/>
          </a:stretch>
        </p:blipFill>
        <p:spPr>
          <a:xfrm>
            <a:off x="4495213" y="1926489"/>
            <a:ext cx="3692411" cy="2270832"/>
          </a:xfrm>
          <a:prstGeom prst="rect">
            <a:avLst/>
          </a:prstGeom>
        </p:spPr>
      </p:pic>
    </p:spTree>
    <p:extLst>
      <p:ext uri="{BB962C8B-B14F-4D97-AF65-F5344CB8AC3E}">
        <p14:creationId xmlns:p14="http://schemas.microsoft.com/office/powerpoint/2010/main" val="4171240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15573-EB8A-41F0-B579-9E0960C298F8}"/>
              </a:ext>
            </a:extLst>
          </p:cNvPr>
          <p:cNvSpPr>
            <a:spLocks noGrp="1"/>
          </p:cNvSpPr>
          <p:nvPr>
            <p:ph type="title"/>
          </p:nvPr>
        </p:nvSpPr>
        <p:spPr>
          <a:xfrm>
            <a:off x="1450392" y="337159"/>
            <a:ext cx="9291215" cy="1049235"/>
          </a:xfrm>
        </p:spPr>
        <p:txBody>
          <a:bodyPr/>
          <a:lstStyle/>
          <a:p>
            <a:r>
              <a:rPr lang="nl-BE" dirty="0"/>
              <a:t>Enkele weetjes</a:t>
            </a:r>
          </a:p>
        </p:txBody>
      </p:sp>
      <p:sp>
        <p:nvSpPr>
          <p:cNvPr id="3" name="Tekstvak 2">
            <a:extLst>
              <a:ext uri="{FF2B5EF4-FFF2-40B4-BE49-F238E27FC236}">
                <a16:creationId xmlns:a16="http://schemas.microsoft.com/office/drawing/2014/main" id="{FAEADA07-114F-46AF-9C3B-D0A7A50DA6F4}"/>
              </a:ext>
            </a:extLst>
          </p:cNvPr>
          <p:cNvSpPr txBox="1"/>
          <p:nvPr/>
        </p:nvSpPr>
        <p:spPr>
          <a:xfrm>
            <a:off x="965200" y="1442528"/>
            <a:ext cx="10068560" cy="4539704"/>
          </a:xfrm>
          <a:prstGeom prst="rect">
            <a:avLst/>
          </a:prstGeom>
          <a:noFill/>
        </p:spPr>
        <p:txBody>
          <a:bodyPr wrap="square" rtlCol="0">
            <a:spAutoFit/>
          </a:bodyPr>
          <a:lstStyle/>
          <a:p>
            <a:r>
              <a:rPr lang="nl-NL" sz="1700" dirty="0"/>
              <a:t>Nadruk op administratie, elektriciteitselektronica, energie en water, mechanische productie en voorzieningen en onderhoud </a:t>
            </a:r>
          </a:p>
          <a:p>
            <a:endParaRPr lang="nl-NL" sz="1700" dirty="0"/>
          </a:p>
          <a:p>
            <a:r>
              <a:rPr lang="nl-NL" sz="1700" dirty="0"/>
              <a:t>Kenmerkt zich door innovatieve onderwijsruimtes (open/beweegbare muren) en up </a:t>
            </a:r>
            <a:r>
              <a:rPr lang="nl-NL" sz="1700" dirty="0" err="1"/>
              <a:t>to</a:t>
            </a:r>
            <a:r>
              <a:rPr lang="nl-NL" sz="1700" dirty="0"/>
              <a:t> date technisch materiaal. Onderwijsmethodieken van leerkrachten zijn bijgeschaafd dankzij </a:t>
            </a:r>
            <a:r>
              <a:rPr lang="nl-NL" sz="1700" dirty="0" err="1"/>
              <a:t>Tknika</a:t>
            </a:r>
            <a:r>
              <a:rPr lang="nl-NL" sz="1700" dirty="0"/>
              <a:t>.</a:t>
            </a:r>
          </a:p>
          <a:p>
            <a:r>
              <a:rPr lang="nl-NL" sz="1700" dirty="0"/>
              <a:t>Zoals vele andere scholen is het meer dan les geven in IVET: ook opleidingen op vraag van bedrijven, opleidingen tweedekansonderwijs (bv. zorgopleidingen voor migranten), opleidingen voor werklozen, workshops voor andere scholen bv. rond plastiekverwerking en internationale samenwerking</a:t>
            </a:r>
          </a:p>
          <a:p>
            <a:endParaRPr lang="nl-NL" sz="1700" dirty="0"/>
          </a:p>
          <a:p>
            <a:r>
              <a:rPr lang="nl-NL" sz="1700" dirty="0"/>
              <a:t>Zijprojecten</a:t>
            </a:r>
          </a:p>
          <a:p>
            <a:r>
              <a:rPr lang="nl-NL" sz="1700" dirty="0"/>
              <a:t>- Leerkrachten die extra betaald krijgen om een technisch rapport te schrijven rond de vergelijking van twee soorten zonnepanelen (</a:t>
            </a:r>
            <a:r>
              <a:rPr lang="nl-NL" sz="1700" dirty="0" err="1"/>
              <a:t>Daikin</a:t>
            </a:r>
            <a:r>
              <a:rPr lang="nl-NL" sz="1700" dirty="0"/>
              <a:t> en </a:t>
            </a:r>
            <a:r>
              <a:rPr lang="nl-NL" sz="1700" dirty="0" err="1"/>
              <a:t>Solaris</a:t>
            </a:r>
            <a:r>
              <a:rPr lang="nl-NL" sz="1700" dirty="0"/>
              <a:t>) en het materiaal mogen houden voor de leerlingen</a:t>
            </a:r>
          </a:p>
          <a:p>
            <a:r>
              <a:rPr lang="nl-NL" sz="1700" dirty="0"/>
              <a:t>- Zelf innovatief wetenschappelijk onderzoek verrichten en publiceren rond de toekomst van zonnepanelen en zon- en windenergie</a:t>
            </a:r>
          </a:p>
          <a:p>
            <a:r>
              <a:rPr lang="nl-NL" sz="1700" dirty="0"/>
              <a:t>- Een eigen houten gebouw geconstrueerd met eigen energiebevoorrading </a:t>
            </a:r>
          </a:p>
        </p:txBody>
      </p:sp>
    </p:spTree>
    <p:extLst>
      <p:ext uri="{BB962C8B-B14F-4D97-AF65-F5344CB8AC3E}">
        <p14:creationId xmlns:p14="http://schemas.microsoft.com/office/powerpoint/2010/main" val="4077723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BE585B39-3F91-4716-B99B-F2F8519F4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62" name="Picture 61">
            <a:extLst>
              <a:ext uri="{FF2B5EF4-FFF2-40B4-BE49-F238E27FC236}">
                <a16:creationId xmlns:a16="http://schemas.microsoft.com/office/drawing/2014/main" id="{4B1AA877-09FE-4988-B95D-729E4F2BC9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64" name="Straight Connector 63">
            <a:extLst>
              <a:ext uri="{FF2B5EF4-FFF2-40B4-BE49-F238E27FC236}">
                <a16:creationId xmlns:a16="http://schemas.microsoft.com/office/drawing/2014/main" id="{66034D98-8665-421D-8716-7748C50B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8DE99E80-5883-40B2-9FA6-D072D975B106}"/>
              </a:ext>
            </a:extLst>
          </p:cNvPr>
          <p:cNvSpPr>
            <a:spLocks noGrp="1"/>
          </p:cNvSpPr>
          <p:nvPr>
            <p:ph type="title"/>
          </p:nvPr>
        </p:nvSpPr>
        <p:spPr>
          <a:xfrm>
            <a:off x="8673476" y="1468464"/>
            <a:ext cx="2858835" cy="1965542"/>
          </a:xfrm>
        </p:spPr>
        <p:txBody>
          <a:bodyPr vert="horz" lIns="91440" tIns="45720" rIns="91440" bIns="0" rtlCol="0" anchor="b">
            <a:normAutofit/>
          </a:bodyPr>
          <a:lstStyle/>
          <a:p>
            <a:r>
              <a:rPr lang="en-US" sz="3100" dirty="0" err="1"/>
              <a:t>Voorbeeld</a:t>
            </a:r>
            <a:r>
              <a:rPr lang="en-US" sz="3100" dirty="0"/>
              <a:t> 4: </a:t>
            </a:r>
            <a:r>
              <a:rPr lang="en-US" sz="3100" dirty="0" err="1"/>
              <a:t>leioako</a:t>
            </a:r>
            <a:r>
              <a:rPr lang="en-US" sz="3100" dirty="0"/>
              <a:t> </a:t>
            </a:r>
            <a:r>
              <a:rPr lang="en-US" sz="3100" dirty="0" err="1"/>
              <a:t>ostalaritza</a:t>
            </a:r>
            <a:r>
              <a:rPr lang="en-US" sz="3100" dirty="0"/>
              <a:t> </a:t>
            </a:r>
            <a:r>
              <a:rPr lang="en-US" sz="3100" dirty="0" err="1"/>
              <a:t>eskola</a:t>
            </a:r>
            <a:endParaRPr lang="en-US" sz="3100" dirty="0"/>
          </a:p>
        </p:txBody>
      </p:sp>
      <p:pic>
        <p:nvPicPr>
          <p:cNvPr id="20" name="Tijdelijke aanduiding voor inhoud 19">
            <a:extLst>
              <a:ext uri="{FF2B5EF4-FFF2-40B4-BE49-F238E27FC236}">
                <a16:creationId xmlns:a16="http://schemas.microsoft.com/office/drawing/2014/main" id="{7B649C0C-EA38-4826-B04C-0B4A623AFEEA}"/>
              </a:ext>
            </a:extLst>
          </p:cNvPr>
          <p:cNvPicPr>
            <a:picLocks noGrp="1" noChangeAspect="1"/>
          </p:cNvPicPr>
          <p:nvPr>
            <p:ph idx="1"/>
          </p:nvPr>
        </p:nvPicPr>
        <p:blipFill>
          <a:blip r:embed="rId3"/>
          <a:stretch>
            <a:fillRect/>
          </a:stretch>
        </p:blipFill>
        <p:spPr>
          <a:xfrm>
            <a:off x="586780" y="388464"/>
            <a:ext cx="1620000" cy="2160000"/>
          </a:xfrm>
        </p:spPr>
      </p:pic>
      <p:pic>
        <p:nvPicPr>
          <p:cNvPr id="22" name="Afbeelding 21">
            <a:extLst>
              <a:ext uri="{FF2B5EF4-FFF2-40B4-BE49-F238E27FC236}">
                <a16:creationId xmlns:a16="http://schemas.microsoft.com/office/drawing/2014/main" id="{0369D5BD-54C3-4440-A92D-CA2D5B73CA88}"/>
              </a:ext>
            </a:extLst>
          </p:cNvPr>
          <p:cNvPicPr>
            <a:picLocks noChangeAspect="1"/>
          </p:cNvPicPr>
          <p:nvPr/>
        </p:nvPicPr>
        <p:blipFill>
          <a:blip r:embed="rId4"/>
          <a:stretch>
            <a:fillRect/>
          </a:stretch>
        </p:blipFill>
        <p:spPr>
          <a:xfrm>
            <a:off x="2646802" y="388464"/>
            <a:ext cx="2880000" cy="2160000"/>
          </a:xfrm>
          <a:prstGeom prst="rect">
            <a:avLst/>
          </a:prstGeom>
        </p:spPr>
      </p:pic>
      <p:pic>
        <p:nvPicPr>
          <p:cNvPr id="24" name="Afbeelding 23">
            <a:extLst>
              <a:ext uri="{FF2B5EF4-FFF2-40B4-BE49-F238E27FC236}">
                <a16:creationId xmlns:a16="http://schemas.microsoft.com/office/drawing/2014/main" id="{8EAE3965-021F-41AB-9D01-CDFA8A82056A}"/>
              </a:ext>
            </a:extLst>
          </p:cNvPr>
          <p:cNvPicPr>
            <a:picLocks noChangeAspect="1"/>
          </p:cNvPicPr>
          <p:nvPr/>
        </p:nvPicPr>
        <p:blipFill>
          <a:blip r:embed="rId5"/>
          <a:stretch>
            <a:fillRect/>
          </a:stretch>
        </p:blipFill>
        <p:spPr>
          <a:xfrm>
            <a:off x="5966824" y="360045"/>
            <a:ext cx="1620000" cy="2160000"/>
          </a:xfrm>
          <a:prstGeom prst="rect">
            <a:avLst/>
          </a:prstGeom>
        </p:spPr>
      </p:pic>
      <p:pic>
        <p:nvPicPr>
          <p:cNvPr id="26" name="Afbeelding 25">
            <a:extLst>
              <a:ext uri="{FF2B5EF4-FFF2-40B4-BE49-F238E27FC236}">
                <a16:creationId xmlns:a16="http://schemas.microsoft.com/office/drawing/2014/main" id="{E8CAAD2B-6E8A-4368-88EC-F354F7AEEAD3}"/>
              </a:ext>
            </a:extLst>
          </p:cNvPr>
          <p:cNvPicPr>
            <a:picLocks noChangeAspect="1"/>
          </p:cNvPicPr>
          <p:nvPr/>
        </p:nvPicPr>
        <p:blipFill>
          <a:blip r:embed="rId6"/>
          <a:stretch>
            <a:fillRect/>
          </a:stretch>
        </p:blipFill>
        <p:spPr>
          <a:xfrm>
            <a:off x="586780" y="2997200"/>
            <a:ext cx="1620000" cy="2160000"/>
          </a:xfrm>
          <a:prstGeom prst="rect">
            <a:avLst/>
          </a:prstGeom>
        </p:spPr>
      </p:pic>
      <p:pic>
        <p:nvPicPr>
          <p:cNvPr id="28" name="Afbeelding 27">
            <a:extLst>
              <a:ext uri="{FF2B5EF4-FFF2-40B4-BE49-F238E27FC236}">
                <a16:creationId xmlns:a16="http://schemas.microsoft.com/office/drawing/2014/main" id="{6FD54252-14D9-419C-A606-634A8151318C}"/>
              </a:ext>
            </a:extLst>
          </p:cNvPr>
          <p:cNvPicPr>
            <a:picLocks noChangeAspect="1"/>
          </p:cNvPicPr>
          <p:nvPr/>
        </p:nvPicPr>
        <p:blipFill>
          <a:blip r:embed="rId7"/>
          <a:stretch>
            <a:fillRect/>
          </a:stretch>
        </p:blipFill>
        <p:spPr>
          <a:xfrm>
            <a:off x="2380128" y="2997200"/>
            <a:ext cx="1620000" cy="2160000"/>
          </a:xfrm>
          <a:prstGeom prst="rect">
            <a:avLst/>
          </a:prstGeom>
        </p:spPr>
      </p:pic>
      <p:pic>
        <p:nvPicPr>
          <p:cNvPr id="30" name="Afbeelding 29">
            <a:extLst>
              <a:ext uri="{FF2B5EF4-FFF2-40B4-BE49-F238E27FC236}">
                <a16:creationId xmlns:a16="http://schemas.microsoft.com/office/drawing/2014/main" id="{FA578965-A4DD-4A75-8607-4D896D4C9EBE}"/>
              </a:ext>
            </a:extLst>
          </p:cNvPr>
          <p:cNvPicPr>
            <a:picLocks noChangeAspect="1"/>
          </p:cNvPicPr>
          <p:nvPr/>
        </p:nvPicPr>
        <p:blipFill>
          <a:blip r:embed="rId8"/>
          <a:stretch>
            <a:fillRect/>
          </a:stretch>
        </p:blipFill>
        <p:spPr>
          <a:xfrm>
            <a:off x="5966824" y="2996137"/>
            <a:ext cx="1620000" cy="2160000"/>
          </a:xfrm>
          <a:prstGeom prst="rect">
            <a:avLst/>
          </a:prstGeom>
        </p:spPr>
      </p:pic>
      <p:pic>
        <p:nvPicPr>
          <p:cNvPr id="32" name="Afbeelding 31">
            <a:extLst>
              <a:ext uri="{FF2B5EF4-FFF2-40B4-BE49-F238E27FC236}">
                <a16:creationId xmlns:a16="http://schemas.microsoft.com/office/drawing/2014/main" id="{3F121444-8EBF-43D8-A790-E79D01149286}"/>
              </a:ext>
            </a:extLst>
          </p:cNvPr>
          <p:cNvPicPr>
            <a:picLocks noChangeAspect="1"/>
          </p:cNvPicPr>
          <p:nvPr/>
        </p:nvPicPr>
        <p:blipFill>
          <a:blip r:embed="rId9"/>
          <a:stretch>
            <a:fillRect/>
          </a:stretch>
        </p:blipFill>
        <p:spPr>
          <a:xfrm>
            <a:off x="4173476" y="2996137"/>
            <a:ext cx="1620000" cy="2160000"/>
          </a:xfrm>
          <a:prstGeom prst="rect">
            <a:avLst/>
          </a:prstGeom>
        </p:spPr>
      </p:pic>
    </p:spTree>
    <p:extLst>
      <p:ext uri="{BB962C8B-B14F-4D97-AF65-F5344CB8AC3E}">
        <p14:creationId xmlns:p14="http://schemas.microsoft.com/office/powerpoint/2010/main" val="26738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15573-EB8A-41F0-B579-9E0960C298F8}"/>
              </a:ext>
            </a:extLst>
          </p:cNvPr>
          <p:cNvSpPr>
            <a:spLocks noGrp="1"/>
          </p:cNvSpPr>
          <p:nvPr>
            <p:ph type="title"/>
          </p:nvPr>
        </p:nvSpPr>
        <p:spPr>
          <a:xfrm>
            <a:off x="1450392" y="337159"/>
            <a:ext cx="9291215" cy="1049235"/>
          </a:xfrm>
        </p:spPr>
        <p:txBody>
          <a:bodyPr/>
          <a:lstStyle/>
          <a:p>
            <a:r>
              <a:rPr lang="nl-BE" dirty="0"/>
              <a:t>Enkele weetjes</a:t>
            </a:r>
          </a:p>
        </p:txBody>
      </p:sp>
      <p:sp>
        <p:nvSpPr>
          <p:cNvPr id="3" name="Tekstvak 2">
            <a:extLst>
              <a:ext uri="{FF2B5EF4-FFF2-40B4-BE49-F238E27FC236}">
                <a16:creationId xmlns:a16="http://schemas.microsoft.com/office/drawing/2014/main" id="{FAEADA07-114F-46AF-9C3B-D0A7A50DA6F4}"/>
              </a:ext>
            </a:extLst>
          </p:cNvPr>
          <p:cNvSpPr txBox="1"/>
          <p:nvPr/>
        </p:nvSpPr>
        <p:spPr>
          <a:xfrm>
            <a:off x="965200" y="1442528"/>
            <a:ext cx="10068560" cy="3754874"/>
          </a:xfrm>
          <a:prstGeom prst="rect">
            <a:avLst/>
          </a:prstGeom>
          <a:noFill/>
        </p:spPr>
        <p:txBody>
          <a:bodyPr wrap="square" rtlCol="0">
            <a:spAutoFit/>
          </a:bodyPr>
          <a:lstStyle/>
          <a:p>
            <a:r>
              <a:rPr lang="nl-NL" sz="1700" dirty="0"/>
              <a:t>Middenin de universiteitscampus is er een restaurant waar 1000 maaltijden per dag verzorgd worden (en ook extern geëxporteerd)</a:t>
            </a:r>
          </a:p>
          <a:p>
            <a:endParaRPr lang="nl-NL" sz="1700" dirty="0"/>
          </a:p>
          <a:p>
            <a:r>
              <a:rPr lang="nl-NL" sz="1700" dirty="0"/>
              <a:t>Omgevormd naar een VET school met 600 leerlingen (</a:t>
            </a:r>
            <a:r>
              <a:rPr lang="nl-NL" sz="1700" dirty="0" err="1"/>
              <a:t>vnl</a:t>
            </a:r>
            <a:r>
              <a:rPr lang="nl-NL" sz="1700" dirty="0"/>
              <a:t> bakkerij/service/koken)</a:t>
            </a:r>
          </a:p>
          <a:p>
            <a:endParaRPr lang="nl-NL" sz="1700" dirty="0"/>
          </a:p>
          <a:p>
            <a:r>
              <a:rPr lang="nl-NL" sz="1700" dirty="0"/>
              <a:t>Eigen kruiden en wijnranken, zoveel mogelijk ingrediënten vanuit de eigen streek (circulaire economie)</a:t>
            </a:r>
          </a:p>
          <a:p>
            <a:endParaRPr lang="nl-NL" sz="1700" dirty="0"/>
          </a:p>
          <a:p>
            <a:r>
              <a:rPr lang="nl-NL" sz="1700" dirty="0"/>
              <a:t>Onderaan het gebouw: verschillende ruimtes voor de verschillende disciplines</a:t>
            </a:r>
          </a:p>
          <a:p>
            <a:endParaRPr lang="nl-NL" sz="1700" dirty="0"/>
          </a:p>
          <a:p>
            <a:r>
              <a:rPr lang="nl-NL" sz="1700" dirty="0"/>
              <a:t>Bovenaan: drie soorten restaurants: grootkeuken - brasserie - exclusieve bar</a:t>
            </a:r>
          </a:p>
          <a:p>
            <a:endParaRPr lang="nl-NL" sz="1700" dirty="0"/>
          </a:p>
          <a:p>
            <a:r>
              <a:rPr lang="nl-NL" sz="1700" dirty="0"/>
              <a:t>Sterk gedigitaliseerd: taken van elke leerlingen terug te vinden in intern systeem (per week en semester), elk gerecht en elke wijn heeft een specifieke code</a:t>
            </a:r>
          </a:p>
        </p:txBody>
      </p:sp>
    </p:spTree>
    <p:extLst>
      <p:ext uri="{BB962C8B-B14F-4D97-AF65-F5344CB8AC3E}">
        <p14:creationId xmlns:p14="http://schemas.microsoft.com/office/powerpoint/2010/main" val="1451170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33AC13-C64E-4B1D-AF03-EC9C1893BC3C}"/>
              </a:ext>
            </a:extLst>
          </p:cNvPr>
          <p:cNvSpPr>
            <a:spLocks noGrp="1"/>
          </p:cNvSpPr>
          <p:nvPr>
            <p:ph type="title"/>
          </p:nvPr>
        </p:nvSpPr>
        <p:spPr/>
        <p:txBody>
          <a:bodyPr/>
          <a:lstStyle/>
          <a:p>
            <a:r>
              <a:rPr lang="nl-BE" dirty="0"/>
              <a:t>Meer weten?</a:t>
            </a:r>
            <a:br>
              <a:rPr lang="nl-BE" dirty="0"/>
            </a:br>
            <a:br>
              <a:rPr lang="nl-BE" dirty="0"/>
            </a:br>
            <a:br>
              <a:rPr lang="nl-BE" dirty="0"/>
            </a:br>
            <a:br>
              <a:rPr lang="nl-BE" dirty="0"/>
            </a:br>
            <a:br>
              <a:rPr lang="nl-BE" dirty="0"/>
            </a:br>
            <a:endParaRPr lang="nl-BE" dirty="0"/>
          </a:p>
        </p:txBody>
      </p:sp>
      <p:pic>
        <p:nvPicPr>
          <p:cNvPr id="6" name="Tijdelijke aanduiding voor inhoud 5">
            <a:extLst>
              <a:ext uri="{FF2B5EF4-FFF2-40B4-BE49-F238E27FC236}">
                <a16:creationId xmlns:a16="http://schemas.microsoft.com/office/drawing/2014/main" id="{898C8941-F94C-44A0-B897-033DCB34E928}"/>
              </a:ext>
            </a:extLst>
          </p:cNvPr>
          <p:cNvPicPr>
            <a:picLocks noGrp="1" noChangeAspect="1"/>
          </p:cNvPicPr>
          <p:nvPr>
            <p:ph idx="1"/>
          </p:nvPr>
        </p:nvPicPr>
        <p:blipFill>
          <a:blip r:embed="rId2"/>
          <a:stretch>
            <a:fillRect/>
          </a:stretch>
        </p:blipFill>
        <p:spPr>
          <a:xfrm>
            <a:off x="4730750" y="1431696"/>
            <a:ext cx="6011863" cy="3392945"/>
          </a:xfrm>
        </p:spPr>
      </p:pic>
      <p:sp>
        <p:nvSpPr>
          <p:cNvPr id="4" name="Tijdelijke aanduiding voor tekst 3">
            <a:extLst>
              <a:ext uri="{FF2B5EF4-FFF2-40B4-BE49-F238E27FC236}">
                <a16:creationId xmlns:a16="http://schemas.microsoft.com/office/drawing/2014/main" id="{9C295611-347A-423C-AA95-71A0255A8841}"/>
              </a:ext>
            </a:extLst>
          </p:cNvPr>
          <p:cNvSpPr>
            <a:spLocks noGrp="1"/>
          </p:cNvSpPr>
          <p:nvPr>
            <p:ph type="body" sz="half" idx="2"/>
          </p:nvPr>
        </p:nvSpPr>
        <p:spPr/>
        <p:txBody>
          <a:bodyPr/>
          <a:lstStyle/>
          <a:p>
            <a:r>
              <a:rPr lang="nl-BE" dirty="0"/>
              <a:t>http://sepie.es/formacion-profesional/seminarios.html</a:t>
            </a:r>
          </a:p>
        </p:txBody>
      </p:sp>
    </p:spTree>
    <p:extLst>
      <p:ext uri="{BB962C8B-B14F-4D97-AF65-F5344CB8AC3E}">
        <p14:creationId xmlns:p14="http://schemas.microsoft.com/office/powerpoint/2010/main" val="1744428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59DD8AC9-50C2-46E3-A539-58B403883CE4}"/>
              </a:ext>
            </a:extLst>
          </p:cNvPr>
          <p:cNvPicPr>
            <a:picLocks noGrp="1" noChangeAspect="1"/>
          </p:cNvPicPr>
          <p:nvPr>
            <p:ph type="pic" idx="1"/>
          </p:nvPr>
        </p:nvPicPr>
        <p:blipFill>
          <a:blip r:embed="rId2"/>
          <a:srcRect l="22937" r="22937"/>
          <a:stretch>
            <a:fillRect/>
          </a:stretch>
        </p:blipFill>
        <p:spPr/>
      </p:pic>
      <p:sp>
        <p:nvSpPr>
          <p:cNvPr id="4" name="Tijdelijke aanduiding voor tekst 3">
            <a:extLst>
              <a:ext uri="{FF2B5EF4-FFF2-40B4-BE49-F238E27FC236}">
                <a16:creationId xmlns:a16="http://schemas.microsoft.com/office/drawing/2014/main" id="{74934944-810A-4E50-924E-1D67331D2B50}"/>
              </a:ext>
            </a:extLst>
          </p:cNvPr>
          <p:cNvSpPr>
            <a:spLocks noGrp="1"/>
          </p:cNvSpPr>
          <p:nvPr>
            <p:ph type="body" sz="half" idx="2"/>
          </p:nvPr>
        </p:nvSpPr>
        <p:spPr>
          <a:xfrm>
            <a:off x="1450329" y="838200"/>
            <a:ext cx="5524404" cy="4311534"/>
          </a:xfrm>
        </p:spPr>
        <p:txBody>
          <a:bodyPr/>
          <a:lstStyle/>
          <a:p>
            <a:pPr algn="l"/>
            <a:r>
              <a:rPr lang="nl-BE" dirty="0">
                <a:solidFill>
                  <a:schemeClr val="accent1"/>
                </a:solidFill>
              </a:rPr>
              <a:t>Inhoud van de presentatie</a:t>
            </a:r>
          </a:p>
          <a:p>
            <a:pPr algn="l"/>
            <a:endParaRPr lang="nl-BE" dirty="0">
              <a:solidFill>
                <a:schemeClr val="accent1"/>
              </a:solidFill>
            </a:endParaRPr>
          </a:p>
          <a:p>
            <a:pPr algn="l"/>
            <a:r>
              <a:rPr lang="nl-BE" dirty="0"/>
              <a:t>VET in Spanje</a:t>
            </a:r>
          </a:p>
          <a:p>
            <a:pPr algn="l"/>
            <a:r>
              <a:rPr lang="nl-BE" dirty="0"/>
              <a:t>Gemeenschappelijke VET-uitdagingen</a:t>
            </a:r>
          </a:p>
          <a:p>
            <a:pPr algn="l"/>
            <a:r>
              <a:rPr lang="nl-BE" dirty="0"/>
              <a:t>VET in Baskenland</a:t>
            </a:r>
          </a:p>
          <a:p>
            <a:pPr algn="l"/>
            <a:r>
              <a:rPr lang="nl-BE" dirty="0"/>
              <a:t>	</a:t>
            </a:r>
            <a:r>
              <a:rPr lang="nl-BE" dirty="0" err="1"/>
              <a:t>Tknika</a:t>
            </a:r>
            <a:endParaRPr lang="nl-BE" dirty="0"/>
          </a:p>
          <a:p>
            <a:pPr algn="l"/>
            <a:r>
              <a:rPr lang="nl-BE" dirty="0"/>
              <a:t>	Enkele praktijkvoorbeelden</a:t>
            </a:r>
          </a:p>
          <a:p>
            <a:pPr algn="l"/>
            <a:r>
              <a:rPr lang="nl-BE" dirty="0"/>
              <a:t>Uitdagingen voor Vlaanderen</a:t>
            </a:r>
          </a:p>
          <a:p>
            <a:pPr algn="l"/>
            <a:endParaRPr lang="nl-BE" dirty="0">
              <a:solidFill>
                <a:schemeClr val="bg1"/>
              </a:solidFill>
            </a:endParaRPr>
          </a:p>
          <a:p>
            <a:endParaRPr lang="nl-BE" dirty="0"/>
          </a:p>
          <a:p>
            <a:endParaRPr lang="nl-BE" dirty="0"/>
          </a:p>
        </p:txBody>
      </p:sp>
    </p:spTree>
    <p:extLst>
      <p:ext uri="{BB962C8B-B14F-4D97-AF65-F5344CB8AC3E}">
        <p14:creationId xmlns:p14="http://schemas.microsoft.com/office/powerpoint/2010/main" val="1764107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776B27B6-E380-47ED-AEB5-A574783522A4}"/>
              </a:ext>
            </a:extLst>
          </p:cNvPr>
          <p:cNvPicPr>
            <a:picLocks noChangeAspect="1"/>
          </p:cNvPicPr>
          <p:nvPr/>
        </p:nvPicPr>
        <p:blipFill rotWithShape="1">
          <a:blip r:embed="rId2">
            <a:alphaModFix amt="50000"/>
            <a:grayscl/>
            <a:extLst/>
          </a:blip>
          <a:srcRect t="35652" b="22159"/>
          <a:stretch/>
        </p:blipFill>
        <p:spPr>
          <a:xfrm>
            <a:off x="305" y="10"/>
            <a:ext cx="12191695" cy="6857990"/>
          </a:xfrm>
          <a:prstGeom prst="rect">
            <a:avLst/>
          </a:prstGeom>
        </p:spPr>
      </p:pic>
      <p:sp>
        <p:nvSpPr>
          <p:cNvPr id="23"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4"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5" name="Rectangle 15">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el 1">
            <a:extLst>
              <a:ext uri="{FF2B5EF4-FFF2-40B4-BE49-F238E27FC236}">
                <a16:creationId xmlns:a16="http://schemas.microsoft.com/office/drawing/2014/main" id="{76D7A82C-7C4E-4BD3-9EA6-B91353FD42AD}"/>
              </a:ext>
            </a:extLst>
          </p:cNvPr>
          <p:cNvSpPr>
            <a:spLocks noGrp="1"/>
          </p:cNvSpPr>
          <p:nvPr>
            <p:ph type="title"/>
          </p:nvPr>
        </p:nvSpPr>
        <p:spPr>
          <a:xfrm>
            <a:off x="1130271" y="1193800"/>
            <a:ext cx="3193050" cy="4699000"/>
          </a:xfrm>
        </p:spPr>
        <p:txBody>
          <a:bodyPr anchor="ctr">
            <a:normAutofit/>
          </a:bodyPr>
          <a:lstStyle/>
          <a:p>
            <a:r>
              <a:rPr lang="nl-BE" dirty="0"/>
              <a:t>LESSEN/ </a:t>
            </a:r>
            <a:r>
              <a:rPr lang="nl-BE" dirty="0" err="1"/>
              <a:t>UITDAGingen</a:t>
            </a:r>
            <a:r>
              <a:rPr lang="nl-BE" dirty="0"/>
              <a:t> voor Vlaanderen</a:t>
            </a:r>
          </a:p>
        </p:txBody>
      </p:sp>
      <p:cxnSp>
        <p:nvCxnSpPr>
          <p:cNvPr id="26" name="Straight Connector 17">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1EE4DF9E-C51A-4E3F-A821-33A65030B9B1}"/>
              </a:ext>
            </a:extLst>
          </p:cNvPr>
          <p:cNvSpPr>
            <a:spLocks noGrp="1"/>
          </p:cNvSpPr>
          <p:nvPr>
            <p:ph idx="1"/>
          </p:nvPr>
        </p:nvSpPr>
        <p:spPr>
          <a:xfrm>
            <a:off x="4976636" y="1193800"/>
            <a:ext cx="6085091" cy="4699000"/>
          </a:xfrm>
        </p:spPr>
        <p:txBody>
          <a:bodyPr anchor="ctr">
            <a:normAutofit fontScale="70000" lnSpcReduction="20000"/>
          </a:bodyPr>
          <a:lstStyle/>
          <a:p>
            <a:pPr marL="0" indent="0">
              <a:lnSpc>
                <a:spcPct val="110000"/>
              </a:lnSpc>
              <a:buNone/>
            </a:pPr>
            <a:r>
              <a:rPr lang="nl-BE" sz="1700" dirty="0">
                <a:solidFill>
                  <a:schemeClr val="accent1"/>
                </a:solidFill>
              </a:rPr>
              <a:t>1. Fragmenteren of centraliseren</a:t>
            </a:r>
          </a:p>
          <a:p>
            <a:pPr marL="0" indent="0">
              <a:lnSpc>
                <a:spcPct val="110000"/>
              </a:lnSpc>
              <a:buNone/>
            </a:pPr>
            <a:r>
              <a:rPr lang="nl-BE" sz="1700" dirty="0" err="1"/>
              <a:t>RTC’s</a:t>
            </a:r>
            <a:r>
              <a:rPr lang="nl-BE" sz="1700" dirty="0"/>
              <a:t>  - CVO – VDAB – Scholen secundair – opleidingscentra bedrijven – </a:t>
            </a:r>
            <a:r>
              <a:rPr lang="nl-BE" sz="1700" dirty="0" err="1"/>
              <a:t>iSTEM</a:t>
            </a:r>
            <a:endParaRPr lang="nl-BE" sz="1700" dirty="0"/>
          </a:p>
          <a:p>
            <a:pPr marL="0" indent="0">
              <a:lnSpc>
                <a:spcPct val="110000"/>
              </a:lnSpc>
              <a:buNone/>
            </a:pPr>
            <a:endParaRPr lang="nl-BE" sz="1700" dirty="0"/>
          </a:p>
          <a:p>
            <a:pPr marL="0" indent="0">
              <a:lnSpc>
                <a:spcPct val="110000"/>
              </a:lnSpc>
              <a:buNone/>
            </a:pPr>
            <a:r>
              <a:rPr lang="nl-BE" sz="1700" dirty="0">
                <a:solidFill>
                  <a:schemeClr val="accent1"/>
                </a:solidFill>
              </a:rPr>
              <a:t>2. Beleid en financiering</a:t>
            </a:r>
          </a:p>
          <a:p>
            <a:pPr marL="0" indent="0">
              <a:lnSpc>
                <a:spcPct val="110000"/>
              </a:lnSpc>
              <a:buNone/>
            </a:pPr>
            <a:r>
              <a:rPr lang="nl-BE" sz="1700" dirty="0"/>
              <a:t>Belangrijke rol van het beleid (</a:t>
            </a:r>
            <a:r>
              <a:rPr lang="nl-BE" sz="1700" dirty="0" err="1"/>
              <a:t>vice-minister</a:t>
            </a:r>
            <a:r>
              <a:rPr lang="nl-BE" sz="1700" dirty="0"/>
              <a:t> VET), geld (18 miljoen euro) samen met beleidsvoerend vermogen scholen (tegenargument: vrijheid van onderwijs)</a:t>
            </a:r>
          </a:p>
          <a:p>
            <a:pPr marL="0" indent="0">
              <a:lnSpc>
                <a:spcPct val="110000"/>
              </a:lnSpc>
              <a:buNone/>
            </a:pPr>
            <a:endParaRPr lang="nl-BE" sz="1700" dirty="0"/>
          </a:p>
          <a:p>
            <a:pPr marL="0" indent="0">
              <a:lnSpc>
                <a:spcPct val="110000"/>
              </a:lnSpc>
              <a:buNone/>
            </a:pPr>
            <a:r>
              <a:rPr lang="nl-BE" sz="1700" dirty="0">
                <a:solidFill>
                  <a:schemeClr val="accent1"/>
                </a:solidFill>
              </a:rPr>
              <a:t>3. Naar de klasvloer</a:t>
            </a:r>
          </a:p>
          <a:p>
            <a:pPr marL="0" indent="0">
              <a:lnSpc>
                <a:spcPct val="110000"/>
              </a:lnSpc>
              <a:buNone/>
            </a:pPr>
            <a:r>
              <a:rPr lang="nl-BE" sz="1700" dirty="0"/>
              <a:t>Hoe bereiken we de leerkrachten? </a:t>
            </a:r>
            <a:r>
              <a:rPr lang="nl-BE" sz="1700" dirty="0" err="1"/>
              <a:t>Ownership</a:t>
            </a:r>
            <a:endParaRPr lang="nl-BE" sz="1700" dirty="0"/>
          </a:p>
          <a:p>
            <a:pPr marL="0" indent="0">
              <a:lnSpc>
                <a:spcPct val="110000"/>
              </a:lnSpc>
              <a:buNone/>
            </a:pPr>
            <a:r>
              <a:rPr lang="nl-BE" sz="1700" dirty="0"/>
              <a:t>Relatie met de pedagogische begeleidingsdiensten</a:t>
            </a:r>
          </a:p>
          <a:p>
            <a:pPr marL="0" indent="0">
              <a:lnSpc>
                <a:spcPct val="110000"/>
              </a:lnSpc>
              <a:buNone/>
            </a:pPr>
            <a:endParaRPr lang="nl-BE" sz="1700" dirty="0"/>
          </a:p>
          <a:p>
            <a:pPr marL="0" indent="0">
              <a:lnSpc>
                <a:spcPct val="110000"/>
              </a:lnSpc>
              <a:buNone/>
            </a:pPr>
            <a:r>
              <a:rPr lang="nl-BE" sz="1700" dirty="0">
                <a:solidFill>
                  <a:schemeClr val="accent1"/>
                </a:solidFill>
              </a:rPr>
              <a:t>4. Image is </a:t>
            </a:r>
            <a:r>
              <a:rPr lang="nl-BE" sz="1700" dirty="0" err="1">
                <a:solidFill>
                  <a:schemeClr val="accent1"/>
                </a:solidFill>
              </a:rPr>
              <a:t>everything</a:t>
            </a:r>
            <a:endParaRPr lang="nl-BE" sz="1700" dirty="0">
              <a:solidFill>
                <a:schemeClr val="accent1"/>
              </a:solidFill>
            </a:endParaRPr>
          </a:p>
          <a:p>
            <a:pPr marL="0" indent="0">
              <a:lnSpc>
                <a:spcPct val="110000"/>
              </a:lnSpc>
              <a:buNone/>
            </a:pPr>
            <a:r>
              <a:rPr lang="nl-BE" sz="1700" dirty="0"/>
              <a:t>VET onderwijs aantrekkelijk maken, ook voor meisjes</a:t>
            </a:r>
          </a:p>
          <a:p>
            <a:pPr marL="0" indent="0">
              <a:lnSpc>
                <a:spcPct val="110000"/>
              </a:lnSpc>
              <a:buNone/>
            </a:pPr>
            <a:endParaRPr lang="nl-BE" sz="1700" dirty="0"/>
          </a:p>
          <a:p>
            <a:pPr marL="0" indent="0">
              <a:lnSpc>
                <a:spcPct val="110000"/>
              </a:lnSpc>
              <a:buNone/>
            </a:pPr>
            <a:r>
              <a:rPr lang="nl-BE" sz="1700" dirty="0">
                <a:solidFill>
                  <a:schemeClr val="accent1"/>
                </a:solidFill>
              </a:rPr>
              <a:t>5. </a:t>
            </a:r>
            <a:r>
              <a:rPr lang="nl-BE" sz="1700" dirty="0" err="1">
                <a:solidFill>
                  <a:schemeClr val="accent1"/>
                </a:solidFill>
              </a:rPr>
              <a:t>Valorisering</a:t>
            </a:r>
            <a:endParaRPr lang="nl-BE" sz="1700" dirty="0">
              <a:solidFill>
                <a:schemeClr val="accent1"/>
              </a:solidFill>
            </a:endParaRPr>
          </a:p>
          <a:p>
            <a:pPr marL="0" indent="0">
              <a:lnSpc>
                <a:spcPct val="110000"/>
              </a:lnSpc>
              <a:buNone/>
            </a:pPr>
            <a:r>
              <a:rPr lang="nl-BE" sz="1700" dirty="0"/>
              <a:t>Goede praktijkvoorbeelden zichtbaar maken en monitoren, ook internationaal</a:t>
            </a:r>
          </a:p>
          <a:p>
            <a:pPr marL="0" indent="0">
              <a:lnSpc>
                <a:spcPct val="110000"/>
              </a:lnSpc>
              <a:buNone/>
            </a:pPr>
            <a:endParaRPr lang="nl-BE" sz="1700" dirty="0"/>
          </a:p>
          <a:p>
            <a:pPr marL="0" indent="0">
              <a:lnSpc>
                <a:spcPct val="110000"/>
              </a:lnSpc>
              <a:buNone/>
            </a:pPr>
            <a:endParaRPr lang="nl-BE" sz="1700" dirty="0"/>
          </a:p>
        </p:txBody>
      </p:sp>
      <p:sp>
        <p:nvSpPr>
          <p:cNvPr id="27"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2246370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44B72-EF45-4AA3-BD36-82EC20CB6FF5}"/>
              </a:ext>
            </a:extLst>
          </p:cNvPr>
          <p:cNvSpPr>
            <a:spLocks noGrp="1"/>
          </p:cNvSpPr>
          <p:nvPr>
            <p:ph type="title"/>
          </p:nvPr>
        </p:nvSpPr>
        <p:spPr>
          <a:xfrm>
            <a:off x="1444671" y="798973"/>
            <a:ext cx="2961967" cy="496427"/>
          </a:xfrm>
        </p:spPr>
        <p:txBody>
          <a:bodyPr/>
          <a:lstStyle/>
          <a:p>
            <a:r>
              <a:rPr lang="nl-BE" dirty="0"/>
              <a:t>VET in Spanje</a:t>
            </a:r>
          </a:p>
        </p:txBody>
      </p:sp>
      <p:pic>
        <p:nvPicPr>
          <p:cNvPr id="6" name="Tijdelijke aanduiding voor inhoud 5">
            <a:extLst>
              <a:ext uri="{FF2B5EF4-FFF2-40B4-BE49-F238E27FC236}">
                <a16:creationId xmlns:a16="http://schemas.microsoft.com/office/drawing/2014/main" id="{1363A0D7-9CD9-4E81-B94B-0B8B1884C46A}"/>
              </a:ext>
            </a:extLst>
          </p:cNvPr>
          <p:cNvPicPr>
            <a:picLocks noGrp="1" noChangeAspect="1"/>
          </p:cNvPicPr>
          <p:nvPr>
            <p:ph idx="1"/>
          </p:nvPr>
        </p:nvPicPr>
        <p:blipFill>
          <a:blip r:embed="rId2"/>
          <a:stretch>
            <a:fillRect/>
          </a:stretch>
        </p:blipFill>
        <p:spPr>
          <a:xfrm>
            <a:off x="5771393" y="798513"/>
            <a:ext cx="3930577" cy="4659312"/>
          </a:xfrm>
        </p:spPr>
      </p:pic>
      <p:sp>
        <p:nvSpPr>
          <p:cNvPr id="4" name="Tijdelijke aanduiding voor tekst 3">
            <a:extLst>
              <a:ext uri="{FF2B5EF4-FFF2-40B4-BE49-F238E27FC236}">
                <a16:creationId xmlns:a16="http://schemas.microsoft.com/office/drawing/2014/main" id="{88F7FD0B-76DF-4705-887D-696493F6C34E}"/>
              </a:ext>
            </a:extLst>
          </p:cNvPr>
          <p:cNvSpPr>
            <a:spLocks noGrp="1"/>
          </p:cNvSpPr>
          <p:nvPr>
            <p:ph type="body" sz="half" idx="2"/>
          </p:nvPr>
        </p:nvSpPr>
        <p:spPr>
          <a:xfrm>
            <a:off x="1444671" y="1390651"/>
            <a:ext cx="3997341" cy="4063022"/>
          </a:xfrm>
        </p:spPr>
        <p:txBody>
          <a:bodyPr>
            <a:normAutofit fontScale="55000" lnSpcReduction="20000"/>
          </a:bodyPr>
          <a:lstStyle/>
          <a:p>
            <a:pPr algn="just"/>
            <a:r>
              <a:rPr lang="nl-BE" sz="2000" dirty="0"/>
              <a:t>- VET </a:t>
            </a:r>
            <a:r>
              <a:rPr lang="nl-BE" sz="2000" dirty="0" err="1"/>
              <a:t>students</a:t>
            </a:r>
            <a:r>
              <a:rPr lang="nl-BE" sz="2000" dirty="0"/>
              <a:t>: 824,612 </a:t>
            </a:r>
            <a:r>
              <a:rPr lang="nl-BE" sz="2000" dirty="0" err="1"/>
              <a:t>lln</a:t>
            </a:r>
            <a:r>
              <a:rPr lang="nl-BE" sz="2000" dirty="0"/>
              <a:t> stijging 2,5% tussen 17-18 en 18-19</a:t>
            </a:r>
          </a:p>
          <a:p>
            <a:pPr algn="just"/>
            <a:r>
              <a:rPr lang="nl-BE" sz="2000" dirty="0"/>
              <a:t>- Algemene regeling en curriculum VET is nationaal maar een gedetailleerd curriculum en de uitwerking gebeurt regionaal (autonoom)</a:t>
            </a:r>
          </a:p>
          <a:p>
            <a:pPr algn="just"/>
            <a:r>
              <a:rPr lang="nl-BE" sz="2000" dirty="0"/>
              <a:t>- National </a:t>
            </a:r>
            <a:r>
              <a:rPr lang="nl-BE" sz="2000" dirty="0" err="1"/>
              <a:t>catalogue</a:t>
            </a:r>
            <a:r>
              <a:rPr lang="nl-BE" sz="2000" dirty="0"/>
              <a:t> of </a:t>
            </a:r>
            <a:r>
              <a:rPr lang="nl-BE" sz="2000" dirty="0" err="1"/>
              <a:t>occupational</a:t>
            </a:r>
            <a:r>
              <a:rPr lang="nl-BE" sz="2000" dirty="0"/>
              <a:t> </a:t>
            </a:r>
            <a:r>
              <a:rPr lang="nl-BE" sz="2000" dirty="0" err="1"/>
              <a:t>standards</a:t>
            </a:r>
            <a:r>
              <a:rPr lang="nl-BE" sz="2000" dirty="0"/>
              <a:t> (OS) bestaat uit units of </a:t>
            </a:r>
            <a:r>
              <a:rPr lang="nl-BE" sz="2000" dirty="0" err="1"/>
              <a:t>competences</a:t>
            </a:r>
            <a:r>
              <a:rPr lang="nl-BE" sz="2000" dirty="0"/>
              <a:t> (UC) verdeeld over IVET diploma's (onderwijs) en </a:t>
            </a:r>
            <a:r>
              <a:rPr lang="nl-BE" sz="2000" dirty="0" err="1"/>
              <a:t>occupational</a:t>
            </a:r>
            <a:r>
              <a:rPr lang="nl-BE" sz="2000" dirty="0"/>
              <a:t> </a:t>
            </a:r>
            <a:r>
              <a:rPr lang="nl-BE" sz="2000" dirty="0" err="1"/>
              <a:t>standards</a:t>
            </a:r>
            <a:r>
              <a:rPr lang="nl-BE" sz="2000" dirty="0"/>
              <a:t> </a:t>
            </a:r>
            <a:r>
              <a:rPr lang="nl-BE" sz="2000" dirty="0" err="1"/>
              <a:t>certificates</a:t>
            </a:r>
            <a:r>
              <a:rPr lang="nl-BE" sz="2000" dirty="0"/>
              <a:t> (werk/</a:t>
            </a:r>
            <a:r>
              <a:rPr lang="nl-BE" sz="2000" dirty="0" err="1"/>
              <a:t>social</a:t>
            </a:r>
            <a:r>
              <a:rPr lang="nl-BE" sz="2000" dirty="0"/>
              <a:t> security) die beide geaccrediteerd zijn en rekening houden met eerdere ervaring</a:t>
            </a:r>
          </a:p>
          <a:p>
            <a:pPr algn="just"/>
            <a:r>
              <a:rPr lang="nl-BE" sz="2000" dirty="0"/>
              <a:t>- Kenmerken: modulair georganiseerd, werkplekleren, eerdere ervaring, flexibiliteit</a:t>
            </a:r>
          </a:p>
          <a:p>
            <a:pPr algn="just"/>
            <a:r>
              <a:rPr lang="nl-BE" sz="2000" dirty="0"/>
              <a:t>- Balans tussen polyvalentie (ruimere inzetbaarheid, aanpasbaarheid) en specialisatie</a:t>
            </a:r>
          </a:p>
          <a:p>
            <a:pPr algn="just"/>
            <a:r>
              <a:rPr lang="nl-BE" sz="2000" dirty="0"/>
              <a:t>- Speciaal: voor </a:t>
            </a:r>
            <a:r>
              <a:rPr lang="nl-BE" sz="2000" dirty="0" err="1"/>
              <a:t>higher</a:t>
            </a:r>
            <a:r>
              <a:rPr lang="nl-BE" sz="2000" dirty="0"/>
              <a:t> VET (ISCED5) zijn er specifieke VET-scholen (niet universiteiten) maar opleiding kan gecombineerd worden met universiteitsmodules (wederzijdse erkenning)</a:t>
            </a:r>
          </a:p>
          <a:p>
            <a:endParaRPr lang="nl-BE" dirty="0"/>
          </a:p>
        </p:txBody>
      </p:sp>
    </p:spTree>
    <p:extLst>
      <p:ext uri="{BB962C8B-B14F-4D97-AF65-F5344CB8AC3E}">
        <p14:creationId xmlns:p14="http://schemas.microsoft.com/office/powerpoint/2010/main" val="2726530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5" name="Straight Connector 14">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BB25F302-49CF-463E-82D7-AB8CFB733D4E}"/>
              </a:ext>
            </a:extLst>
          </p:cNvPr>
          <p:cNvPicPr>
            <a:picLocks noChangeAspect="1"/>
          </p:cNvPicPr>
          <p:nvPr/>
        </p:nvPicPr>
        <p:blipFill rotWithShape="1">
          <a:blip r:embed="rId3">
            <a:alphaModFix amt="50000"/>
            <a:extLst>
              <a:ext uri="{837473B0-CC2E-450A-ABE3-18F120FF3D39}">
                <a1611:picAttrSrcUrl xmlns:a1611="http://schemas.microsoft.com/office/drawing/2016/11/main" r:id="rId4"/>
              </a:ext>
            </a:extLst>
          </a:blip>
          <a:srcRect t="10667" r="-1" b="4743"/>
          <a:stretch/>
        </p:blipFill>
        <p:spPr>
          <a:xfrm>
            <a:off x="305" y="-40630"/>
            <a:ext cx="12191695" cy="6857990"/>
          </a:xfrm>
          <a:prstGeom prst="rect">
            <a:avLst/>
          </a:prstGeom>
        </p:spPr>
      </p:pic>
      <p:sp>
        <p:nvSpPr>
          <p:cNvPr id="19"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1"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3" name="Rectangle 22">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el 1">
            <a:extLst>
              <a:ext uri="{FF2B5EF4-FFF2-40B4-BE49-F238E27FC236}">
                <a16:creationId xmlns:a16="http://schemas.microsoft.com/office/drawing/2014/main" id="{563E4A40-DBE2-4658-BADC-AD81436F7188}"/>
              </a:ext>
            </a:extLst>
          </p:cNvPr>
          <p:cNvSpPr>
            <a:spLocks noGrp="1"/>
          </p:cNvSpPr>
          <p:nvPr>
            <p:ph type="title"/>
          </p:nvPr>
        </p:nvSpPr>
        <p:spPr>
          <a:xfrm>
            <a:off x="1130271" y="1193800"/>
            <a:ext cx="3193050" cy="4699000"/>
          </a:xfrm>
        </p:spPr>
        <p:txBody>
          <a:bodyPr vert="horz" lIns="91440" tIns="45720" rIns="91440" bIns="45720" rtlCol="0" anchor="ctr">
            <a:normAutofit/>
          </a:bodyPr>
          <a:lstStyle/>
          <a:p>
            <a:r>
              <a:rPr lang="en-US" sz="2200">
                <a:solidFill>
                  <a:schemeClr val="tx1"/>
                </a:solidFill>
              </a:rPr>
              <a:t>Gemeenschappelijk VET-uitdagingen</a:t>
            </a:r>
          </a:p>
        </p:txBody>
      </p:sp>
      <p:cxnSp>
        <p:nvCxnSpPr>
          <p:cNvPr id="25" name="Straight Connector 24">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B74478D2-1A56-4BF1-BA15-874433078657}"/>
              </a:ext>
            </a:extLst>
          </p:cNvPr>
          <p:cNvSpPr txBox="1"/>
          <p:nvPr/>
        </p:nvSpPr>
        <p:spPr>
          <a:xfrm>
            <a:off x="4976636" y="1193800"/>
            <a:ext cx="6085091" cy="4699000"/>
          </a:xfrm>
          <a:prstGeom prst="rect">
            <a:avLst/>
          </a:prstGeom>
        </p:spPr>
        <p:txBody>
          <a:bodyPr vert="horz" lIns="91440" tIns="45720" rIns="91440" bIns="45720" rtlCol="0" anchor="ctr">
            <a:normAutofit fontScale="92500" lnSpcReduction="10000"/>
          </a:bodyPr>
          <a:lstStyle/>
          <a:p>
            <a:pPr indent="-228600" defTabSz="914400">
              <a:lnSpc>
                <a:spcPct val="120000"/>
              </a:lnSpc>
              <a:spcAft>
                <a:spcPts val="600"/>
              </a:spcAft>
              <a:buClr>
                <a:schemeClr val="accent1"/>
              </a:buClr>
              <a:buSzPct val="100000"/>
              <a:buFont typeface="Arial" panose="020B0604020202020204" pitchFamily="34" charset="0"/>
              <a:buChar char="•"/>
            </a:pPr>
            <a:r>
              <a:rPr lang="en-US" dirty="0" err="1"/>
              <a:t>Innovatieve</a:t>
            </a:r>
            <a:r>
              <a:rPr lang="en-US" dirty="0"/>
              <a:t> challenges: </a:t>
            </a:r>
            <a:r>
              <a:rPr lang="en-US" dirty="0" err="1"/>
              <a:t>digitalisering</a:t>
            </a:r>
            <a:r>
              <a:rPr lang="en-US" dirty="0"/>
              <a:t>, </a:t>
            </a:r>
            <a:r>
              <a:rPr lang="en-US" dirty="0" err="1"/>
              <a:t>globalisering</a:t>
            </a:r>
            <a:r>
              <a:rPr lang="en-US" dirty="0"/>
              <a:t>, </a:t>
            </a:r>
            <a:r>
              <a:rPr lang="en-US" dirty="0" err="1"/>
              <a:t>nieuwe</a:t>
            </a:r>
            <a:r>
              <a:rPr lang="en-US" dirty="0"/>
              <a:t> </a:t>
            </a:r>
            <a:r>
              <a:rPr lang="en-US" dirty="0" err="1"/>
              <a:t>technieken</a:t>
            </a:r>
            <a:r>
              <a:rPr lang="en-US" dirty="0"/>
              <a:t> in onderwijs </a:t>
            </a:r>
            <a:r>
              <a:rPr lang="en-US" dirty="0" err="1"/>
              <a:t>brengen</a:t>
            </a:r>
            <a:endParaRPr lang="en-US" dirty="0"/>
          </a:p>
          <a:p>
            <a:pPr indent="-228600" defTabSz="914400">
              <a:lnSpc>
                <a:spcPct val="120000"/>
              </a:lnSpc>
              <a:spcAft>
                <a:spcPts val="600"/>
              </a:spcAft>
              <a:buClr>
                <a:schemeClr val="accent1"/>
              </a:buClr>
              <a:buSzPct val="100000"/>
              <a:buFont typeface="Arial" panose="020B0604020202020204" pitchFamily="34" charset="0"/>
              <a:buChar char="•"/>
            </a:pPr>
            <a:endParaRPr lang="en-US" dirty="0"/>
          </a:p>
          <a:p>
            <a:pPr indent="-228600" defTabSz="914400">
              <a:lnSpc>
                <a:spcPct val="120000"/>
              </a:lnSpc>
              <a:spcAft>
                <a:spcPts val="600"/>
              </a:spcAft>
              <a:buClr>
                <a:schemeClr val="accent1"/>
              </a:buClr>
              <a:buSzPct val="100000"/>
              <a:buFont typeface="Arial" panose="020B0604020202020204" pitchFamily="34" charset="0"/>
              <a:buChar char="•"/>
            </a:pPr>
            <a:r>
              <a:rPr lang="en-US" dirty="0"/>
              <a:t>Imago van VET </a:t>
            </a:r>
            <a:r>
              <a:rPr lang="en-US" dirty="0" err="1"/>
              <a:t>verbeteren</a:t>
            </a:r>
            <a:r>
              <a:rPr lang="en-US" dirty="0"/>
              <a:t> (</a:t>
            </a:r>
            <a:r>
              <a:rPr lang="en-US" dirty="0" err="1"/>
              <a:t>vooral</a:t>
            </a:r>
            <a:r>
              <a:rPr lang="en-US" dirty="0"/>
              <a:t> </a:t>
            </a:r>
            <a:r>
              <a:rPr lang="en-US" dirty="0" err="1"/>
              <a:t>voor</a:t>
            </a:r>
            <a:r>
              <a:rPr lang="en-US" dirty="0"/>
              <a:t> </a:t>
            </a:r>
            <a:r>
              <a:rPr lang="en-US" dirty="0" err="1"/>
              <a:t>meisjes</a:t>
            </a:r>
            <a:r>
              <a:rPr lang="en-US" dirty="0"/>
              <a:t>)</a:t>
            </a:r>
          </a:p>
          <a:p>
            <a:pPr indent="-228600" defTabSz="914400">
              <a:lnSpc>
                <a:spcPct val="120000"/>
              </a:lnSpc>
              <a:spcAft>
                <a:spcPts val="600"/>
              </a:spcAft>
              <a:buClr>
                <a:schemeClr val="accent1"/>
              </a:buClr>
              <a:buSzPct val="100000"/>
              <a:buFont typeface="Arial" panose="020B0604020202020204" pitchFamily="34" charset="0"/>
              <a:buChar char="•"/>
            </a:pPr>
            <a:endParaRPr lang="en-US" dirty="0"/>
          </a:p>
          <a:p>
            <a:pPr indent="-228600" defTabSz="914400">
              <a:lnSpc>
                <a:spcPct val="120000"/>
              </a:lnSpc>
              <a:spcAft>
                <a:spcPts val="600"/>
              </a:spcAft>
              <a:buClr>
                <a:schemeClr val="accent1"/>
              </a:buClr>
              <a:buSzPct val="100000"/>
              <a:buFont typeface="Arial" panose="020B0604020202020204" pitchFamily="34" charset="0"/>
              <a:buChar char="•"/>
            </a:pPr>
            <a:r>
              <a:rPr lang="en-US" dirty="0" err="1"/>
              <a:t>Betrokkenheid</a:t>
            </a:r>
            <a:r>
              <a:rPr lang="en-US" dirty="0"/>
              <a:t> van </a:t>
            </a:r>
            <a:r>
              <a:rPr lang="en-US" dirty="0" err="1"/>
              <a:t>bedrijven</a:t>
            </a:r>
            <a:r>
              <a:rPr lang="en-US" dirty="0"/>
              <a:t> </a:t>
            </a:r>
            <a:r>
              <a:rPr lang="en-US" dirty="0" err="1"/>
              <a:t>en</a:t>
            </a:r>
            <a:r>
              <a:rPr lang="en-US" dirty="0"/>
              <a:t> </a:t>
            </a:r>
            <a:r>
              <a:rPr lang="en-US" dirty="0" err="1"/>
              <a:t>sectoren</a:t>
            </a:r>
            <a:r>
              <a:rPr lang="en-US" dirty="0"/>
              <a:t> </a:t>
            </a:r>
            <a:r>
              <a:rPr lang="en-US" dirty="0" err="1"/>
              <a:t>verbeteren</a:t>
            </a:r>
            <a:endParaRPr lang="en-US" dirty="0"/>
          </a:p>
          <a:p>
            <a:pPr defTabSz="914400">
              <a:lnSpc>
                <a:spcPct val="120000"/>
              </a:lnSpc>
              <a:spcAft>
                <a:spcPts val="600"/>
              </a:spcAft>
              <a:buClr>
                <a:schemeClr val="accent1"/>
              </a:buClr>
              <a:buSzPct val="100000"/>
            </a:pPr>
            <a:endParaRPr lang="en-US" dirty="0"/>
          </a:p>
          <a:p>
            <a:pPr indent="-228600" defTabSz="914400">
              <a:lnSpc>
                <a:spcPct val="120000"/>
              </a:lnSpc>
              <a:spcAft>
                <a:spcPts val="600"/>
              </a:spcAft>
              <a:buClr>
                <a:schemeClr val="accent1"/>
              </a:buClr>
              <a:buSzPct val="100000"/>
              <a:buFont typeface="Arial" panose="020B0604020202020204" pitchFamily="34" charset="0"/>
              <a:buChar char="•"/>
            </a:pPr>
            <a:r>
              <a:rPr lang="en-US" dirty="0" err="1"/>
              <a:t>Nood</a:t>
            </a:r>
            <a:r>
              <a:rPr lang="en-US" dirty="0"/>
              <a:t> </a:t>
            </a:r>
            <a:r>
              <a:rPr lang="en-US" dirty="0" err="1"/>
              <a:t>aan</a:t>
            </a:r>
            <a:r>
              <a:rPr lang="en-US" dirty="0"/>
              <a:t> </a:t>
            </a:r>
            <a:r>
              <a:rPr lang="en-US" dirty="0" err="1"/>
              <a:t>technische</a:t>
            </a:r>
            <a:r>
              <a:rPr lang="en-US" dirty="0"/>
              <a:t> </a:t>
            </a:r>
            <a:r>
              <a:rPr lang="en-US" dirty="0" err="1"/>
              <a:t>geschoold</a:t>
            </a:r>
            <a:r>
              <a:rPr lang="en-US" dirty="0"/>
              <a:t> </a:t>
            </a:r>
            <a:r>
              <a:rPr lang="en-US" dirty="0" err="1"/>
              <a:t>en</a:t>
            </a:r>
            <a:r>
              <a:rPr lang="en-US" dirty="0"/>
              <a:t> </a:t>
            </a:r>
            <a:r>
              <a:rPr lang="en-US" dirty="0" err="1"/>
              <a:t>gekwalificeerd</a:t>
            </a:r>
            <a:r>
              <a:rPr lang="en-US" dirty="0"/>
              <a:t> </a:t>
            </a:r>
            <a:r>
              <a:rPr lang="en-US" dirty="0" err="1"/>
              <a:t>personeel</a:t>
            </a:r>
            <a:endParaRPr lang="en-US" dirty="0"/>
          </a:p>
          <a:p>
            <a:pPr indent="-228600" defTabSz="914400">
              <a:lnSpc>
                <a:spcPct val="120000"/>
              </a:lnSpc>
              <a:spcAft>
                <a:spcPts val="600"/>
              </a:spcAft>
              <a:buClr>
                <a:schemeClr val="accent1"/>
              </a:buClr>
              <a:buSzPct val="100000"/>
              <a:buFont typeface="Arial" panose="020B0604020202020204" pitchFamily="34" charset="0"/>
              <a:buChar char="•"/>
            </a:pPr>
            <a:endParaRPr lang="en-US" dirty="0"/>
          </a:p>
          <a:p>
            <a:pPr indent="-228600" defTabSz="914400">
              <a:lnSpc>
                <a:spcPct val="120000"/>
              </a:lnSpc>
              <a:spcAft>
                <a:spcPts val="600"/>
              </a:spcAft>
              <a:buClr>
                <a:schemeClr val="accent1"/>
              </a:buClr>
              <a:buSzPct val="100000"/>
              <a:buFont typeface="Arial" panose="020B0604020202020204" pitchFamily="34" charset="0"/>
              <a:buChar char="•"/>
            </a:pPr>
            <a:r>
              <a:rPr lang="en-US" dirty="0" err="1"/>
              <a:t>Professionalisering</a:t>
            </a:r>
            <a:r>
              <a:rPr lang="en-US" dirty="0"/>
              <a:t> </a:t>
            </a:r>
            <a:r>
              <a:rPr lang="en-US" dirty="0" err="1"/>
              <a:t>leerkrachten</a:t>
            </a:r>
            <a:endParaRPr lang="en-US" dirty="0"/>
          </a:p>
          <a:p>
            <a:pPr defTabSz="914400">
              <a:lnSpc>
                <a:spcPct val="120000"/>
              </a:lnSpc>
              <a:spcAft>
                <a:spcPts val="600"/>
              </a:spcAft>
              <a:buClr>
                <a:schemeClr val="accent1"/>
              </a:buClr>
              <a:buSzPct val="100000"/>
            </a:pPr>
            <a:r>
              <a:rPr lang="en-US" dirty="0"/>
              <a:t>	</a:t>
            </a:r>
            <a:r>
              <a:rPr lang="en-US" dirty="0" err="1"/>
              <a:t>Dé</a:t>
            </a:r>
            <a:r>
              <a:rPr lang="en-US" dirty="0"/>
              <a:t> innovator</a:t>
            </a:r>
          </a:p>
          <a:p>
            <a:pPr defTabSz="914400">
              <a:lnSpc>
                <a:spcPct val="120000"/>
              </a:lnSpc>
              <a:spcAft>
                <a:spcPts val="600"/>
              </a:spcAft>
              <a:buClr>
                <a:schemeClr val="accent1"/>
              </a:buClr>
              <a:buSzPct val="100000"/>
            </a:pPr>
            <a:r>
              <a:rPr lang="en-US" dirty="0"/>
              <a:t>	</a:t>
            </a:r>
            <a:r>
              <a:rPr lang="en-US" dirty="0" err="1"/>
              <a:t>Nadruk</a:t>
            </a:r>
            <a:r>
              <a:rPr lang="en-US" dirty="0"/>
              <a:t> op </a:t>
            </a:r>
            <a:r>
              <a:rPr lang="en-US" dirty="0" err="1"/>
              <a:t>professionalisering</a:t>
            </a:r>
            <a:r>
              <a:rPr lang="en-US" dirty="0"/>
              <a:t> (</a:t>
            </a:r>
            <a:r>
              <a:rPr lang="en-US" dirty="0" err="1"/>
              <a:t>ook</a:t>
            </a:r>
            <a:r>
              <a:rPr lang="en-US" dirty="0"/>
              <a:t> op </a:t>
            </a:r>
            <a:r>
              <a:rPr lang="en-US" dirty="0" err="1"/>
              <a:t>afstand</a:t>
            </a:r>
            <a:r>
              <a:rPr lang="en-US" dirty="0"/>
              <a:t>)</a:t>
            </a:r>
          </a:p>
        </p:txBody>
      </p:sp>
      <p:sp>
        <p:nvSpPr>
          <p:cNvPr id="27"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6" name="Tekstvak 5">
            <a:extLst>
              <a:ext uri="{FF2B5EF4-FFF2-40B4-BE49-F238E27FC236}">
                <a16:creationId xmlns:a16="http://schemas.microsoft.com/office/drawing/2014/main" id="{8968F744-1E2F-41CC-858F-C9E447EB4AAD}"/>
              </a:ext>
            </a:extLst>
          </p:cNvPr>
          <p:cNvSpPr txBox="1"/>
          <p:nvPr/>
        </p:nvSpPr>
        <p:spPr>
          <a:xfrm>
            <a:off x="9272611" y="6657945"/>
            <a:ext cx="2919389" cy="200055"/>
          </a:xfrm>
          <a:prstGeom prst="rect">
            <a:avLst/>
          </a:prstGeom>
          <a:solidFill>
            <a:srgbClr val="000000"/>
          </a:solidFill>
        </p:spPr>
        <p:txBody>
          <a:bodyPr wrap="none" rtlCol="0">
            <a:spAutoFit/>
          </a:bodyPr>
          <a:lstStyle/>
          <a:p>
            <a:pPr algn="r">
              <a:spcAft>
                <a:spcPts val="600"/>
              </a:spcAft>
            </a:pPr>
            <a:r>
              <a:rPr lang="nl-BE" sz="700">
                <a:solidFill>
                  <a:srgbClr val="FFFFFF"/>
                </a:solidFill>
                <a:hlinkClick r:id="rId4" tooltip="http://www.picpedia.org/highway-signs/c/challenge.html">
                  <a:extLst>
                    <a:ext uri="{A12FA001-AC4F-418D-AE19-62706E023703}">
                      <ahyp:hlinkClr xmlns:ahyp="http://schemas.microsoft.com/office/drawing/2018/hyperlinkcolor" val="tx"/>
                    </a:ext>
                  </a:extLst>
                </a:hlinkClick>
              </a:rPr>
              <a:t>Deze foto</a:t>
            </a:r>
            <a:r>
              <a:rPr lang="nl-BE" sz="700">
                <a:solidFill>
                  <a:srgbClr val="FFFFFF"/>
                </a:solidFill>
              </a:rPr>
              <a:t> van Onbekende auteur is gelicentieerd onder </a:t>
            </a:r>
            <a:r>
              <a:rPr lang="nl-BE"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nl-BE" sz="700">
              <a:solidFill>
                <a:srgbClr val="FFFFFF"/>
              </a:solidFill>
            </a:endParaRPr>
          </a:p>
        </p:txBody>
      </p:sp>
    </p:spTree>
    <p:extLst>
      <p:ext uri="{BB962C8B-B14F-4D97-AF65-F5344CB8AC3E}">
        <p14:creationId xmlns:p14="http://schemas.microsoft.com/office/powerpoint/2010/main" val="2214739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EB975-9CA8-4DC1-B629-E42723E574D2}"/>
              </a:ext>
            </a:extLst>
          </p:cNvPr>
          <p:cNvSpPr>
            <a:spLocks noGrp="1"/>
          </p:cNvSpPr>
          <p:nvPr>
            <p:ph type="title"/>
          </p:nvPr>
        </p:nvSpPr>
        <p:spPr>
          <a:xfrm>
            <a:off x="1450392" y="489559"/>
            <a:ext cx="9291215" cy="1049235"/>
          </a:xfrm>
        </p:spPr>
        <p:txBody>
          <a:bodyPr/>
          <a:lstStyle/>
          <a:p>
            <a:r>
              <a:rPr lang="nl-BE" dirty="0"/>
              <a:t>VET IN BASKENLAND</a:t>
            </a:r>
          </a:p>
        </p:txBody>
      </p:sp>
      <p:sp>
        <p:nvSpPr>
          <p:cNvPr id="4" name="Tekstvak 3">
            <a:extLst>
              <a:ext uri="{FF2B5EF4-FFF2-40B4-BE49-F238E27FC236}">
                <a16:creationId xmlns:a16="http://schemas.microsoft.com/office/drawing/2014/main" id="{98F2DF6E-B848-4FF1-8DD0-205E1A0BC722}"/>
              </a:ext>
            </a:extLst>
          </p:cNvPr>
          <p:cNvSpPr txBox="1"/>
          <p:nvPr/>
        </p:nvSpPr>
        <p:spPr>
          <a:xfrm>
            <a:off x="640080" y="1290128"/>
            <a:ext cx="11094720" cy="5324535"/>
          </a:xfrm>
          <a:prstGeom prst="rect">
            <a:avLst/>
          </a:prstGeom>
          <a:noFill/>
        </p:spPr>
        <p:txBody>
          <a:bodyPr wrap="square" rtlCol="0">
            <a:spAutoFit/>
          </a:bodyPr>
          <a:lstStyle/>
          <a:p>
            <a:r>
              <a:rPr lang="nl-NL" dirty="0">
                <a:solidFill>
                  <a:schemeClr val="accent1"/>
                </a:solidFill>
              </a:rPr>
              <a:t>Enkele cijfers</a:t>
            </a:r>
          </a:p>
          <a:p>
            <a:r>
              <a:rPr lang="nl-NL" sz="1600" dirty="0"/>
              <a:t>- 76% budget Baskenland is in onderwijs en sociale zaken (verschil met Catalonië waar belastinggeld naar heel Spanje gaan, Baskisch belastinggeld blijft in Baskenland)</a:t>
            </a:r>
          </a:p>
          <a:p>
            <a:r>
              <a:rPr lang="nl-NL" sz="1600" dirty="0"/>
              <a:t>- 48,9% van de 30-34-jargen heeft een diploma hoger onderwijs</a:t>
            </a:r>
          </a:p>
          <a:p>
            <a:endParaRPr lang="nl-NL" dirty="0"/>
          </a:p>
          <a:p>
            <a:r>
              <a:rPr lang="nl-NL" dirty="0">
                <a:solidFill>
                  <a:schemeClr val="accent1"/>
                </a:solidFill>
              </a:rPr>
              <a:t>Beleid</a:t>
            </a:r>
          </a:p>
          <a:p>
            <a:r>
              <a:rPr lang="nl-NL" sz="1600" dirty="0"/>
              <a:t>- Ministerie van Onderwijs heeft 4 </a:t>
            </a:r>
            <a:r>
              <a:rPr lang="nl-NL" sz="1600" dirty="0" err="1"/>
              <a:t>vice</a:t>
            </a:r>
            <a:r>
              <a:rPr lang="nl-NL" sz="1600" dirty="0"/>
              <a:t>-ministeries (universiteit/onderzoek, VET, onderwijs algemeen en administratie/diensten)</a:t>
            </a:r>
          </a:p>
          <a:p>
            <a:r>
              <a:rPr lang="nl-NL" sz="1600" dirty="0"/>
              <a:t>- Nieuwe VET-wetgeving in Baskenland sinds 2018 en vijfde </a:t>
            </a:r>
            <a:r>
              <a:rPr lang="nl-NL" sz="1600" dirty="0" err="1"/>
              <a:t>Basque</a:t>
            </a:r>
            <a:r>
              <a:rPr lang="nl-NL" sz="1600" dirty="0"/>
              <a:t> VET plan</a:t>
            </a:r>
          </a:p>
          <a:p>
            <a:r>
              <a:rPr lang="nl-NL" sz="1600" dirty="0"/>
              <a:t>	Nadruk op innovatie, duurzaamheid en digitalisatie met acties onder andere in de richting van verdere 	professionalisering van leerkrachten</a:t>
            </a:r>
          </a:p>
          <a:p>
            <a:r>
              <a:rPr lang="nl-NL" sz="1600" dirty="0"/>
              <a:t>- VET </a:t>
            </a:r>
            <a:r>
              <a:rPr lang="nl-NL" sz="1600" dirty="0" err="1"/>
              <a:t>centres</a:t>
            </a:r>
            <a:r>
              <a:rPr lang="nl-NL" sz="1600" dirty="0"/>
              <a:t>: 3 </a:t>
            </a:r>
            <a:r>
              <a:rPr lang="nl-NL" sz="1600" dirty="0" err="1"/>
              <a:t>foci</a:t>
            </a:r>
            <a:r>
              <a:rPr lang="nl-NL" sz="1600" dirty="0"/>
              <a:t>: training (//EQF-NQF) - toegepaste innovatie - actief ondernemerschap (met transversale aandacht voor internationalisering)</a:t>
            </a:r>
          </a:p>
          <a:p>
            <a:endParaRPr lang="nl-NL" dirty="0"/>
          </a:p>
          <a:p>
            <a:r>
              <a:rPr lang="nl-NL" dirty="0">
                <a:solidFill>
                  <a:schemeClr val="accent1"/>
                </a:solidFill>
              </a:rPr>
              <a:t>Meer info</a:t>
            </a:r>
          </a:p>
          <a:p>
            <a:r>
              <a:rPr lang="nl-NL" sz="1600" dirty="0">
                <a:hlinkClick r:id="rId3"/>
              </a:rPr>
              <a:t>https://www.cedefop.europa.eu/en/news-and-press/news/spain-basque-country-vet-innovation-offers-good-practices-future-employment</a:t>
            </a:r>
            <a:endParaRPr lang="nl-NL" sz="1600" dirty="0"/>
          </a:p>
          <a:p>
            <a:endParaRPr lang="nl-NL" sz="1600" dirty="0"/>
          </a:p>
          <a:p>
            <a:r>
              <a:rPr lang="nl-NL" sz="1600" dirty="0">
                <a:hlinkClick r:id="rId4"/>
              </a:rPr>
              <a:t>https://www.euskadi.eus/contenidos/informacion/fpgeneral/en_def/adjuntos/FP_INGELESA_web.pdf</a:t>
            </a:r>
            <a:endParaRPr lang="nl-NL" sz="1600" dirty="0"/>
          </a:p>
          <a:p>
            <a:endParaRPr lang="nl-NL" dirty="0"/>
          </a:p>
        </p:txBody>
      </p:sp>
    </p:spTree>
    <p:extLst>
      <p:ext uri="{BB962C8B-B14F-4D97-AF65-F5344CB8AC3E}">
        <p14:creationId xmlns:p14="http://schemas.microsoft.com/office/powerpoint/2010/main" val="2080037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5" name="Straight Connector 14">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FF1F2D5D-6CF3-487F-B0BD-5ED8B63A359E}"/>
              </a:ext>
            </a:extLst>
          </p:cNvPr>
          <p:cNvSpPr>
            <a:spLocks noGrp="1"/>
          </p:cNvSpPr>
          <p:nvPr>
            <p:ph type="title"/>
          </p:nvPr>
        </p:nvSpPr>
        <p:spPr>
          <a:xfrm>
            <a:off x="6986048" y="966497"/>
            <a:ext cx="4158749" cy="1049235"/>
          </a:xfrm>
        </p:spPr>
        <p:txBody>
          <a:bodyPr vert="horz" lIns="91440" tIns="45720" rIns="91440" bIns="45720" rtlCol="0" anchor="ctr">
            <a:normAutofit fontScale="90000"/>
          </a:bodyPr>
          <a:lstStyle/>
          <a:p>
            <a:pPr lvl="0" defTabSz="457200">
              <a:lnSpc>
                <a:spcPct val="100000"/>
              </a:lnSpc>
              <a:spcBef>
                <a:spcPts val="0"/>
              </a:spcBef>
            </a:pPr>
            <a:r>
              <a:rPr lang="en-US" sz="3200" dirty="0"/>
              <a:t>TKNIKA</a:t>
            </a:r>
            <a:br>
              <a:rPr lang="en-US" sz="3200" dirty="0"/>
            </a:br>
            <a:r>
              <a:rPr lang="nl-NL" sz="1800" cap="none" dirty="0">
                <a:solidFill>
                  <a:prstClr val="white"/>
                </a:solidFill>
                <a:ea typeface="+mn-ea"/>
                <a:cs typeface="+mn-cs"/>
              </a:rPr>
              <a:t>BASQUE CENTRE OF RESEARCH AND APPLIED INNOVATION IN VET</a:t>
            </a:r>
            <a:br>
              <a:rPr lang="nl-NL" sz="1800" cap="none" dirty="0">
                <a:solidFill>
                  <a:prstClr val="white"/>
                </a:solidFill>
                <a:ea typeface="+mn-ea"/>
                <a:cs typeface="+mn-cs"/>
              </a:rPr>
            </a:br>
            <a:endParaRPr lang="en-US" sz="3200" dirty="0"/>
          </a:p>
        </p:txBody>
      </p:sp>
      <p:pic>
        <p:nvPicPr>
          <p:cNvPr id="6" name="Tijdelijke aanduiding voor inhoud 5">
            <a:extLst>
              <a:ext uri="{FF2B5EF4-FFF2-40B4-BE49-F238E27FC236}">
                <a16:creationId xmlns:a16="http://schemas.microsoft.com/office/drawing/2014/main" id="{6052FF6C-F577-4084-85A0-9C0D77EE815E}"/>
              </a:ext>
            </a:extLst>
          </p:cNvPr>
          <p:cNvPicPr>
            <a:picLocks noGrp="1" noChangeAspect="1"/>
          </p:cNvPicPr>
          <p:nvPr>
            <p:ph idx="1"/>
          </p:nvPr>
        </p:nvPicPr>
        <p:blipFill>
          <a:blip r:embed="rId3"/>
          <a:stretch>
            <a:fillRect/>
          </a:stretch>
        </p:blipFill>
        <p:spPr>
          <a:xfrm>
            <a:off x="1130029" y="1275798"/>
            <a:ext cx="4960442" cy="3720331"/>
          </a:xfrm>
          <a:prstGeom prst="rect">
            <a:avLst/>
          </a:prstGeom>
        </p:spPr>
      </p:pic>
      <p:sp>
        <p:nvSpPr>
          <p:cNvPr id="4" name="Tijdelijke aanduiding voor tekst 3">
            <a:extLst>
              <a:ext uri="{FF2B5EF4-FFF2-40B4-BE49-F238E27FC236}">
                <a16:creationId xmlns:a16="http://schemas.microsoft.com/office/drawing/2014/main" id="{A6704534-5807-4A18-ABD1-6223874BD4AA}"/>
              </a:ext>
            </a:extLst>
          </p:cNvPr>
          <p:cNvSpPr>
            <a:spLocks noGrp="1"/>
          </p:cNvSpPr>
          <p:nvPr>
            <p:ph type="body" sz="half" idx="2"/>
          </p:nvPr>
        </p:nvSpPr>
        <p:spPr>
          <a:xfrm>
            <a:off x="6579647" y="2015732"/>
            <a:ext cx="4158750" cy="3450613"/>
          </a:xfrm>
        </p:spPr>
        <p:txBody>
          <a:bodyPr vert="horz" lIns="91440" tIns="45720" rIns="91440" bIns="45720" rtlCol="0" anchor="t">
            <a:normAutofit/>
          </a:bodyPr>
          <a:lstStyle/>
          <a:p>
            <a:pPr indent="-228600">
              <a:buFont typeface="Arial" panose="020B0604020202020204" pitchFamily="34" charset="0"/>
              <a:buChar char="•"/>
            </a:pPr>
            <a:endParaRPr lang="en-US" dirty="0">
              <a:hlinkClick r:id="rId4"/>
            </a:endParaRPr>
          </a:p>
          <a:p>
            <a:pPr indent="-228600">
              <a:buFont typeface="Arial" panose="020B0604020202020204" pitchFamily="34" charset="0"/>
              <a:buChar char="•"/>
            </a:pPr>
            <a:endParaRPr lang="en-US" dirty="0">
              <a:hlinkClick r:id="rId4"/>
            </a:endParaRPr>
          </a:p>
          <a:p>
            <a:pPr indent="-228600">
              <a:buFont typeface="Arial" panose="020B0604020202020204" pitchFamily="34" charset="0"/>
              <a:buChar char="•"/>
            </a:pPr>
            <a:endParaRPr lang="en-US" dirty="0">
              <a:hlinkClick r:id="rId4"/>
            </a:endParaRPr>
          </a:p>
          <a:p>
            <a:pPr indent="-228600">
              <a:buFont typeface="Arial" panose="020B0604020202020204" pitchFamily="34" charset="0"/>
              <a:buChar char="•"/>
            </a:pPr>
            <a:endParaRPr lang="en-US" dirty="0">
              <a:hlinkClick r:id="rId4"/>
            </a:endParaRPr>
          </a:p>
          <a:p>
            <a:r>
              <a:rPr lang="en-US" dirty="0">
                <a:hlinkClick r:id="rId4"/>
              </a:rPr>
              <a:t>https://tknika.eus/en/</a:t>
            </a:r>
            <a:endParaRPr lang="en-US" dirty="0"/>
          </a:p>
          <a:p>
            <a:pPr indent="-228600">
              <a:buFont typeface="Arial" panose="020B0604020202020204" pitchFamily="34" charset="0"/>
              <a:buChar char="•"/>
            </a:pPr>
            <a:endParaRPr lang="en-US" dirty="0"/>
          </a:p>
        </p:txBody>
      </p:sp>
    </p:spTree>
    <p:extLst>
      <p:ext uri="{BB962C8B-B14F-4D97-AF65-F5344CB8AC3E}">
        <p14:creationId xmlns:p14="http://schemas.microsoft.com/office/powerpoint/2010/main" val="1836830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31D013-9D27-4AAB-8149-EAB4D5F23B8E}"/>
              </a:ext>
            </a:extLst>
          </p:cNvPr>
          <p:cNvSpPr>
            <a:spLocks noGrp="1"/>
          </p:cNvSpPr>
          <p:nvPr>
            <p:ph type="title"/>
          </p:nvPr>
        </p:nvSpPr>
        <p:spPr>
          <a:xfrm>
            <a:off x="1450392" y="641959"/>
            <a:ext cx="9291215" cy="1049235"/>
          </a:xfrm>
        </p:spPr>
        <p:txBody>
          <a:bodyPr/>
          <a:lstStyle/>
          <a:p>
            <a:r>
              <a:rPr lang="nl-BE" dirty="0"/>
              <a:t>TKNIKA van en voor leerkrachten</a:t>
            </a:r>
          </a:p>
        </p:txBody>
      </p:sp>
      <p:sp>
        <p:nvSpPr>
          <p:cNvPr id="3" name="Tekstvak 2">
            <a:extLst>
              <a:ext uri="{FF2B5EF4-FFF2-40B4-BE49-F238E27FC236}">
                <a16:creationId xmlns:a16="http://schemas.microsoft.com/office/drawing/2014/main" id="{9AE4F97E-8526-4D53-B101-DAE649F67C4B}"/>
              </a:ext>
            </a:extLst>
          </p:cNvPr>
          <p:cNvSpPr txBox="1"/>
          <p:nvPr/>
        </p:nvSpPr>
        <p:spPr>
          <a:xfrm>
            <a:off x="1117600" y="2214880"/>
            <a:ext cx="10119360" cy="3693319"/>
          </a:xfrm>
          <a:prstGeom prst="rect">
            <a:avLst/>
          </a:prstGeom>
          <a:noFill/>
        </p:spPr>
        <p:txBody>
          <a:bodyPr wrap="square" rtlCol="0">
            <a:spAutoFit/>
          </a:bodyPr>
          <a:lstStyle/>
          <a:p>
            <a:r>
              <a:rPr lang="nl-NL" dirty="0"/>
              <a:t>°2004</a:t>
            </a:r>
          </a:p>
          <a:p>
            <a:r>
              <a:rPr lang="nl-NL" dirty="0"/>
              <a:t>Ressorteert onder </a:t>
            </a:r>
            <a:r>
              <a:rPr lang="nl-NL" dirty="0" err="1"/>
              <a:t>Confebask</a:t>
            </a:r>
            <a:endParaRPr lang="nl-NL" dirty="0"/>
          </a:p>
          <a:p>
            <a:endParaRPr lang="nl-NL" dirty="0"/>
          </a:p>
          <a:p>
            <a:r>
              <a:rPr lang="nl-NL" dirty="0"/>
              <a:t>Algemeen: projecten met en in dienste van scholen met als output methodologieën en leermiddelen op maat van leerkrachten en leerlingen in samenwerking met bedrijven. Leerkrachten worden bijgeschoold in de modernste innovatieve technieken.</a:t>
            </a:r>
          </a:p>
          <a:p>
            <a:endParaRPr lang="nl-NL" dirty="0"/>
          </a:p>
          <a:p>
            <a:r>
              <a:rPr lang="nl-NL" dirty="0"/>
              <a:t>Thema's: </a:t>
            </a:r>
            <a:r>
              <a:rPr lang="nl-NL" dirty="0" err="1"/>
              <a:t>complexity</a:t>
            </a:r>
            <a:r>
              <a:rPr lang="nl-NL" dirty="0"/>
              <a:t> management, </a:t>
            </a:r>
            <a:r>
              <a:rPr lang="nl-NL" dirty="0" err="1"/>
              <a:t>biosciences</a:t>
            </a:r>
            <a:r>
              <a:rPr lang="nl-NL" dirty="0"/>
              <a:t> </a:t>
            </a:r>
            <a:r>
              <a:rPr lang="nl-NL" dirty="0" err="1"/>
              <a:t>and</a:t>
            </a:r>
            <a:r>
              <a:rPr lang="nl-NL" dirty="0"/>
              <a:t> </a:t>
            </a:r>
            <a:r>
              <a:rPr lang="nl-NL" dirty="0" err="1"/>
              <a:t>sustainability</a:t>
            </a:r>
            <a:r>
              <a:rPr lang="nl-NL" dirty="0"/>
              <a:t>, </a:t>
            </a:r>
            <a:r>
              <a:rPr lang="nl-NL" dirty="0" err="1"/>
              <a:t>internationalisation</a:t>
            </a:r>
            <a:r>
              <a:rPr lang="nl-NL" dirty="0"/>
              <a:t>, </a:t>
            </a:r>
            <a:r>
              <a:rPr lang="nl-NL" dirty="0" err="1"/>
              <a:t>applied</a:t>
            </a:r>
            <a:r>
              <a:rPr lang="nl-NL" dirty="0"/>
              <a:t> </a:t>
            </a:r>
            <a:r>
              <a:rPr lang="nl-NL" dirty="0" err="1"/>
              <a:t>innovation</a:t>
            </a:r>
            <a:r>
              <a:rPr lang="nl-NL" dirty="0"/>
              <a:t> in </a:t>
            </a:r>
            <a:r>
              <a:rPr lang="nl-NL" dirty="0" err="1"/>
              <a:t>strategic</a:t>
            </a:r>
            <a:r>
              <a:rPr lang="nl-NL" dirty="0"/>
              <a:t> </a:t>
            </a:r>
            <a:r>
              <a:rPr lang="nl-NL" dirty="0" err="1"/>
              <a:t>settings</a:t>
            </a:r>
            <a:r>
              <a:rPr lang="nl-NL" dirty="0"/>
              <a:t>, </a:t>
            </a:r>
            <a:r>
              <a:rPr lang="nl-NL" dirty="0" err="1"/>
              <a:t>learning</a:t>
            </a:r>
            <a:r>
              <a:rPr lang="nl-NL" dirty="0"/>
              <a:t> </a:t>
            </a:r>
            <a:r>
              <a:rPr lang="nl-NL" dirty="0" err="1"/>
              <a:t>and</a:t>
            </a:r>
            <a:r>
              <a:rPr lang="nl-NL" dirty="0"/>
              <a:t> high performance </a:t>
            </a:r>
            <a:r>
              <a:rPr lang="nl-NL" dirty="0" err="1"/>
              <a:t>cycles</a:t>
            </a:r>
            <a:r>
              <a:rPr lang="nl-NL" dirty="0"/>
              <a:t> &amp; </a:t>
            </a:r>
            <a:r>
              <a:rPr lang="nl-NL" dirty="0" err="1"/>
              <a:t>technological</a:t>
            </a:r>
            <a:r>
              <a:rPr lang="nl-NL" dirty="0"/>
              <a:t> </a:t>
            </a:r>
            <a:r>
              <a:rPr lang="nl-NL" dirty="0" err="1"/>
              <a:t>innovation</a:t>
            </a:r>
            <a:r>
              <a:rPr lang="nl-NL" dirty="0"/>
              <a:t> </a:t>
            </a:r>
            <a:r>
              <a:rPr lang="nl-NL" dirty="0" err="1"/>
              <a:t>and</a:t>
            </a:r>
            <a:r>
              <a:rPr lang="nl-NL" dirty="0"/>
              <a:t> intelligent systems</a:t>
            </a:r>
          </a:p>
          <a:p>
            <a:endParaRPr lang="nl-NL" dirty="0"/>
          </a:p>
          <a:p>
            <a:r>
              <a:rPr lang="nl-NL" dirty="0"/>
              <a:t>Bereik: ongeveer 40 werknemers voor 250 betrokken leerkrachten</a:t>
            </a:r>
          </a:p>
          <a:p>
            <a:endParaRPr lang="nl-NL" dirty="0"/>
          </a:p>
        </p:txBody>
      </p:sp>
    </p:spTree>
    <p:extLst>
      <p:ext uri="{BB962C8B-B14F-4D97-AF65-F5344CB8AC3E}">
        <p14:creationId xmlns:p14="http://schemas.microsoft.com/office/powerpoint/2010/main" val="1040936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31D013-9D27-4AAB-8149-EAB4D5F23B8E}"/>
              </a:ext>
            </a:extLst>
          </p:cNvPr>
          <p:cNvSpPr>
            <a:spLocks noGrp="1"/>
          </p:cNvSpPr>
          <p:nvPr>
            <p:ph type="title"/>
          </p:nvPr>
        </p:nvSpPr>
        <p:spPr>
          <a:xfrm>
            <a:off x="1450391" y="441246"/>
            <a:ext cx="9291215" cy="1049235"/>
          </a:xfrm>
        </p:spPr>
        <p:txBody>
          <a:bodyPr/>
          <a:lstStyle/>
          <a:p>
            <a:r>
              <a:rPr lang="nl-BE" dirty="0"/>
              <a:t>CALL</a:t>
            </a:r>
          </a:p>
        </p:txBody>
      </p:sp>
      <p:sp>
        <p:nvSpPr>
          <p:cNvPr id="3" name="Tekstvak 2">
            <a:extLst>
              <a:ext uri="{FF2B5EF4-FFF2-40B4-BE49-F238E27FC236}">
                <a16:creationId xmlns:a16="http://schemas.microsoft.com/office/drawing/2014/main" id="{9AE4F97E-8526-4D53-B101-DAE649F67C4B}"/>
              </a:ext>
            </a:extLst>
          </p:cNvPr>
          <p:cNvSpPr txBox="1"/>
          <p:nvPr/>
        </p:nvSpPr>
        <p:spPr>
          <a:xfrm>
            <a:off x="1036318" y="1375053"/>
            <a:ext cx="10119360" cy="4801314"/>
          </a:xfrm>
          <a:prstGeom prst="rect">
            <a:avLst/>
          </a:prstGeom>
          <a:noFill/>
        </p:spPr>
        <p:txBody>
          <a:bodyPr wrap="square" rtlCol="0">
            <a:spAutoFit/>
          </a:bodyPr>
          <a:lstStyle/>
          <a:p>
            <a:r>
              <a:rPr lang="nl-NL" dirty="0"/>
              <a:t>Jaarlijks een call voor alle Baskische VET-scholen</a:t>
            </a:r>
          </a:p>
          <a:p>
            <a:r>
              <a:rPr lang="nl-NL" dirty="0"/>
              <a:t>Resultaat: 50/60 projecten ofwel in de eigen school of in </a:t>
            </a:r>
            <a:r>
              <a:rPr lang="nl-NL" dirty="0" err="1"/>
              <a:t>Tknika</a:t>
            </a:r>
            <a:r>
              <a:rPr lang="nl-NL" dirty="0"/>
              <a:t> zelf (centraal gebouw)</a:t>
            </a:r>
          </a:p>
          <a:p>
            <a:endParaRPr lang="nl-NL" dirty="0"/>
          </a:p>
          <a:p>
            <a:r>
              <a:rPr lang="nl-NL" dirty="0"/>
              <a:t>In centrum: </a:t>
            </a:r>
          </a:p>
          <a:p>
            <a:r>
              <a:rPr lang="nl-NL" dirty="0"/>
              <a:t>er wordt sterk ingezet op valorisatie onder meer via transfer courses (nascholing voor andere leerkrachten) die dit vooral in juni volgen (geen inschrijvingsgeld nodig) met nadruk op </a:t>
            </a:r>
            <a:r>
              <a:rPr lang="nl-NL" dirty="0" err="1"/>
              <a:t>teamteaching</a:t>
            </a:r>
            <a:endParaRPr lang="nl-NL" dirty="0"/>
          </a:p>
          <a:p>
            <a:r>
              <a:rPr lang="nl-NL" dirty="0"/>
              <a:t>Er is een online monitoringstool voor elke leerkracht: ENOLA</a:t>
            </a:r>
          </a:p>
          <a:p>
            <a:endParaRPr lang="nl-NL" dirty="0"/>
          </a:p>
          <a:p>
            <a:r>
              <a:rPr lang="nl-NL" dirty="0"/>
              <a:t>In eigen school:</a:t>
            </a:r>
          </a:p>
          <a:p>
            <a:r>
              <a:rPr lang="nl-NL" dirty="0"/>
              <a:t>in elke school is er een 'leader of </a:t>
            </a:r>
            <a:r>
              <a:rPr lang="nl-NL" dirty="0" err="1"/>
              <a:t>innovative</a:t>
            </a:r>
            <a:r>
              <a:rPr lang="nl-NL" dirty="0"/>
              <a:t> change’</a:t>
            </a:r>
          </a:p>
          <a:p>
            <a:br>
              <a:rPr lang="nl-NL" dirty="0"/>
            </a:br>
            <a:r>
              <a:rPr lang="nl-NL" dirty="0"/>
              <a:t>Er is een databank met digitale middelen en voorbeelden.</a:t>
            </a:r>
          </a:p>
          <a:p>
            <a:endParaRPr lang="nl-NL" dirty="0"/>
          </a:p>
          <a:p>
            <a:endParaRPr lang="nl-NL" dirty="0"/>
          </a:p>
          <a:p>
            <a:r>
              <a:rPr lang="nl-NL" dirty="0"/>
              <a:t>Open Days 30/3 - 2/4 2020: </a:t>
            </a:r>
            <a:r>
              <a:rPr lang="nl-NL" dirty="0">
                <a:hlinkClick r:id="rId2"/>
              </a:rPr>
              <a:t>https://www.efvet.org/event/tknika-open-days-2020/</a:t>
            </a:r>
            <a:endParaRPr lang="nl-NL" dirty="0"/>
          </a:p>
          <a:p>
            <a:r>
              <a:rPr lang="nl-NL" dirty="0"/>
              <a:t>Voor VET-leerkrachten</a:t>
            </a:r>
          </a:p>
        </p:txBody>
      </p:sp>
      <p:pic>
        <p:nvPicPr>
          <p:cNvPr id="6" name="Afbeelding 5">
            <a:extLst>
              <a:ext uri="{FF2B5EF4-FFF2-40B4-BE49-F238E27FC236}">
                <a16:creationId xmlns:a16="http://schemas.microsoft.com/office/drawing/2014/main" id="{8C01846C-2981-470F-BEDB-A990194F10EE}"/>
              </a:ext>
            </a:extLst>
          </p:cNvPr>
          <p:cNvPicPr>
            <a:picLocks noChangeAspect="1"/>
          </p:cNvPicPr>
          <p:nvPr/>
        </p:nvPicPr>
        <p:blipFill>
          <a:blip r:embed="rId3"/>
          <a:stretch>
            <a:fillRect/>
          </a:stretch>
        </p:blipFill>
        <p:spPr>
          <a:xfrm>
            <a:off x="7789862" y="3609697"/>
            <a:ext cx="3114675" cy="1466850"/>
          </a:xfrm>
          <a:prstGeom prst="rect">
            <a:avLst/>
          </a:prstGeom>
        </p:spPr>
      </p:pic>
    </p:spTree>
    <p:extLst>
      <p:ext uri="{BB962C8B-B14F-4D97-AF65-F5344CB8AC3E}">
        <p14:creationId xmlns:p14="http://schemas.microsoft.com/office/powerpoint/2010/main" val="2010283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E163AA-E990-4C21-BE07-1D5DB2FAEA67}"/>
              </a:ext>
            </a:extLst>
          </p:cNvPr>
          <p:cNvSpPr>
            <a:spLocks noGrp="1"/>
          </p:cNvSpPr>
          <p:nvPr>
            <p:ph type="title"/>
          </p:nvPr>
        </p:nvSpPr>
        <p:spPr/>
        <p:txBody>
          <a:bodyPr/>
          <a:lstStyle/>
          <a:p>
            <a:r>
              <a:rPr lang="nl-BE" dirty="0" err="1"/>
              <a:t>Tknika</a:t>
            </a:r>
            <a:r>
              <a:rPr lang="nl-BE" dirty="0"/>
              <a:t>: werklabo’s en didactiek</a:t>
            </a:r>
          </a:p>
        </p:txBody>
      </p:sp>
      <p:sp>
        <p:nvSpPr>
          <p:cNvPr id="3" name="Tijdelijke aanduiding voor inhoud 2">
            <a:extLst>
              <a:ext uri="{FF2B5EF4-FFF2-40B4-BE49-F238E27FC236}">
                <a16:creationId xmlns:a16="http://schemas.microsoft.com/office/drawing/2014/main" id="{054581E6-A944-4D63-9E0F-180CB0CA1EF6}"/>
              </a:ext>
            </a:extLst>
          </p:cNvPr>
          <p:cNvSpPr>
            <a:spLocks noGrp="1"/>
          </p:cNvSpPr>
          <p:nvPr>
            <p:ph sz="half" idx="1"/>
          </p:nvPr>
        </p:nvSpPr>
        <p:spPr>
          <a:xfrm>
            <a:off x="1447331" y="2010878"/>
            <a:ext cx="4488654" cy="3915253"/>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ormAutofit/>
          </a:bodyPr>
          <a:lstStyle/>
          <a:p>
            <a:pPr marL="0" indent="0">
              <a:buNone/>
            </a:pPr>
            <a:r>
              <a:rPr lang="nl-NL" sz="1600" dirty="0"/>
              <a:t>3D printing, industriële technieken, virtual en </a:t>
            </a:r>
            <a:r>
              <a:rPr lang="nl-NL" sz="1600" dirty="0" err="1"/>
              <a:t>augmented</a:t>
            </a:r>
            <a:r>
              <a:rPr lang="nl-NL" sz="1600" dirty="0"/>
              <a:t> </a:t>
            </a:r>
            <a:r>
              <a:rPr lang="nl-NL" sz="1600" dirty="0" err="1"/>
              <a:t>reality</a:t>
            </a:r>
            <a:r>
              <a:rPr lang="nl-NL" sz="1600" dirty="0"/>
              <a:t> (bv. auto spuiten)</a:t>
            </a:r>
          </a:p>
          <a:p>
            <a:pPr marL="0" indent="0">
              <a:buNone/>
            </a:pPr>
            <a:endParaRPr lang="nl-BE" dirty="0"/>
          </a:p>
        </p:txBody>
      </p:sp>
      <p:sp>
        <p:nvSpPr>
          <p:cNvPr id="4" name="Tijdelijke aanduiding voor inhoud 3">
            <a:extLst>
              <a:ext uri="{FF2B5EF4-FFF2-40B4-BE49-F238E27FC236}">
                <a16:creationId xmlns:a16="http://schemas.microsoft.com/office/drawing/2014/main" id="{7B4BA473-7C47-4B65-8936-B10C21CDFDEC}"/>
              </a:ext>
            </a:extLst>
          </p:cNvPr>
          <p:cNvSpPr>
            <a:spLocks noGrp="1"/>
          </p:cNvSpPr>
          <p:nvPr>
            <p:ph sz="half" idx="2"/>
          </p:nvPr>
        </p:nvSpPr>
        <p:spPr>
          <a:xfrm>
            <a:off x="6254140" y="2017343"/>
            <a:ext cx="4488654" cy="3908788"/>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ormAutofit/>
          </a:bodyPr>
          <a:lstStyle/>
          <a:p>
            <a:pPr marL="0" indent="0">
              <a:buNone/>
            </a:pPr>
            <a:r>
              <a:rPr lang="nl-NL" sz="1400" dirty="0"/>
              <a:t>Er is aandacht voor innovatieve klasopstellingen en interactieve infrastructuur</a:t>
            </a:r>
          </a:p>
          <a:p>
            <a:pPr marL="0" indent="0">
              <a:buNone/>
            </a:pPr>
            <a:r>
              <a:rPr lang="nl-NL" sz="1400" dirty="0"/>
              <a:t>High performance courses (ETHAZI): leerkrachten leren hoe soft skills overgebracht kunnen worden aan leerlingen(in combinatie met technische vaardigheden)</a:t>
            </a:r>
          </a:p>
          <a:p>
            <a:pPr marL="0" indent="0">
              <a:buNone/>
            </a:pPr>
            <a:r>
              <a:rPr lang="nl-NL" sz="1400" dirty="0">
                <a:hlinkClick r:id="rId2"/>
              </a:rPr>
              <a:t>https://tknika.eus/en/cont/proyectos/ethazi-3/</a:t>
            </a:r>
            <a:endParaRPr lang="nl-NL" sz="1400" dirty="0"/>
          </a:p>
          <a:p>
            <a:pPr marL="0" indent="0">
              <a:buNone/>
            </a:pPr>
            <a:endParaRPr lang="nl-NL" sz="1400" dirty="0"/>
          </a:p>
          <a:p>
            <a:pPr marL="0" indent="0">
              <a:buNone/>
            </a:pPr>
            <a:endParaRPr lang="nl-BE" dirty="0"/>
          </a:p>
        </p:txBody>
      </p:sp>
      <p:pic>
        <p:nvPicPr>
          <p:cNvPr id="14" name="Afbeelding 13">
            <a:extLst>
              <a:ext uri="{FF2B5EF4-FFF2-40B4-BE49-F238E27FC236}">
                <a16:creationId xmlns:a16="http://schemas.microsoft.com/office/drawing/2014/main" id="{E4A799AC-014B-4900-BC11-7C6999496FED}"/>
              </a:ext>
            </a:extLst>
          </p:cNvPr>
          <p:cNvPicPr>
            <a:picLocks noChangeAspect="1"/>
          </p:cNvPicPr>
          <p:nvPr/>
        </p:nvPicPr>
        <p:blipFill>
          <a:blip r:embed="rId3"/>
          <a:stretch>
            <a:fillRect/>
          </a:stretch>
        </p:blipFill>
        <p:spPr>
          <a:xfrm>
            <a:off x="2266908" y="2726157"/>
            <a:ext cx="1350000" cy="1800000"/>
          </a:xfrm>
          <a:prstGeom prst="rect">
            <a:avLst/>
          </a:prstGeom>
        </p:spPr>
      </p:pic>
      <p:pic>
        <p:nvPicPr>
          <p:cNvPr id="16" name="Afbeelding 15">
            <a:extLst>
              <a:ext uri="{FF2B5EF4-FFF2-40B4-BE49-F238E27FC236}">
                <a16:creationId xmlns:a16="http://schemas.microsoft.com/office/drawing/2014/main" id="{D83A16C7-702A-44BA-972B-0DB59282BAB3}"/>
              </a:ext>
            </a:extLst>
          </p:cNvPr>
          <p:cNvPicPr>
            <a:picLocks noChangeAspect="1"/>
          </p:cNvPicPr>
          <p:nvPr/>
        </p:nvPicPr>
        <p:blipFill>
          <a:blip r:embed="rId4"/>
          <a:stretch>
            <a:fillRect/>
          </a:stretch>
        </p:blipFill>
        <p:spPr>
          <a:xfrm rot="5400000">
            <a:off x="3415985" y="3086157"/>
            <a:ext cx="2880000" cy="2160000"/>
          </a:xfrm>
          <a:prstGeom prst="rect">
            <a:avLst/>
          </a:prstGeom>
        </p:spPr>
      </p:pic>
      <p:pic>
        <p:nvPicPr>
          <p:cNvPr id="18" name="Afbeelding 17">
            <a:extLst>
              <a:ext uri="{FF2B5EF4-FFF2-40B4-BE49-F238E27FC236}">
                <a16:creationId xmlns:a16="http://schemas.microsoft.com/office/drawing/2014/main" id="{2204FD1C-4A23-4195-AE81-B9E95FD8C854}"/>
              </a:ext>
            </a:extLst>
          </p:cNvPr>
          <p:cNvPicPr>
            <a:picLocks noChangeAspect="1"/>
          </p:cNvPicPr>
          <p:nvPr/>
        </p:nvPicPr>
        <p:blipFill>
          <a:blip r:embed="rId5"/>
          <a:stretch>
            <a:fillRect/>
          </a:stretch>
        </p:blipFill>
        <p:spPr>
          <a:xfrm>
            <a:off x="1602355" y="4486131"/>
            <a:ext cx="2173630" cy="1440000"/>
          </a:xfrm>
          <a:prstGeom prst="rect">
            <a:avLst/>
          </a:prstGeom>
        </p:spPr>
      </p:pic>
      <p:pic>
        <p:nvPicPr>
          <p:cNvPr id="20" name="Afbeelding 19">
            <a:extLst>
              <a:ext uri="{FF2B5EF4-FFF2-40B4-BE49-F238E27FC236}">
                <a16:creationId xmlns:a16="http://schemas.microsoft.com/office/drawing/2014/main" id="{FC9ECF28-4044-456F-9CDD-C9EE14DF09F5}"/>
              </a:ext>
            </a:extLst>
          </p:cNvPr>
          <p:cNvPicPr>
            <a:picLocks noChangeAspect="1"/>
          </p:cNvPicPr>
          <p:nvPr/>
        </p:nvPicPr>
        <p:blipFill>
          <a:blip r:embed="rId6"/>
          <a:stretch>
            <a:fillRect/>
          </a:stretch>
        </p:blipFill>
        <p:spPr>
          <a:xfrm>
            <a:off x="7774335" y="4166157"/>
            <a:ext cx="1214782" cy="1620000"/>
          </a:xfrm>
          <a:prstGeom prst="rect">
            <a:avLst/>
          </a:prstGeom>
        </p:spPr>
      </p:pic>
    </p:spTree>
    <p:extLst>
      <p:ext uri="{BB962C8B-B14F-4D97-AF65-F5344CB8AC3E}">
        <p14:creationId xmlns:p14="http://schemas.microsoft.com/office/powerpoint/2010/main" val="2752574480"/>
      </p:ext>
    </p:extLst>
  </p:cSld>
  <p:clrMapOvr>
    <a:masterClrMapping/>
  </p:clrMapOvr>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TM10001114[[fn=Galerie]]</Template>
  <TotalTime>141</TotalTime>
  <Words>1198</Words>
  <Application>Microsoft Office PowerPoint</Application>
  <PresentationFormat>Breedbeeld</PresentationFormat>
  <Paragraphs>165</Paragraphs>
  <Slides>20</Slides>
  <Notes>3</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20</vt:i4>
      </vt:variant>
    </vt:vector>
  </HeadingPairs>
  <TitlesOfParts>
    <vt:vector size="24" baseType="lpstr">
      <vt:lpstr>Arial</vt:lpstr>
      <vt:lpstr>Calibri</vt:lpstr>
      <vt:lpstr>Rockwell</vt:lpstr>
      <vt:lpstr>Galerie</vt:lpstr>
      <vt:lpstr>VET in baskenland</vt:lpstr>
      <vt:lpstr>PowerPoint-presentatie</vt:lpstr>
      <vt:lpstr>VET in Spanje</vt:lpstr>
      <vt:lpstr>Gemeenschappelijk VET-uitdagingen</vt:lpstr>
      <vt:lpstr>VET IN BASKENLAND</vt:lpstr>
      <vt:lpstr>TKNIKA BASQUE CENTRE OF RESEARCH AND APPLIED INNOVATION IN VET </vt:lpstr>
      <vt:lpstr>TKNIKA van en voor leerkrachten</vt:lpstr>
      <vt:lpstr>CALL</vt:lpstr>
      <vt:lpstr>Tknika: werklabo’s en didactiek</vt:lpstr>
      <vt:lpstr>Enkele praktijkvoorbeelden</vt:lpstr>
      <vt:lpstr>Voorbeeld 1: Somorrosko - Petronor</vt:lpstr>
      <vt:lpstr>Enkele weetjes</vt:lpstr>
      <vt:lpstr>Voorbeeld 2: Miguel Altuna school </vt:lpstr>
      <vt:lpstr>Enkele weetjes</vt:lpstr>
      <vt:lpstr>Voorbeeld 3: Usurbilgo Lanbide Eskola</vt:lpstr>
      <vt:lpstr>Enkele weetjes</vt:lpstr>
      <vt:lpstr>Voorbeeld 4: leioako ostalaritza eskola</vt:lpstr>
      <vt:lpstr>Enkele weetjes</vt:lpstr>
      <vt:lpstr>Meer weten?     </vt:lpstr>
      <vt:lpstr>LESSEN/ UITDAGingen voor Vlaanderen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VET in baskenland</dc:title>
  <dc:creator>Wauterickx Naomi</dc:creator>
  <cp:lastModifiedBy>Wauterickx Naomi</cp:lastModifiedBy>
  <cp:revision>23</cp:revision>
  <dcterms:created xsi:type="dcterms:W3CDTF">2019-12-06T12:23:42Z</dcterms:created>
  <dcterms:modified xsi:type="dcterms:W3CDTF">2019-12-09T12:45:44Z</dcterms:modified>
</cp:coreProperties>
</file>