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8" r:id="rId12"/>
    <p:sldId id="263" r:id="rId13"/>
    <p:sldId id="265" r:id="rId14"/>
    <p:sldId id="269" r:id="rId15"/>
    <p:sldId id="264" r:id="rId16"/>
    <p:sldId id="266" r:id="rId17"/>
    <p:sldId id="267" r:id="rId18"/>
  </p:sldIdLst>
  <p:sldSz cx="9144000" cy="6858000" type="screen4x3"/>
  <p:notesSz cx="6794500" cy="9906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DD7160-F0EA-47F7-B0A3-A2A6DB83C160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BE1F5-9377-455B-A54A-3E162D4F211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3012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478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99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203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1941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227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1745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8069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1739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996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566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6461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2408F-1DFA-4D14-B0E5-4A8F1BFD4C2F}" type="datetimeFigureOut">
              <a:rPr lang="nl-BE" smtClean="0"/>
              <a:t>14/06/2017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89F1E-4D94-453C-B3B0-91323FD6AA0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3751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mailto:mijnonderwijs@vlaanderen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83568" y="1262902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b="1" dirty="0" smtClean="0"/>
              <a:t>Subsidie individueel vervoer: </a:t>
            </a:r>
          </a:p>
          <a:p>
            <a:pPr algn="ctr"/>
            <a:r>
              <a:rPr lang="nl-BE" sz="4000" b="1" dirty="0"/>
              <a:t>d</a:t>
            </a:r>
            <a:r>
              <a:rPr lang="nl-BE" sz="4000" b="1" dirty="0" smtClean="0"/>
              <a:t>igitale aanvraag</a:t>
            </a:r>
          </a:p>
          <a:p>
            <a:endParaRPr lang="nl-BE" sz="3200" dirty="0"/>
          </a:p>
          <a:p>
            <a:pPr algn="ctr"/>
            <a:r>
              <a:rPr lang="nl-BE" sz="3200" i="1" dirty="0" smtClean="0"/>
              <a:t>Stappenplan</a:t>
            </a:r>
          </a:p>
          <a:p>
            <a:pPr algn="ctr"/>
            <a:endParaRPr lang="nl-BE" sz="2000" i="1" dirty="0"/>
          </a:p>
          <a:p>
            <a:pPr algn="ctr"/>
            <a:endParaRPr lang="nl-BE" sz="2000" i="1" dirty="0" smtClean="0"/>
          </a:p>
          <a:p>
            <a:pPr algn="ctr"/>
            <a:endParaRPr lang="nl-BE" sz="2000" i="1" dirty="0" smtClean="0"/>
          </a:p>
          <a:p>
            <a:pPr algn="ctr"/>
            <a:endParaRPr lang="nl-BE" sz="2000" i="1" dirty="0"/>
          </a:p>
          <a:p>
            <a:pPr algn="ctr"/>
            <a:r>
              <a:rPr lang="nl-BE" sz="2000" dirty="0">
                <a:solidFill>
                  <a:srgbClr val="0070C0"/>
                </a:solidFill>
              </a:rPr>
              <a:t>https://eid.rechtopleerlingenvervoer.be/subsidie_iv</a:t>
            </a:r>
            <a:r>
              <a:rPr lang="nl-BE" sz="2000" dirty="0" smtClean="0">
                <a:solidFill>
                  <a:srgbClr val="0070C0"/>
                </a:solidFill>
              </a:rPr>
              <a:t>/ </a:t>
            </a:r>
            <a:endParaRPr lang="nl-BE" sz="2000" dirty="0"/>
          </a:p>
          <a:p>
            <a:pPr algn="ctr"/>
            <a:endParaRPr lang="nl-BE" sz="3200" i="1" dirty="0" smtClean="0"/>
          </a:p>
          <a:p>
            <a:pPr algn="ctr"/>
            <a:endParaRPr lang="nl-BE" sz="3200" i="1" dirty="0"/>
          </a:p>
        </p:txBody>
      </p:sp>
    </p:spTree>
    <p:extLst>
      <p:ext uri="{BB962C8B-B14F-4D97-AF65-F5344CB8AC3E}">
        <p14:creationId xmlns:p14="http://schemas.microsoft.com/office/powerpoint/2010/main" val="30301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endParaRPr lang="nl-BE" dirty="0"/>
          </a:p>
          <a:p>
            <a:endParaRPr lang="nl-BE" dirty="0" smtClean="0"/>
          </a:p>
          <a:p>
            <a:endParaRPr lang="nl-BE" sz="1600" dirty="0"/>
          </a:p>
          <a:p>
            <a:endParaRPr lang="nl-BE" sz="1600" dirty="0" smtClean="0"/>
          </a:p>
          <a:p>
            <a:pPr marL="0" indent="0">
              <a:buNone/>
            </a:pPr>
            <a:endParaRPr lang="nl-BE" sz="1400" u="sng" dirty="0" smtClean="0"/>
          </a:p>
          <a:p>
            <a:pPr marL="0" indent="0">
              <a:buNone/>
            </a:pPr>
            <a:r>
              <a:rPr lang="nl-BE" sz="1400" u="sng" dirty="0" smtClean="0"/>
              <a:t>Werkwijze</a:t>
            </a:r>
            <a:r>
              <a:rPr lang="nl-BE" sz="1400" dirty="0" smtClean="0"/>
              <a:t>:</a:t>
            </a:r>
          </a:p>
          <a:p>
            <a:pPr marL="0" indent="0">
              <a:buNone/>
            </a:pPr>
            <a:endParaRPr lang="nl-BE" sz="1400" dirty="0" smtClean="0"/>
          </a:p>
          <a:p>
            <a:pPr>
              <a:buFont typeface="+mj-lt"/>
              <a:buAutoNum type="arabicPeriod"/>
            </a:pPr>
            <a:r>
              <a:rPr lang="nl-BE" sz="1400" dirty="0" smtClean="0"/>
              <a:t>Analoog aan de werkwijze bij ‘eigen vervoer’.</a:t>
            </a:r>
          </a:p>
          <a:p>
            <a:pPr marL="0" indent="0">
              <a:buNone/>
            </a:pPr>
            <a:endParaRPr lang="nl-BE" sz="1400" dirty="0" smtClean="0"/>
          </a:p>
          <a:p>
            <a:pPr marL="400050" lvl="1" indent="0">
              <a:buNone/>
            </a:pPr>
            <a:r>
              <a:rPr lang="nl-BE" sz="1400" b="1" dirty="0" smtClean="0"/>
              <a:t>Belangrijk:</a:t>
            </a:r>
          </a:p>
          <a:p>
            <a:pPr marL="400050" lvl="1" indent="0">
              <a:buNone/>
            </a:pPr>
            <a:r>
              <a:rPr lang="nl-BE" sz="1400" dirty="0" smtClean="0"/>
              <a:t>Duid </a:t>
            </a:r>
            <a:r>
              <a:rPr lang="nl-BE" sz="1400" u="sng" dirty="0" smtClean="0"/>
              <a:t>ENKEL(!)</a:t>
            </a:r>
            <a:r>
              <a:rPr lang="nl-BE" sz="1400" dirty="0" smtClean="0"/>
              <a:t> de leerlingen aan die het abonnement zelf aangekocht hebben of waarvoor de school een abonnement aankocht. </a:t>
            </a:r>
          </a:p>
          <a:p>
            <a:pPr marL="400050" lvl="1" indent="0">
              <a:buNone/>
            </a:pPr>
            <a:endParaRPr lang="nl-BE" sz="1400" b="1" dirty="0" smtClean="0"/>
          </a:p>
          <a:p>
            <a:pPr marL="400050" lvl="1" indent="0">
              <a:buNone/>
            </a:pPr>
            <a:r>
              <a:rPr lang="nl-BE" sz="1400" dirty="0" smtClean="0"/>
              <a:t>Dit is </a:t>
            </a:r>
            <a:r>
              <a:rPr lang="nl-BE" sz="1400" u="sng" dirty="0" smtClean="0"/>
              <a:t>uitzonderlijk</a:t>
            </a:r>
            <a:r>
              <a:rPr lang="nl-BE" sz="1400" dirty="0" smtClean="0"/>
              <a:t> omdat de openbare vervoersmaatschappijen normaal de abonnementen rechtstreeks aan het team leerlingenvervoer factureren.</a:t>
            </a:r>
          </a:p>
          <a:p>
            <a:pPr>
              <a:buAutoNum type="arabicPeriod"/>
            </a:pPr>
            <a:endParaRPr lang="nl-BE" sz="1400" dirty="0" smtClean="0"/>
          </a:p>
          <a:p>
            <a:pPr marL="0" indent="0">
              <a:buNone/>
            </a:pPr>
            <a:endParaRPr lang="nl-BE" sz="1400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4: aanvraagformulier</a:t>
            </a:r>
            <a:r>
              <a:rPr lang="nl-BE" sz="3800" dirty="0" smtClean="0"/>
              <a:t/>
            </a:r>
            <a:br>
              <a:rPr lang="nl-BE" sz="3800" dirty="0" smtClean="0"/>
            </a:br>
            <a:r>
              <a:rPr lang="nl-BE" sz="2700" i="1" dirty="0" smtClean="0"/>
              <a:t>- Gegevens leerlingen (openbaar vervoer) -</a:t>
            </a:r>
            <a:endParaRPr lang="nl-BE" sz="27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67780"/>
            <a:ext cx="781077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35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endParaRPr lang="nl-BE" dirty="0"/>
          </a:p>
          <a:p>
            <a:endParaRPr lang="nl-BE" dirty="0" smtClean="0"/>
          </a:p>
          <a:p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>
              <a:buFont typeface="+mj-lt"/>
              <a:buAutoNum type="arabicPeriod" startAt="2"/>
            </a:pPr>
            <a:r>
              <a:rPr lang="nl-BE" sz="1400" dirty="0"/>
              <a:t>Als bewijs moet u steeds het abonnement (of de rittenkaarten) inscannen en toevoegen aan de aanvraag. Dit kan door op ‘attest uploaden’ te klikken en het betreffende abonnement of rittenkaart(en) toe te voegen:</a:t>
            </a:r>
          </a:p>
          <a:p>
            <a:endParaRPr lang="nl-BE" sz="1400" dirty="0" smtClean="0"/>
          </a:p>
          <a:p>
            <a:endParaRPr lang="nl-BE" sz="1400" dirty="0" smtClean="0"/>
          </a:p>
          <a:p>
            <a:endParaRPr lang="nl-BE" sz="1400" dirty="0"/>
          </a:p>
          <a:p>
            <a:endParaRPr lang="nl-BE" sz="1400" dirty="0" smtClean="0"/>
          </a:p>
          <a:p>
            <a:endParaRPr lang="nl-BE" sz="1400" dirty="0" smtClean="0"/>
          </a:p>
          <a:p>
            <a:pPr>
              <a:buFont typeface="+mj-lt"/>
              <a:buAutoNum type="arabicPeriod" startAt="3"/>
            </a:pPr>
            <a:endParaRPr lang="nl-BE" sz="1400" dirty="0" smtClean="0"/>
          </a:p>
          <a:p>
            <a:pPr>
              <a:buFont typeface="+mj-lt"/>
              <a:buAutoNum type="arabicPeriod" startAt="3"/>
            </a:pPr>
            <a:r>
              <a:rPr lang="nl-BE" sz="1400" dirty="0" smtClean="0"/>
              <a:t>In de kolom ‘Bedrag’ dient u in te vullen hoeveel vervoerskosten de leerling of de school zelf betaald heeft.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4: aanvraagformulier</a:t>
            </a:r>
            <a:r>
              <a:rPr lang="nl-BE" sz="3800" dirty="0" smtClean="0"/>
              <a:t/>
            </a:r>
            <a:br>
              <a:rPr lang="nl-BE" sz="3800" dirty="0" smtClean="0"/>
            </a:br>
            <a:r>
              <a:rPr lang="nl-BE" sz="2700" i="1" dirty="0" smtClean="0"/>
              <a:t>- Gegevens leerlingen (openbaar vervoer) -</a:t>
            </a:r>
            <a:endParaRPr lang="nl-BE" sz="2700" i="1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471" y="4005064"/>
            <a:ext cx="230306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03" y="1628800"/>
            <a:ext cx="7690121" cy="137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2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4: aanvraagformulier</a:t>
            </a:r>
            <a:b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BE" sz="2700" dirty="0" smtClean="0"/>
              <a:t>- </a:t>
            </a:r>
            <a:r>
              <a:rPr lang="nl-BE" sz="2700" i="1" dirty="0" smtClean="0"/>
              <a:t>Ondertekening -</a:t>
            </a:r>
            <a:endParaRPr lang="nl-BE" sz="2700" i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sz="1600" dirty="0" smtClean="0"/>
          </a:p>
          <a:p>
            <a:pPr marL="0" indent="0">
              <a:buNone/>
            </a:pPr>
            <a:endParaRPr lang="nl-BE" sz="1600" b="1" dirty="0" smtClean="0"/>
          </a:p>
          <a:p>
            <a:pPr marL="0" indent="0">
              <a:buNone/>
            </a:pPr>
            <a:r>
              <a:rPr lang="nl-BE" sz="1400" u="sng" dirty="0" smtClean="0"/>
              <a:t>Werkwijze</a:t>
            </a:r>
            <a:r>
              <a:rPr lang="nl-BE" sz="1400" dirty="0" smtClean="0"/>
              <a:t>:</a:t>
            </a:r>
          </a:p>
          <a:p>
            <a:endParaRPr lang="nl-BE" sz="1400" dirty="0"/>
          </a:p>
          <a:p>
            <a:pPr>
              <a:buAutoNum type="arabicPeriod"/>
            </a:pPr>
            <a:r>
              <a:rPr lang="nl-BE" sz="1400" dirty="0" smtClean="0"/>
              <a:t>Vink de verklaring aan bij wijze van akkoord en ondertekening.</a:t>
            </a:r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r>
              <a:rPr lang="nl-BE" sz="1400" dirty="0" smtClean="0"/>
              <a:t>2.    Klik op ‘Aanvraag indienen’.</a:t>
            </a:r>
          </a:p>
          <a:p>
            <a:pPr marL="0" indent="0">
              <a:buNone/>
            </a:pPr>
            <a:endParaRPr lang="nl-BE" sz="16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1628800"/>
            <a:ext cx="4560887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57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Stap 5: Historiek aanvragen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endParaRPr lang="nl-BE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r>
              <a:rPr lang="nl-BE" sz="1400" dirty="0" smtClean="0"/>
              <a:t>Bij ‘Historiek aanvragen’ krijgt u een overzicht van alle subsidieaanvragen die u voor die school of vestigingsplaats reeds ingediend heeft:</a:t>
            </a:r>
          </a:p>
          <a:p>
            <a:pPr marL="0" indent="0">
              <a:buNone/>
            </a:pPr>
            <a:endParaRPr lang="nl-BE" sz="1400" dirty="0"/>
          </a:p>
          <a:p>
            <a:r>
              <a:rPr lang="nl-BE" sz="1400" dirty="0" smtClean="0"/>
              <a:t>De kolom ‘ID’ geeft het nummer van de aanvraag weer.</a:t>
            </a:r>
          </a:p>
          <a:p>
            <a:r>
              <a:rPr lang="nl-BE" sz="1400" dirty="0" smtClean="0"/>
              <a:t>De kolom ‘school’ geeft de schoolnaam weer.</a:t>
            </a:r>
          </a:p>
          <a:p>
            <a:r>
              <a:rPr lang="nl-BE" sz="1400" dirty="0" smtClean="0"/>
              <a:t>De kolom ‘Periode’ geeft het trimester weer waarvoor de aanvraag gedaan werd.</a:t>
            </a:r>
          </a:p>
          <a:p>
            <a:r>
              <a:rPr lang="nl-BE" sz="1400" dirty="0" smtClean="0"/>
              <a:t>De kolom ‘Type’ geeft weer of het om eigen vervoer of openbaar vervoer gaat.</a:t>
            </a:r>
          </a:p>
          <a:p>
            <a:r>
              <a:rPr lang="nl-BE" sz="1400" dirty="0" smtClean="0"/>
              <a:t>De kolom ‘Status’ geeft weer of de aanvraag al bevestigd (=behandeld) is.</a:t>
            </a:r>
          </a:p>
          <a:p>
            <a:r>
              <a:rPr lang="nl-BE" sz="1400" dirty="0" smtClean="0"/>
              <a:t>De kolom ‘Bedrag’ geeft het bedrag weer dat de school zal ontvangen (of reeds ontvangen heeft).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0345"/>
            <a:ext cx="82296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5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Stap 6: Mijn Onderwijs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sz="1600" dirty="0" smtClean="0"/>
          </a:p>
          <a:p>
            <a:endParaRPr lang="nl-BE" sz="1600" dirty="0"/>
          </a:p>
          <a:p>
            <a:endParaRPr lang="nl-BE" sz="1600" dirty="0" smtClean="0"/>
          </a:p>
          <a:p>
            <a:endParaRPr lang="nl-BE" sz="1600" dirty="0"/>
          </a:p>
          <a:p>
            <a:endParaRPr lang="nl-BE" sz="1600" dirty="0" smtClean="0"/>
          </a:p>
          <a:p>
            <a:endParaRPr lang="nl-BE" sz="1600" dirty="0"/>
          </a:p>
          <a:p>
            <a:endParaRPr lang="nl-BE" sz="1600" dirty="0" smtClean="0"/>
          </a:p>
          <a:p>
            <a:r>
              <a:rPr lang="nl-BE" sz="1400" dirty="0" smtClean="0"/>
              <a:t>Wanneer de aanvraag verwerkt is door het team leerlingenvervoer, verschijnt deze de nacht nadien automatisch in ‘Mijn Onderwijs’ bij uw school.</a:t>
            </a:r>
          </a:p>
          <a:p>
            <a:endParaRPr lang="nl-BE" sz="1400" dirty="0" smtClean="0"/>
          </a:p>
          <a:p>
            <a:r>
              <a:rPr lang="nl-BE" sz="1400" dirty="0" smtClean="0"/>
              <a:t>Als u geattendeerd bent, krijgt u automatisch een mail toegestuurd van </a:t>
            </a:r>
            <a:r>
              <a:rPr lang="nl-BE" sz="1400" dirty="0" smtClean="0">
                <a:hlinkClick r:id="rId2"/>
              </a:rPr>
              <a:t>mijnonderwijs@vlaanderen.be</a:t>
            </a:r>
            <a:r>
              <a:rPr lang="nl-BE" sz="1400" dirty="0" smtClean="0"/>
              <a:t> met de melding dat er nieuwe gegevens aan uw instelling werden toegevoegd. Deze mail bevat een link waarmee u rechtstreeks naar het gedetailleerd overzicht van de subsidie gaat.</a:t>
            </a:r>
            <a:endParaRPr lang="nl-BE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405" y="1703710"/>
            <a:ext cx="4968875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7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1: aanmelden</a:t>
            </a:r>
            <a:endParaRPr lang="nl-B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r>
              <a:rPr lang="nl-BE" sz="1400" dirty="0" smtClean="0"/>
              <a:t>U kan zich op twee manieren aanmelden:</a:t>
            </a:r>
          </a:p>
          <a:p>
            <a:pPr marL="0" indent="0">
              <a:buNone/>
            </a:pPr>
            <a:endParaRPr lang="nl-BE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400" dirty="0" smtClean="0"/>
              <a:t>Met e-ID (elektronische identiteitskaart)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400" dirty="0" smtClean="0"/>
              <a:t>Met gebruikersnaam en wachtwoord</a:t>
            </a:r>
            <a:endParaRPr lang="nl-BE" sz="1400" b="1" dirty="0" smtClean="0"/>
          </a:p>
          <a:p>
            <a:pPr marL="0" indent="0">
              <a:buNone/>
            </a:pPr>
            <a:endParaRPr lang="nl-BE" sz="1400" b="1" dirty="0"/>
          </a:p>
          <a:p>
            <a:pPr marL="0" indent="0">
              <a:buNone/>
            </a:pPr>
            <a:endParaRPr lang="nl-BE" sz="1400" b="1" dirty="0" smtClean="0"/>
          </a:p>
          <a:p>
            <a:pPr marL="0" indent="0">
              <a:buNone/>
            </a:pPr>
            <a:r>
              <a:rPr lang="nl-BE" sz="1400" b="1" dirty="0" smtClean="0"/>
              <a:t>Belangrijk: </a:t>
            </a:r>
          </a:p>
          <a:p>
            <a:pPr marL="0" indent="0">
              <a:buNone/>
            </a:pPr>
            <a:r>
              <a:rPr lang="nl-BE" sz="1400" dirty="0" smtClean="0"/>
              <a:t>Om te kunnen aanmelden, moet u beschikken over een gebruikersaccount. U kan gebruik maken van dezelfde account waarmee u het ‘Recht op vervoer’ aanvraagt in de webapplicatie.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91880" y="1628800"/>
            <a:ext cx="225282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9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2: kies de juiste school/vestiging</a:t>
            </a:r>
            <a:endParaRPr lang="nl-B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b="1" dirty="0" smtClean="0"/>
          </a:p>
          <a:p>
            <a:pPr marL="0" indent="0">
              <a:buNone/>
            </a:pPr>
            <a:endParaRPr lang="nl-BE" sz="1600" b="1" dirty="0" smtClean="0"/>
          </a:p>
          <a:p>
            <a:pPr marL="0" indent="0">
              <a:buNone/>
            </a:pPr>
            <a:r>
              <a:rPr lang="nl-BE" sz="1400" b="1" dirty="0" smtClean="0"/>
              <a:t>Belangrijk:</a:t>
            </a:r>
          </a:p>
          <a:p>
            <a:pPr marL="0" indent="0">
              <a:buNone/>
            </a:pPr>
            <a:r>
              <a:rPr lang="nl-BE" sz="1400" dirty="0" smtClean="0"/>
              <a:t>Wanneer u toegang heeft tot meerdere vestigingsplaatsen van uw school, moet u de </a:t>
            </a:r>
            <a:r>
              <a:rPr lang="nl-BE" sz="1400" dirty="0"/>
              <a:t>subsidie voor elke vestigingsplaats apart </a:t>
            </a:r>
            <a:r>
              <a:rPr lang="nl-BE" sz="1400" dirty="0" smtClean="0"/>
              <a:t>aanvragen. </a:t>
            </a:r>
            <a:endParaRPr lang="nl-BE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5004"/>
            <a:ext cx="7200800" cy="1803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48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3: aanvraag indienen</a:t>
            </a:r>
            <a:b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BE" sz="2700" i="1" dirty="0" smtClean="0"/>
              <a:t>- Selectie trimester -</a:t>
            </a:r>
            <a:endParaRPr lang="nl-BE" sz="27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sz="2200" dirty="0" smtClean="0"/>
          </a:p>
          <a:p>
            <a:pPr marL="0" indent="0">
              <a:buNone/>
            </a:pPr>
            <a:endParaRPr lang="nl-BE" sz="2200" dirty="0"/>
          </a:p>
          <a:p>
            <a:pPr marL="0" indent="0">
              <a:buNone/>
            </a:pPr>
            <a:endParaRPr lang="nl-BE" sz="2200" dirty="0" smtClean="0"/>
          </a:p>
          <a:p>
            <a:pPr marL="0" indent="0">
              <a:buNone/>
            </a:pPr>
            <a:endParaRPr lang="nl-BE" sz="2200" dirty="0"/>
          </a:p>
          <a:p>
            <a:pPr marL="0" indent="0">
              <a:buNone/>
            </a:pPr>
            <a:endParaRPr lang="nl-BE" sz="2200" dirty="0" smtClean="0"/>
          </a:p>
          <a:p>
            <a:pPr marL="0" indent="0">
              <a:buNone/>
            </a:pPr>
            <a:endParaRPr lang="nl-BE" sz="2200" dirty="0"/>
          </a:p>
          <a:p>
            <a:pPr marL="0" indent="0">
              <a:buNone/>
            </a:pPr>
            <a:endParaRPr lang="nl-BE" sz="2200" dirty="0" smtClean="0"/>
          </a:p>
          <a:p>
            <a:pPr marL="0" indent="0">
              <a:buNone/>
            </a:pPr>
            <a:endParaRPr lang="nl-BE" sz="2200" dirty="0" smtClean="0"/>
          </a:p>
          <a:p>
            <a:pPr marL="0" indent="0">
              <a:buNone/>
            </a:pPr>
            <a:endParaRPr lang="nl-BE" sz="1800" dirty="0" smtClean="0"/>
          </a:p>
          <a:p>
            <a:pPr marL="0" indent="0">
              <a:buNone/>
            </a:pPr>
            <a:r>
              <a:rPr lang="nl-BE" sz="1400" u="sng" dirty="0" smtClean="0"/>
              <a:t>Werkwijze</a:t>
            </a:r>
            <a:r>
              <a:rPr lang="nl-BE" sz="1400" dirty="0" smtClean="0"/>
              <a:t>:</a:t>
            </a:r>
          </a:p>
          <a:p>
            <a:pPr marL="0" indent="0">
              <a:buNone/>
            </a:pPr>
            <a:r>
              <a:rPr lang="nl-BE" sz="1400" dirty="0" smtClean="0"/>
              <a:t>Klik het trimester aan van het schooljaar waarvoor u de subsidie wenst aan te vragen.</a:t>
            </a:r>
          </a:p>
          <a:p>
            <a:endParaRPr lang="nl-BE" sz="1600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 smtClean="0"/>
          </a:p>
          <a:p>
            <a:endParaRPr lang="nl-BE" sz="1600" dirty="0"/>
          </a:p>
          <a:p>
            <a:endParaRPr lang="nl-BE" sz="16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5112568" cy="292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1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3: aanvraag indienen</a:t>
            </a:r>
            <a:b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BE" sz="2700" i="1" dirty="0" smtClean="0"/>
              <a:t>- Selectie aanvraagformulier -</a:t>
            </a:r>
            <a:endParaRPr lang="nl-BE" sz="27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b="1" dirty="0" smtClean="0"/>
          </a:p>
          <a:p>
            <a:pPr marL="0" indent="0">
              <a:buNone/>
            </a:pPr>
            <a:r>
              <a:rPr lang="nl-BE" sz="1400" u="sng" dirty="0" smtClean="0"/>
              <a:t>Werkwijze</a:t>
            </a:r>
            <a:r>
              <a:rPr lang="nl-BE" sz="1400" dirty="0" smtClean="0"/>
              <a:t>:</a:t>
            </a:r>
          </a:p>
          <a:p>
            <a:pPr marL="0" indent="0">
              <a:buNone/>
            </a:pPr>
            <a:endParaRPr lang="nl-BE" sz="1400" dirty="0"/>
          </a:p>
          <a:p>
            <a:r>
              <a:rPr lang="nl-BE" sz="1400" dirty="0" smtClean="0"/>
              <a:t>Klik het aanvraagformulier ‘eigen vervoer’ aan, indien de ouders de leerling naar school brengen met de wagen.</a:t>
            </a:r>
          </a:p>
          <a:p>
            <a:pPr marL="0" indent="0">
              <a:buNone/>
            </a:pPr>
            <a:endParaRPr lang="nl-BE" sz="1400" dirty="0" smtClean="0"/>
          </a:p>
          <a:p>
            <a:r>
              <a:rPr lang="nl-BE" sz="1400" dirty="0" smtClean="0"/>
              <a:t>Klik het aanvraagformulier ‘abonnement openbaar vervoer’ aan, indien de leerling zich zelfstandig naar de school verplaatst met trein, bus of metro </a:t>
            </a:r>
            <a:r>
              <a:rPr lang="nl-BE" sz="1400" b="1" dirty="0" smtClean="0"/>
              <a:t>én</a:t>
            </a:r>
            <a:r>
              <a:rPr lang="nl-BE" sz="1400" dirty="0" smtClean="0"/>
              <a:t> indien de leerling het abonnement voor het openbaar vervoer zelf aangekocht heeft.</a:t>
            </a:r>
          </a:p>
          <a:p>
            <a:pPr marL="0" indent="0">
              <a:buNone/>
            </a:pPr>
            <a:endParaRPr lang="nl-BE" sz="1400" b="1" dirty="0" smtClean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nl-BE" sz="1400" b="1" dirty="0" smtClean="0"/>
              <a:t>Belangrijk:</a:t>
            </a:r>
            <a:endParaRPr lang="nl-BE" sz="1400" b="1" dirty="0"/>
          </a:p>
          <a:p>
            <a:pPr marL="400050" lvl="1" indent="0">
              <a:buNone/>
            </a:pPr>
            <a:r>
              <a:rPr lang="nl-BE" sz="1400" dirty="0" smtClean="0"/>
              <a:t>Abonnementen die reeds via het derdebetalerssyteem gesubsidieerd werden, komen niet in aanmerking voor terugbetaling.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5"/>
            <a:ext cx="5230220" cy="1871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4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4: aanvraagformulier</a:t>
            </a:r>
            <a:b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l-BE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nl-BE" sz="2700" i="1" dirty="0" smtClean="0"/>
              <a:t>Gegevens school -</a:t>
            </a:r>
            <a:endParaRPr lang="nl-BE" sz="27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dirty="0" smtClean="0"/>
          </a:p>
          <a:p>
            <a:pPr marL="0" indent="0">
              <a:buNone/>
            </a:pPr>
            <a:endParaRPr lang="nl-BE" sz="1600" dirty="0"/>
          </a:p>
          <a:p>
            <a:pPr marL="0" indent="0">
              <a:buNone/>
            </a:pPr>
            <a:endParaRPr lang="nl-BE" sz="1600" u="sng" dirty="0" smtClean="0"/>
          </a:p>
          <a:p>
            <a:pPr marL="0" indent="0">
              <a:buNone/>
            </a:pPr>
            <a:endParaRPr lang="nl-BE" sz="1600" u="sng" dirty="0"/>
          </a:p>
          <a:p>
            <a:pPr marL="0" indent="0">
              <a:buNone/>
            </a:pPr>
            <a:r>
              <a:rPr lang="nl-BE" sz="1400" u="sng" dirty="0" smtClean="0"/>
              <a:t>Werkwijze</a:t>
            </a:r>
            <a:r>
              <a:rPr lang="nl-BE" sz="1400" dirty="0" smtClean="0"/>
              <a:t>:</a:t>
            </a:r>
          </a:p>
          <a:p>
            <a:pPr marL="0" indent="0">
              <a:buNone/>
            </a:pPr>
            <a:r>
              <a:rPr lang="nl-BE" sz="1400" dirty="0" smtClean="0"/>
              <a:t>Vul de gegevens van de school in. Alle velden met een sterretje zijn verplicht in te vullen.</a:t>
            </a:r>
          </a:p>
          <a:p>
            <a:pPr marL="0" indent="0">
              <a:buNone/>
            </a:pPr>
            <a:endParaRPr lang="nl-BE" sz="1400" dirty="0"/>
          </a:p>
          <a:p>
            <a:pPr marL="400050" lvl="1" indent="0">
              <a:buNone/>
            </a:pPr>
            <a:r>
              <a:rPr lang="nl-BE" sz="1400" b="1" dirty="0" smtClean="0"/>
              <a:t>Belangrijk: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sz="1400" dirty="0" smtClean="0"/>
              <a:t>Let er goed op dat de rekeninggegevens steeds correct ingevuld worden. Dit zijn immers de gegevens die gebruikt zullen worden om de subsidie uit te betalen!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49156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769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4: aanvraagformulier</a:t>
            </a:r>
            <a:r>
              <a:rPr lang="nl-BE" sz="3800" dirty="0" smtClean="0"/>
              <a:t/>
            </a:r>
            <a:br>
              <a:rPr lang="nl-BE" sz="3800" dirty="0" smtClean="0"/>
            </a:br>
            <a:r>
              <a:rPr lang="nl-BE" sz="2700" i="1" dirty="0" smtClean="0"/>
              <a:t>- Gegevens leerlingen (eigen vervoer) -</a:t>
            </a:r>
            <a:endParaRPr lang="nl-BE" sz="27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endParaRPr lang="nl-BE" sz="1600" dirty="0" smtClean="0"/>
          </a:p>
          <a:p>
            <a:endParaRPr lang="nl-BE" sz="1600" dirty="0"/>
          </a:p>
          <a:p>
            <a:endParaRPr lang="nl-BE" sz="1600" dirty="0" smtClean="0"/>
          </a:p>
          <a:p>
            <a:endParaRPr lang="nl-BE" sz="1600" dirty="0"/>
          </a:p>
          <a:p>
            <a:endParaRPr lang="nl-BE" sz="1600" dirty="0" smtClean="0"/>
          </a:p>
          <a:p>
            <a:endParaRPr lang="nl-BE" sz="1600" dirty="0" smtClean="0"/>
          </a:p>
          <a:p>
            <a:pPr marL="0" indent="0">
              <a:buNone/>
            </a:pPr>
            <a:r>
              <a:rPr lang="nl-BE" sz="1400" u="sng" dirty="0" smtClean="0"/>
              <a:t>Werkwijze</a:t>
            </a:r>
            <a:r>
              <a:rPr lang="nl-BE" sz="1400" dirty="0" smtClean="0"/>
              <a:t>:</a:t>
            </a:r>
          </a:p>
          <a:p>
            <a:pPr marL="0" indent="0">
              <a:buNone/>
            </a:pPr>
            <a:endParaRPr lang="nl-BE" sz="1400" dirty="0" smtClean="0"/>
          </a:p>
          <a:p>
            <a:pPr>
              <a:buFont typeface="+mj-lt"/>
              <a:buAutoNum type="arabicPeriod"/>
            </a:pPr>
            <a:r>
              <a:rPr lang="nl-BE" sz="1400" dirty="0" smtClean="0"/>
              <a:t>Alle leerlingen waarvoor ‘het recht op individueel vervoer’ werd goedgekeurd via de web-applicatie, verschijnen in deze lijst</a:t>
            </a:r>
            <a:r>
              <a:rPr lang="nl-BE" sz="1400" dirty="0"/>
              <a:t>. De leerlingen waarvoor u een subsidie wenst aan te vragen, moeten aangevinkt worden in de eerste kolom</a:t>
            </a:r>
            <a:r>
              <a:rPr lang="nl-BE" sz="1400" dirty="0" smtClean="0"/>
              <a:t>.</a:t>
            </a:r>
          </a:p>
          <a:p>
            <a:pPr>
              <a:buFont typeface="+mj-lt"/>
              <a:buAutoNum type="arabicPeriod"/>
            </a:pPr>
            <a:endParaRPr lang="nl-BE" sz="1400" dirty="0"/>
          </a:p>
          <a:p>
            <a:pPr marL="400050" lvl="1" indent="0">
              <a:buNone/>
            </a:pPr>
            <a:r>
              <a:rPr lang="nl-BE" sz="1400" b="1" dirty="0" smtClean="0"/>
              <a:t>Belangrijk:</a:t>
            </a:r>
            <a:endParaRPr lang="nl-BE" sz="1400" b="1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l-BE" sz="1400" dirty="0" smtClean="0"/>
              <a:t>Wanneer </a:t>
            </a:r>
            <a:r>
              <a:rPr lang="nl-BE" sz="1400" dirty="0"/>
              <a:t>een leerling niet in de lijst staat, gelieve na te gaan of de startdatum van de aanvraag in het gekozen trimester </a:t>
            </a:r>
            <a:r>
              <a:rPr lang="nl-BE" sz="1400" dirty="0" smtClean="0"/>
              <a:t>valt.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nl-BE" sz="1400" dirty="0"/>
              <a:t>Leerlingen waarvoor de subsidie reeds aangevraagd werd, zullen niet meer in de lijst verschijnen. Dit om dubbele subsidiëring uit te sluiten. </a:t>
            </a:r>
            <a:endParaRPr lang="nl-BE" sz="1400" dirty="0" smtClean="0"/>
          </a:p>
          <a:p>
            <a:pPr marL="0" indent="0">
              <a:buNone/>
            </a:pPr>
            <a:endParaRPr lang="nl-BE" sz="1600" dirty="0"/>
          </a:p>
          <a:p>
            <a:pPr>
              <a:buFont typeface="+mj-lt"/>
              <a:buAutoNum type="arabicPeriod" startAt="2"/>
            </a:pPr>
            <a:endParaRPr lang="nl-BE" sz="1600" i="1" dirty="0"/>
          </a:p>
          <a:p>
            <a:pPr>
              <a:buFont typeface="+mj-lt"/>
              <a:buAutoNum type="arabicPeriod" startAt="2"/>
            </a:pPr>
            <a:endParaRPr lang="nl-BE" sz="1600" i="1" dirty="0" smtClean="0"/>
          </a:p>
          <a:p>
            <a:pPr marL="0" indent="0">
              <a:buNone/>
            </a:pPr>
            <a:endParaRPr lang="nl-BE" sz="16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1412776"/>
            <a:ext cx="7026275" cy="185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15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4: aanvraagformulier</a:t>
            </a:r>
            <a:r>
              <a:rPr lang="nl-BE" sz="3800" dirty="0" smtClean="0"/>
              <a:t/>
            </a:r>
            <a:br>
              <a:rPr lang="nl-BE" sz="3800" dirty="0" smtClean="0"/>
            </a:br>
            <a:r>
              <a:rPr lang="nl-BE" sz="2700" i="1" dirty="0" smtClean="0"/>
              <a:t>- Gegevens leerlingen (eigen vervoer) -</a:t>
            </a:r>
            <a:endParaRPr lang="nl-BE" sz="2700" i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2"/>
            </a:pPr>
            <a:endParaRPr lang="nl-BE" sz="1600" dirty="0" smtClean="0"/>
          </a:p>
          <a:p>
            <a:pPr>
              <a:buFont typeface="+mj-lt"/>
              <a:buAutoNum type="arabicPeriod" startAt="2"/>
            </a:pPr>
            <a:endParaRPr lang="nl-BE" sz="1600" dirty="0"/>
          </a:p>
          <a:p>
            <a:pPr>
              <a:buFont typeface="+mj-lt"/>
              <a:buAutoNum type="arabicPeriod" startAt="2"/>
            </a:pPr>
            <a:endParaRPr lang="nl-BE" sz="1600" dirty="0" smtClean="0"/>
          </a:p>
          <a:p>
            <a:pPr>
              <a:buFont typeface="+mj-lt"/>
              <a:buAutoNum type="arabicPeriod" startAt="2"/>
            </a:pPr>
            <a:endParaRPr lang="nl-BE" sz="1600" dirty="0"/>
          </a:p>
          <a:p>
            <a:pPr>
              <a:buFont typeface="+mj-lt"/>
              <a:buAutoNum type="arabicPeriod" startAt="2"/>
            </a:pPr>
            <a:endParaRPr lang="nl-BE" sz="1600" dirty="0" smtClean="0"/>
          </a:p>
          <a:p>
            <a:pPr>
              <a:buFont typeface="+mj-lt"/>
              <a:buAutoNum type="arabicPeriod" startAt="2"/>
            </a:pPr>
            <a:endParaRPr lang="nl-BE" sz="1600" dirty="0"/>
          </a:p>
          <a:p>
            <a:pPr>
              <a:buFont typeface="+mj-lt"/>
              <a:buAutoNum type="arabicPeriod" startAt="2"/>
            </a:pPr>
            <a:endParaRPr lang="nl-BE" sz="1600" dirty="0" smtClean="0"/>
          </a:p>
          <a:p>
            <a:pPr>
              <a:buFont typeface="+mj-lt"/>
              <a:buAutoNum type="arabicPeriod" startAt="2"/>
            </a:pPr>
            <a:endParaRPr lang="nl-BE" sz="1600" dirty="0" smtClean="0"/>
          </a:p>
          <a:p>
            <a:pPr>
              <a:buFont typeface="+mj-lt"/>
              <a:buAutoNum type="arabicPeriod" startAt="2"/>
            </a:pPr>
            <a:endParaRPr lang="nl-BE" sz="1400" dirty="0" smtClean="0"/>
          </a:p>
          <a:p>
            <a:pPr>
              <a:buFont typeface="+mj-lt"/>
              <a:buAutoNum type="arabicPeriod" startAt="2"/>
            </a:pPr>
            <a:r>
              <a:rPr lang="nl-BE" sz="1400" dirty="0" smtClean="0"/>
              <a:t>Wanneer </a:t>
            </a:r>
            <a:r>
              <a:rPr lang="nl-BE" sz="1400" dirty="0"/>
              <a:t>een leerling niet gedurende het volledig trimester met de wagen gebracht werd, </a:t>
            </a:r>
            <a:r>
              <a:rPr lang="nl-BE" sz="1400" dirty="0" smtClean="0"/>
              <a:t>kan </a:t>
            </a:r>
            <a:r>
              <a:rPr lang="nl-BE" sz="1400" dirty="0"/>
              <a:t>u de periode aanpassen door op ‘periode aanpassen’ te klikken. De startdatum wordt overgenomen uit de </a:t>
            </a:r>
            <a:r>
              <a:rPr lang="nl-BE" sz="1400" dirty="0" smtClean="0"/>
              <a:t>web-applicatie</a:t>
            </a:r>
            <a:r>
              <a:rPr lang="nl-BE" sz="1400" dirty="0"/>
              <a:t>, dus normaal hoeft u hier </a:t>
            </a:r>
            <a:r>
              <a:rPr lang="nl-BE" sz="1400" dirty="0" smtClean="0"/>
              <a:t>zelf </a:t>
            </a:r>
            <a:r>
              <a:rPr lang="nl-BE" sz="1400" dirty="0"/>
              <a:t>niets aan te wijzigen</a:t>
            </a:r>
            <a:r>
              <a:rPr lang="nl-BE" sz="1400" dirty="0" smtClean="0"/>
              <a:t>.</a:t>
            </a:r>
          </a:p>
          <a:p>
            <a:pPr marL="0" indent="0">
              <a:buNone/>
            </a:pPr>
            <a:endParaRPr lang="nl-BE" sz="1400" dirty="0" smtClean="0"/>
          </a:p>
          <a:p>
            <a:pPr>
              <a:buFont typeface="+mj-lt"/>
              <a:buAutoNum type="arabicPeriod" startAt="3"/>
            </a:pPr>
            <a:r>
              <a:rPr lang="nl-BE" sz="1400" dirty="0" smtClean="0"/>
              <a:t>De kolommen ‘Frequentie’ en ‘Afstand’ worden rechtstreeks overgenomen uit de web-applicatie. Hiervoor dient u dus niets meer in te vullen.</a:t>
            </a:r>
          </a:p>
          <a:p>
            <a:pPr marL="0" indent="0">
              <a:buNone/>
            </a:pPr>
            <a:endParaRPr lang="nl-BE" sz="1400" dirty="0" smtClean="0"/>
          </a:p>
          <a:p>
            <a:pPr marL="0" indent="0">
              <a:buNone/>
            </a:pPr>
            <a:endParaRPr lang="nl-BE" sz="1600" dirty="0" smtClean="0"/>
          </a:p>
          <a:p>
            <a:pPr>
              <a:buFont typeface="+mj-lt"/>
              <a:buAutoNum type="arabicPeriod" startAt="5"/>
            </a:pPr>
            <a:endParaRPr lang="nl-BE" sz="1600" dirty="0"/>
          </a:p>
          <a:p>
            <a:pPr>
              <a:buFont typeface="+mj-lt"/>
              <a:buAutoNum type="arabicPeriod" startAt="5"/>
            </a:pPr>
            <a:endParaRPr lang="nl-BE" sz="1600" dirty="0" smtClean="0"/>
          </a:p>
          <a:p>
            <a:pPr>
              <a:buFont typeface="+mj-lt"/>
              <a:buAutoNum type="arabicPeriod" startAt="5"/>
            </a:pPr>
            <a:endParaRPr lang="nl-BE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00" y="1700336"/>
            <a:ext cx="7061200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2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nl-BE" dirty="0"/>
          </a:p>
          <a:p>
            <a:endParaRPr lang="nl-BE" dirty="0" smtClean="0"/>
          </a:p>
          <a:p>
            <a:endParaRPr lang="nl-BE" sz="1600" dirty="0"/>
          </a:p>
          <a:p>
            <a:pPr>
              <a:buFont typeface="+mj-lt"/>
              <a:buAutoNum type="arabicPeriod" startAt="5"/>
            </a:pPr>
            <a:r>
              <a:rPr lang="nl-BE" sz="1400" dirty="0" smtClean="0"/>
              <a:t>Wanneer u het vakje ‘Opmerkingen’ </a:t>
            </a:r>
            <a:r>
              <a:rPr lang="nl-BE" sz="1400" dirty="0" err="1" smtClean="0"/>
              <a:t>aanvinkt</a:t>
            </a:r>
            <a:r>
              <a:rPr lang="nl-BE" sz="1400" dirty="0" smtClean="0"/>
              <a:t>, verschijnt het volgende invulveld:</a:t>
            </a:r>
          </a:p>
          <a:p>
            <a:pPr marL="0" indent="0">
              <a:buNone/>
            </a:pPr>
            <a:endParaRPr lang="nl-BE" sz="1600" dirty="0"/>
          </a:p>
          <a:p>
            <a:pPr marL="400050" lvl="1" indent="0">
              <a:buNone/>
            </a:pPr>
            <a:endParaRPr lang="nl-BE" sz="1600" dirty="0" smtClean="0"/>
          </a:p>
          <a:p>
            <a:pPr marL="400050" lvl="1" indent="0">
              <a:buNone/>
            </a:pPr>
            <a:endParaRPr lang="nl-BE" sz="1600" dirty="0"/>
          </a:p>
          <a:p>
            <a:pPr marL="400050" lvl="1" indent="0">
              <a:buNone/>
            </a:pPr>
            <a:endParaRPr lang="nl-BE" sz="1600" dirty="0" smtClean="0"/>
          </a:p>
          <a:p>
            <a:pPr marL="400050" lvl="1" indent="0">
              <a:buNone/>
            </a:pPr>
            <a:endParaRPr lang="nl-BE" sz="1600" dirty="0" smtClean="0"/>
          </a:p>
          <a:p>
            <a:pPr marL="400050" lvl="1" indent="0">
              <a:buNone/>
            </a:pPr>
            <a:r>
              <a:rPr lang="nl-BE" sz="1400" dirty="0" smtClean="0"/>
              <a:t>Dit geeft u de mogelijkheid om extra feedback te geven over de aanvraag </a:t>
            </a:r>
            <a:r>
              <a:rPr lang="nl-BE" sz="1400" i="1" dirty="0" smtClean="0"/>
              <a:t>(bijvoorbeeld: </a:t>
            </a:r>
            <a:r>
              <a:rPr lang="nl-BE" sz="1400" i="1" dirty="0"/>
              <a:t>waarom u de periode aanpaste</a:t>
            </a:r>
            <a:r>
              <a:rPr lang="nl-BE" sz="1400" i="1" dirty="0" smtClean="0"/>
              <a:t>)</a:t>
            </a:r>
            <a:r>
              <a:rPr lang="nl-BE" sz="1400" dirty="0" smtClean="0"/>
              <a:t>.</a:t>
            </a:r>
          </a:p>
          <a:p>
            <a:pPr marL="0" indent="0">
              <a:buNone/>
            </a:pPr>
            <a:endParaRPr lang="nl-BE" sz="1400" dirty="0"/>
          </a:p>
          <a:p>
            <a:pPr>
              <a:buFont typeface="+mj-lt"/>
              <a:buAutoNum type="arabicPeriod" startAt="6"/>
            </a:pPr>
            <a:r>
              <a:rPr lang="nl-BE" sz="1400" dirty="0" smtClean="0"/>
              <a:t>Indien ‘het recht op individueel vervoer’ werd aangevraagd met de afwijking ‘co-ouderschap’, zal dit automatisch weergeven worden door een ‘uitroepteken’ in de kolom ‘Co’.</a:t>
            </a:r>
          </a:p>
          <a:p>
            <a:endParaRPr lang="nl-BE" sz="1600" dirty="0"/>
          </a:p>
          <a:p>
            <a:endParaRPr lang="nl-BE" sz="1600" dirty="0" smtClean="0"/>
          </a:p>
          <a:p>
            <a:pPr marL="0" indent="0">
              <a:buNone/>
            </a:pPr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nl-BE" dirty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429000"/>
            <a:ext cx="2520280" cy="11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Stap 4: aanvraagformulier</a:t>
            </a:r>
            <a:r>
              <a:rPr lang="nl-BE" sz="3800" dirty="0" smtClean="0"/>
              <a:t/>
            </a:r>
            <a:br>
              <a:rPr lang="nl-BE" sz="3800" dirty="0" smtClean="0"/>
            </a:br>
            <a:r>
              <a:rPr lang="nl-BE" sz="2700" i="1" dirty="0" smtClean="0"/>
              <a:t>- Gegevens leerlingen (eigen vervoer) -</a:t>
            </a:r>
            <a:endParaRPr lang="nl-BE" sz="27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1628800"/>
            <a:ext cx="73263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6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4DA01A283C6A44A42F651AAF8D0732" ma:contentTypeVersion="0" ma:contentTypeDescription="Een nieuw document maken." ma:contentTypeScope="" ma:versionID="01e27fd9eaf8f04e867562245d45e87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0E39DB-9084-443D-9A55-B81F20CE2CA1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254E5D7-2107-47C0-873D-ECED2F52B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47C6B8F-2540-45D8-9DCD-91D02BC8BE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1530</TotalTime>
  <Words>844</Words>
  <Application>Microsoft Office PowerPoint</Application>
  <PresentationFormat>Diavoorstelling (4:3)</PresentationFormat>
  <Paragraphs>195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Stap 1: aanmelden</vt:lpstr>
      <vt:lpstr>Stap 2: kies de juiste school/vestiging</vt:lpstr>
      <vt:lpstr>Stap 3: aanvraag indienen - Selectie trimester -</vt:lpstr>
      <vt:lpstr>Stap 3: aanvraag indienen - Selectie aanvraagformulier -</vt:lpstr>
      <vt:lpstr>Stap 4: aanvraagformulier - Gegevens school -</vt:lpstr>
      <vt:lpstr>Stap 4: aanvraagformulier - Gegevens leerlingen (eigen vervoer) -</vt:lpstr>
      <vt:lpstr>Stap 4: aanvraagformulier - Gegevens leerlingen (eigen vervoer) -</vt:lpstr>
      <vt:lpstr>Stap 4: aanvraagformulier - Gegevens leerlingen (eigen vervoer) -</vt:lpstr>
      <vt:lpstr>Stap 4: aanvraagformulier - Gegevens leerlingen (openbaar vervoer) -</vt:lpstr>
      <vt:lpstr>Stap 4: aanvraagformulier - Gegevens leerlingen (openbaar vervoer) -</vt:lpstr>
      <vt:lpstr>Stap 4: aanvraagformulier - Ondertekening -</vt:lpstr>
      <vt:lpstr>Stap 5: Historiek aanvragen</vt:lpstr>
      <vt:lpstr>Stap 6: Mijn Onderwijs</vt:lpstr>
    </vt:vector>
  </TitlesOfParts>
  <Company>Vlaamse 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Stappenplan bij het digitaal indienen van de subsidieaanvraag voor het individueel vervoer</dc:title>
  <dc:creator>Soetens, Jeremy</dc:creator>
  <cp:lastModifiedBy>Maes, Nele OND</cp:lastModifiedBy>
  <cp:revision>114</cp:revision>
  <cp:lastPrinted>2015-02-23T12:28:04Z</cp:lastPrinted>
  <dcterms:created xsi:type="dcterms:W3CDTF">2015-02-18T07:07:10Z</dcterms:created>
  <dcterms:modified xsi:type="dcterms:W3CDTF">2017-06-14T14:49:19Z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0x010100A44DA01A283C6A44A42F651AAF8D0732</vt:lpwstr>
  </property>
</Properties>
</file>