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sldIdLst>
    <p:sldId id="256" r:id="rId5"/>
    <p:sldId id="257" r:id="rId6"/>
    <p:sldId id="258" r:id="rId7"/>
    <p:sldId id="259" r:id="rId8"/>
    <p:sldId id="306" r:id="rId9"/>
    <p:sldId id="307" r:id="rId10"/>
    <p:sldId id="308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5" r:id="rId23"/>
    <p:sldId id="276" r:id="rId24"/>
    <p:sldId id="309" r:id="rId25"/>
    <p:sldId id="310" r:id="rId26"/>
    <p:sldId id="315" r:id="rId27"/>
    <p:sldId id="317" r:id="rId28"/>
    <p:sldId id="318" r:id="rId29"/>
    <p:sldId id="319" r:id="rId30"/>
    <p:sldId id="320" r:id="rId31"/>
    <p:sldId id="312" r:id="rId32"/>
    <p:sldId id="323" r:id="rId33"/>
    <p:sldId id="322" r:id="rId34"/>
    <p:sldId id="311" r:id="rId35"/>
    <p:sldId id="313" r:id="rId36"/>
    <p:sldId id="321" r:id="rId37"/>
    <p:sldId id="316" r:id="rId38"/>
    <p:sldId id="277" r:id="rId39"/>
    <p:sldId id="278" r:id="rId40"/>
    <p:sldId id="279" r:id="rId41"/>
    <p:sldId id="292" r:id="rId42"/>
    <p:sldId id="300" r:id="rId43"/>
    <p:sldId id="301" r:id="rId44"/>
    <p:sldId id="285" r:id="rId45"/>
    <p:sldId id="280" r:id="rId46"/>
    <p:sldId id="281" r:id="rId47"/>
    <p:sldId id="289" r:id="rId48"/>
    <p:sldId id="288" r:id="rId49"/>
    <p:sldId id="287" r:id="rId50"/>
    <p:sldId id="290" r:id="rId51"/>
    <p:sldId id="293" r:id="rId52"/>
    <p:sldId id="295" r:id="rId53"/>
    <p:sldId id="324" r:id="rId54"/>
    <p:sldId id="296" r:id="rId55"/>
    <p:sldId id="303" r:id="rId56"/>
    <p:sldId id="325" r:id="rId57"/>
    <p:sldId id="297" r:id="rId58"/>
    <p:sldId id="302" r:id="rId59"/>
    <p:sldId id="314" r:id="rId60"/>
    <p:sldId id="298" r:id="rId61"/>
    <p:sldId id="299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5A63EF-4CDF-4624-8F17-A438B06E12BF}" v="81" dt="2020-03-09T13:07:35.5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0" autoAdjust="0"/>
    <p:restoredTop sz="94316"/>
  </p:normalViewPr>
  <p:slideViewPr>
    <p:cSldViewPr snapToGrid="0">
      <p:cViewPr varScale="1">
        <p:scale>
          <a:sx n="81" d="100"/>
          <a:sy n="81" d="100"/>
        </p:scale>
        <p:origin x="70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05T16:38:46.18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0 230,'32'-2,"-1"-1,0-2,0-1,20-7,-19 4,1 2,0 1,-1 2,9 1,293 3,-131 2,-181-3,0-2,0 0,0-1,0-1,-1-1,0-1,0-1,6-4,42-10,2 2,0 3,1 3,8 3,116-17,-141 22,-1 1,1 4,32 3,-5-1,-57-1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05T16:38:52.07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25 199,'5'4,"0"0,0 0,1-1,0 0,-1 0,1 0,0-1,3 1,17 8,47 23,2-4,0-2,2-4,46 7,608 129,-685-151,1-2,1-2,-1-2,1-2,12-3,176 0,-165 2,-65 0,-1 0,1-1,0 1,0-1,0-1,-1 1,1-1,-1 0,1 0,-1-1,0 1,0-1,0 0,0-1,-1 1,1-1,-1 0,0 0,0-1,0 1,-1-1,1 1,0-4,8-8,-1-1,-1 0,0-1,-2 0,0 0,-1-1,0 0,-2 0,0-3,-5 21,0 0,0 0,1 0,-1 0,0 0,-1 0,1 0,0 0,0 0,0 0,-1 0,1 0,0 0,-1 0,1 0,-1 0,1 0,-1 0,1 1,-1-1,0 0,0 0,-1-1,0 1,0 0,0-1,0 1,0 0,0 0,0 0,-1 1,1-1,-1 0,-9-1,-1 1,1 0,0 0,-2 2,2-1,-93 2,-87 13,78-4,-60-4,-705-9,535 3,1380-1,-1012-2,0-1,0-2,0 0,0-1,-1-2,0 0,0-2,51-16,99-33,-75 38,-64 14,0 0,-10 3,-1 0,0-2,0-1,0-1,-1-1,11-6,-28 12,28-16,1 2,0 1,1 1,13-2,-44 16,-6-1,-13 0,-25 1,-1100 4,1117-2,0 1,-1 1,-12 5,8-2,0-2,-6 0,-62-2,-8-4,18-1,-52 7,120-1,-1 0,1 2,0 0,0 1,0 1,1 0,-13 9,11-7,9-5,0-1,0 0,0 0,0-1,-9 0,8 0,0 0,0 0,1 1,-6 2,-1 5,4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06T08:07:26.48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167 59,'31'2,"1"1,27 6,-23-3,29 1,310-5,-194-3,-119 1,-1-3,30-5,69-25,-108 20,1 2,0 2,1 3,1 2,627 4,-297 2,-149-2,-3101 0,2841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06T08:07:30.58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0 198,'139'2,"151"-4,-62-22,-168 17,1-3,39-11,-34 5,67-5,37 11,33 8,36-1,-198-1,0-1,10-4,-3 0,87-18,-86 18,-13 1,1 3,0 0,8 2,10 3,29 4,-61-1,0 0,0 2,-1 0,0 2,2 1,32 12,0 3,-2 2,-1 2,11 10,-34-17,5 3,0-1,1-2,-24-14,0-1,0 0,1-1,-1 0,1-1,0 0,0-1,5 0,87 0,1-4,21-1,-100 3,3 0,-33 2,0-1,1 0,-1 0,0 1,0-2,0 1,0 0,1-1,-1 1,-3-1,-80 17,-1-5,-65 1,-180-6,-53 3,341-7,-88 7,-5-6,121-4,0 1,0 1,0 0,0 2,-14 4,-16 7,-13 9,22-9,17-6,1 1,-18 12,24-14,-1 0,0 0,0-1,-1-1,1 0,-6 0,-17 0,-1-2,1-1,0-2,-1-1,-12-3,-38 0,-22 4,29 1,-42-6,95 0,0-1,1-2,-13-4,12 3,-1 0,1 3,-5 0,-64-1,-84 7,52 2,99-5,-1-1,1-1,-2-2,-42-5,50 8</inkml:trace>
</inkml:ink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3/11/2020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3/11/2020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30.png"/><Relationship Id="rId4" Type="http://schemas.openxmlformats.org/officeDocument/2006/relationships/customXml" Target="../ink/ink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7" Type="http://schemas.openxmlformats.org/officeDocument/2006/relationships/image" Target="../media/image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customXml" Target="../ink/ink4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tif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iskundeacademie.nl/" TargetMode="External"/><Relationship Id="rId2" Type="http://schemas.openxmlformats.org/officeDocument/2006/relationships/hyperlink" Target="https://www.mathsisfun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s://www.bookdepository.com/Oxford-Students-Mathematics-Dictionary-Oxford-Dictionaries/9780192733573?redirected=true&amp;utm_medium=Google&amp;utm_campaign=Base1&amp;utm_source=IE&amp;utm_content=Oxford-Students-Mathematics-Dictionary&amp;selectCurrency=EUR&amp;w=AFFPAU99VH7C8TA8VC70&amp;pdg=pla-293946777986:cmp-9463711619:adg-98687126840:crv-420380901788:pos-:dev-c&amp;gclid=Cj0KCQjw0pfzBRCOARIsANi0g0spDIwzrLDpqz9TRosTIQmq7t9j43x8wDHUyfEX-Bs13mKvaoWAyKkaAgbYEALw_wcB" TargetMode="External"/><Relationship Id="rId4" Type="http://schemas.openxmlformats.org/officeDocument/2006/relationships/hyperlink" Target="https://www.mathwords.com/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4400" b="1" dirty="0"/>
              <a:t>Studiedag: CLIL in de praktijk</a:t>
            </a:r>
            <a:endParaRPr lang="nl-BE" sz="44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481" y="4781887"/>
            <a:ext cx="3921453" cy="152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14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5404" y="536449"/>
            <a:ext cx="10058400" cy="1609344"/>
          </a:xfrm>
        </p:spPr>
        <p:txBody>
          <a:bodyPr>
            <a:normAutofit/>
          </a:bodyPr>
          <a:lstStyle/>
          <a:p>
            <a:r>
              <a:rPr lang="nl-NL" sz="4800" dirty="0"/>
              <a:t>Classroom English</a:t>
            </a:r>
            <a:endParaRPr lang="nl-BE" sz="48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45403" y="2121408"/>
            <a:ext cx="11138050" cy="4050792"/>
          </a:xfrm>
        </p:spPr>
        <p:txBody>
          <a:bodyPr>
            <a:normAutofit/>
          </a:bodyPr>
          <a:lstStyle/>
          <a:p>
            <a:pPr marL="274320" lvl="1" indent="0">
              <a:lnSpc>
                <a:spcPct val="150000"/>
              </a:lnSpc>
              <a:buNone/>
            </a:pP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>Woordenlijsten met:</a:t>
            </a:r>
          </a:p>
          <a:p>
            <a:pPr marL="274320" lvl="1" indent="0">
              <a:lnSpc>
                <a:spcPct val="100000"/>
              </a:lnSpc>
              <a:buNone/>
            </a:pP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lnSpc>
                <a:spcPct val="200000"/>
              </a:lnSpc>
            </a:pPr>
            <a:r>
              <a:rPr lang="nl-NL" sz="2400" dirty="0"/>
              <a:t>Woordenschat die over het algemeen in een </a:t>
            </a:r>
            <a:r>
              <a:rPr lang="nl-NL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klaslokaal</a:t>
            </a:r>
            <a:r>
              <a:rPr lang="nl-NL" sz="2400" dirty="0"/>
              <a:t> gebruikt wordt. </a:t>
            </a:r>
          </a:p>
          <a:p>
            <a:pPr lvl="1">
              <a:lnSpc>
                <a:spcPct val="200000"/>
              </a:lnSpc>
            </a:pPr>
            <a:r>
              <a:rPr lang="nl-NL" sz="2400" dirty="0"/>
              <a:t>Wiskundig </a:t>
            </a:r>
            <a:r>
              <a:rPr lang="nl-NL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vakjargon</a:t>
            </a:r>
            <a:r>
              <a:rPr lang="nl-NL" sz="2400" dirty="0"/>
              <a:t>.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à"/>
            </a:pPr>
            <a:r>
              <a:rPr lang="nl-NL" sz="2400" dirty="0"/>
              <a:t> Visueel ondersteund met prenten.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6977026-FF27-F04A-9688-524FF7C83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8380" y="310815"/>
            <a:ext cx="2695074" cy="26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73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5404" y="536449"/>
            <a:ext cx="10058400" cy="1609344"/>
          </a:xfrm>
        </p:spPr>
        <p:txBody>
          <a:bodyPr>
            <a:normAutofit/>
          </a:bodyPr>
          <a:lstStyle/>
          <a:p>
            <a:r>
              <a:rPr lang="nl-NL" sz="4800" dirty="0"/>
              <a:t>Classroom English</a:t>
            </a:r>
            <a:endParaRPr lang="nl-BE" sz="4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3AD9A4F-7C0B-A045-A744-99A6B52EB7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1" t="2658" r="2614" b="2314"/>
          <a:stretch/>
        </p:blipFill>
        <p:spPr>
          <a:xfrm>
            <a:off x="218868" y="2145792"/>
            <a:ext cx="5723468" cy="42844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9EE3546-0BA3-9047-A4DC-AFD8E3110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7" t="3822" r="1768" b="2970"/>
          <a:stretch/>
        </p:blipFill>
        <p:spPr>
          <a:xfrm>
            <a:off x="6095510" y="2145792"/>
            <a:ext cx="5910226" cy="32728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759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5404" y="536449"/>
            <a:ext cx="10058400" cy="1609344"/>
          </a:xfrm>
        </p:spPr>
        <p:txBody>
          <a:bodyPr>
            <a:normAutofit/>
          </a:bodyPr>
          <a:lstStyle/>
          <a:p>
            <a:r>
              <a:rPr lang="nl-NL" sz="4800" dirty="0"/>
              <a:t>Classroom English</a:t>
            </a:r>
            <a:endParaRPr lang="nl-BE" sz="4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521F3D6-A7FC-4F43-99E2-D42A7F70D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8" t="3314" r="1154" b="2378"/>
          <a:stretch/>
        </p:blipFill>
        <p:spPr>
          <a:xfrm>
            <a:off x="270932" y="2145793"/>
            <a:ext cx="5994400" cy="35099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82A2A90-18D3-0F4B-B787-ADA31739A5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7" t="5434" r="1784" b="1836"/>
          <a:stretch/>
        </p:blipFill>
        <p:spPr>
          <a:xfrm>
            <a:off x="6417734" y="2145793"/>
            <a:ext cx="5537200" cy="21044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5794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5404" y="536449"/>
            <a:ext cx="10058400" cy="1609344"/>
          </a:xfrm>
        </p:spPr>
        <p:txBody>
          <a:bodyPr>
            <a:normAutofit/>
          </a:bodyPr>
          <a:lstStyle/>
          <a:p>
            <a:r>
              <a:rPr lang="nl-NL" sz="4800" dirty="0"/>
              <a:t>Classroom English</a:t>
            </a:r>
            <a:endParaRPr lang="nl-BE" sz="48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45403" y="2121408"/>
            <a:ext cx="3186268" cy="4050792"/>
          </a:xfrm>
        </p:spPr>
        <p:txBody>
          <a:bodyPr>
            <a:normAutofit/>
          </a:bodyPr>
          <a:lstStyle/>
          <a:p>
            <a:pPr marL="274320" lvl="1" indent="0">
              <a:lnSpc>
                <a:spcPct val="150000"/>
              </a:lnSpc>
              <a:buNone/>
            </a:pP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>Taaloefeningen: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lvl="1" indent="0">
              <a:lnSpc>
                <a:spcPct val="150000"/>
              </a:lnSpc>
              <a:buNone/>
            </a:pPr>
            <a:r>
              <a:rPr lang="nl-NL" sz="2000" dirty="0"/>
              <a:t>Het ontbrekend woord invullen.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34902C3-7EA8-FE45-B973-9A2A3B14E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31"/>
          <a:stretch/>
        </p:blipFill>
        <p:spPr>
          <a:xfrm>
            <a:off x="4031671" y="2121408"/>
            <a:ext cx="7190400" cy="45738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2970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5404" y="536449"/>
            <a:ext cx="10058400" cy="1609344"/>
          </a:xfrm>
        </p:spPr>
        <p:txBody>
          <a:bodyPr>
            <a:normAutofit/>
          </a:bodyPr>
          <a:lstStyle/>
          <a:p>
            <a:r>
              <a:rPr lang="nl-NL" sz="4800" dirty="0"/>
              <a:t>Classroom English</a:t>
            </a:r>
            <a:endParaRPr lang="nl-BE" sz="48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45403" y="2121408"/>
            <a:ext cx="3186268" cy="4050792"/>
          </a:xfrm>
        </p:spPr>
        <p:txBody>
          <a:bodyPr>
            <a:normAutofit/>
          </a:bodyPr>
          <a:lstStyle/>
          <a:p>
            <a:pPr marL="274320" lvl="1" indent="0">
              <a:lnSpc>
                <a:spcPct val="150000"/>
              </a:lnSpc>
              <a:buNone/>
            </a:pP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>Taaloefeningen: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lvl="1" indent="0">
              <a:lnSpc>
                <a:spcPct val="150000"/>
              </a:lnSpc>
              <a:buNone/>
            </a:pPr>
            <a:r>
              <a:rPr lang="nl-NL" sz="2000" dirty="0"/>
              <a:t>De juiste combinatie zoeken. 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DE64B0B-1A79-B448-BE9C-C47283FD50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37"/>
          <a:stretch/>
        </p:blipFill>
        <p:spPr>
          <a:xfrm>
            <a:off x="4251804" y="2121408"/>
            <a:ext cx="7042729" cy="45628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8796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5404" y="536449"/>
            <a:ext cx="10058400" cy="1609344"/>
          </a:xfrm>
        </p:spPr>
        <p:txBody>
          <a:bodyPr>
            <a:normAutofit/>
          </a:bodyPr>
          <a:lstStyle/>
          <a:p>
            <a:r>
              <a:rPr lang="nl-NL" sz="4800" dirty="0"/>
              <a:t>Classroom English</a:t>
            </a:r>
            <a:endParaRPr lang="nl-BE" sz="48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45404" y="2151059"/>
            <a:ext cx="3186268" cy="4050792"/>
          </a:xfrm>
        </p:spPr>
        <p:txBody>
          <a:bodyPr>
            <a:normAutofit/>
          </a:bodyPr>
          <a:lstStyle/>
          <a:p>
            <a:pPr marL="274320" lvl="1" indent="0">
              <a:lnSpc>
                <a:spcPct val="150000"/>
              </a:lnSpc>
              <a:buNone/>
            </a:pP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>Taaloefeningen: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lvl="1" indent="0">
              <a:lnSpc>
                <a:spcPct val="150000"/>
              </a:lnSpc>
              <a:buNone/>
            </a:pPr>
            <a:r>
              <a:rPr lang="nl-NL" sz="2000" dirty="0"/>
              <a:t>Wiskundige bewerkingen in woorden neerschrijven.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AC9E90-ABE1-CC44-8F5E-2FF19E5D3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194"/>
          <a:stretch/>
        </p:blipFill>
        <p:spPr>
          <a:xfrm>
            <a:off x="4176868" y="2547544"/>
            <a:ext cx="4779820" cy="41165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87A206E-9B77-8F4B-B464-54FB58D29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463"/>
          <a:stretch/>
        </p:blipFill>
        <p:spPr>
          <a:xfrm>
            <a:off x="9084951" y="615037"/>
            <a:ext cx="2862009" cy="60490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6658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5404" y="536449"/>
            <a:ext cx="10058400" cy="1609344"/>
          </a:xfrm>
        </p:spPr>
        <p:txBody>
          <a:bodyPr>
            <a:normAutofit/>
          </a:bodyPr>
          <a:lstStyle/>
          <a:p>
            <a:r>
              <a:rPr lang="nl-NL" sz="4800" dirty="0"/>
              <a:t>Classroom English</a:t>
            </a:r>
            <a:endParaRPr lang="nl-BE" sz="48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633648" y="2145793"/>
            <a:ext cx="3566176" cy="4050792"/>
          </a:xfrm>
        </p:spPr>
        <p:txBody>
          <a:bodyPr>
            <a:normAutofit lnSpcReduction="10000"/>
          </a:bodyPr>
          <a:lstStyle/>
          <a:p>
            <a:pPr marL="274320" lvl="1" indent="0">
              <a:lnSpc>
                <a:spcPct val="150000"/>
              </a:lnSpc>
              <a:buNone/>
            </a:pP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>Taaloefeningen: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lvl="1" indent="0">
              <a:lnSpc>
                <a:spcPct val="150000"/>
              </a:lnSpc>
              <a:buNone/>
            </a:pPr>
            <a:r>
              <a:rPr lang="nl-NL" sz="2000" dirty="0"/>
              <a:t>Zijn de volgende definities juist of fout?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nl-NL" sz="2000" dirty="0"/>
          </a:p>
          <a:p>
            <a:pPr marL="274320" lvl="1" indent="0">
              <a:lnSpc>
                <a:spcPct val="150000"/>
              </a:lnSpc>
              <a:buNone/>
            </a:pPr>
            <a:r>
              <a:rPr lang="nl-NL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Leuk: </a:t>
            </a:r>
            <a:r>
              <a:rPr lang="nl-NL" sz="2000" dirty="0"/>
              <a:t>Leerlingen kunnen </a:t>
            </a:r>
            <a:r>
              <a:rPr lang="nl-NL" sz="2000" dirty="0" err="1"/>
              <a:t>true</a:t>
            </a:r>
            <a:r>
              <a:rPr lang="nl-NL" sz="2000" dirty="0"/>
              <a:t>/</a:t>
            </a:r>
            <a:r>
              <a:rPr lang="nl-NL" sz="2000" dirty="0" err="1"/>
              <a:t>false</a:t>
            </a:r>
            <a:r>
              <a:rPr lang="nl-NL" sz="2000" dirty="0"/>
              <a:t> stemmen via </a:t>
            </a:r>
            <a:r>
              <a:rPr lang="nl-NL" sz="2000" b="1" dirty="0" err="1"/>
              <a:t>PollEv.com</a:t>
            </a:r>
            <a:r>
              <a:rPr lang="nl-NL" sz="2000" dirty="0"/>
              <a:t>.  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A8F45C5-FF4E-944B-8B9C-757CBDC09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579" y="1913167"/>
            <a:ext cx="7582589" cy="47961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1356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5404" y="536449"/>
            <a:ext cx="10058400" cy="1609344"/>
          </a:xfrm>
        </p:spPr>
        <p:txBody>
          <a:bodyPr>
            <a:normAutofit/>
          </a:bodyPr>
          <a:lstStyle/>
          <a:p>
            <a:r>
              <a:rPr lang="nl-NL" sz="4800" dirty="0"/>
              <a:t>Classroom English</a:t>
            </a:r>
            <a:endParaRPr lang="nl-BE" sz="48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45403" y="2121408"/>
            <a:ext cx="3186268" cy="4050792"/>
          </a:xfrm>
        </p:spPr>
        <p:txBody>
          <a:bodyPr>
            <a:normAutofit/>
          </a:bodyPr>
          <a:lstStyle/>
          <a:p>
            <a:pPr marL="274320" lvl="1" indent="0">
              <a:lnSpc>
                <a:spcPct val="150000"/>
              </a:lnSpc>
              <a:buNone/>
            </a:pP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>Taaloefeningen: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lvl="1" indent="0">
              <a:lnSpc>
                <a:spcPct val="150000"/>
              </a:lnSpc>
              <a:buNone/>
            </a:pPr>
            <a:r>
              <a:rPr lang="nl-NL" sz="2000" dirty="0"/>
              <a:t>Zoek het vreemde woordje in de lijst.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108C30C-F7AE-F845-88AD-45896A403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671" y="2121408"/>
            <a:ext cx="7266702" cy="45612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4836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5404" y="536449"/>
            <a:ext cx="10058400" cy="1609344"/>
          </a:xfrm>
        </p:spPr>
        <p:txBody>
          <a:bodyPr>
            <a:normAutofit/>
          </a:bodyPr>
          <a:lstStyle/>
          <a:p>
            <a:r>
              <a:rPr lang="nl-NL" sz="4800" dirty="0"/>
              <a:t>Classroom English</a:t>
            </a:r>
            <a:endParaRPr lang="nl-BE" sz="48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45403" y="2121408"/>
            <a:ext cx="11138050" cy="4362519"/>
          </a:xfrm>
        </p:spPr>
        <p:txBody>
          <a:bodyPr>
            <a:normAutofit fontScale="92500" lnSpcReduction="20000"/>
          </a:bodyPr>
          <a:lstStyle/>
          <a:p>
            <a:pPr marL="274320" lvl="1" indent="0">
              <a:lnSpc>
                <a:spcPct val="150000"/>
              </a:lnSpc>
              <a:buNone/>
            </a:pP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>Taalspelletjes:</a:t>
            </a:r>
          </a:p>
          <a:p>
            <a:pPr marL="274320" lvl="1" indent="0">
              <a:lnSpc>
                <a:spcPct val="100000"/>
              </a:lnSpc>
              <a:buNone/>
            </a:pP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lnSpc>
                <a:spcPct val="200000"/>
              </a:lnSpc>
            </a:pPr>
            <a:r>
              <a:rPr lang="nl-NL" sz="2400" dirty="0" err="1"/>
              <a:t>Crossword</a:t>
            </a:r>
            <a:r>
              <a:rPr lang="nl-NL" sz="2400" dirty="0"/>
              <a:t> </a:t>
            </a:r>
            <a:r>
              <a:rPr lang="nl-NL" sz="2400" dirty="0" err="1"/>
              <a:t>puzzle</a:t>
            </a:r>
            <a:r>
              <a:rPr lang="nl-NL" sz="2400" dirty="0"/>
              <a:t>.</a:t>
            </a:r>
          </a:p>
          <a:p>
            <a:pPr lvl="1">
              <a:lnSpc>
                <a:spcPct val="200000"/>
              </a:lnSpc>
            </a:pPr>
            <a:r>
              <a:rPr lang="nl-NL" sz="2400" dirty="0"/>
              <a:t>Connect </a:t>
            </a:r>
            <a:r>
              <a:rPr lang="nl-NL" sz="2400" dirty="0" err="1"/>
              <a:t>fours</a:t>
            </a:r>
            <a:r>
              <a:rPr lang="nl-NL" sz="2400" dirty="0"/>
              <a:t>.</a:t>
            </a:r>
          </a:p>
          <a:p>
            <a:pPr lvl="1">
              <a:lnSpc>
                <a:spcPct val="200000"/>
              </a:lnSpc>
            </a:pPr>
            <a:r>
              <a:rPr lang="nl-NL" sz="2400" dirty="0" err="1"/>
              <a:t>Snake</a:t>
            </a:r>
            <a:r>
              <a:rPr lang="nl-NL" sz="2400" dirty="0"/>
              <a:t>.</a:t>
            </a:r>
          </a:p>
          <a:p>
            <a:pPr lvl="1">
              <a:lnSpc>
                <a:spcPct val="200000"/>
              </a:lnSpc>
            </a:pPr>
            <a:r>
              <a:rPr lang="nl-NL" sz="2400" dirty="0" err="1"/>
              <a:t>Maths</a:t>
            </a:r>
            <a:r>
              <a:rPr lang="nl-NL" sz="2400" dirty="0"/>
              <a:t> loop.</a:t>
            </a:r>
          </a:p>
          <a:p>
            <a:pPr lvl="1">
              <a:lnSpc>
                <a:spcPct val="200000"/>
              </a:lnSpc>
            </a:pPr>
            <a:r>
              <a:rPr lang="nl-NL" sz="2400" dirty="0"/>
              <a:t>Hot </a:t>
            </a:r>
            <a:r>
              <a:rPr lang="nl-NL" sz="2400" dirty="0" err="1"/>
              <a:t>seat</a:t>
            </a:r>
            <a:r>
              <a:rPr lang="nl-NL" sz="2400" dirty="0"/>
              <a:t>. 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C84F448-502B-E74B-B8A4-7C1C44E0D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270" y="3311406"/>
            <a:ext cx="3392009" cy="320460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CB4A818-BC50-CE46-919A-4FA373553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931" y="536449"/>
            <a:ext cx="2742873" cy="274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83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4D7EEA-C6C1-BB4B-AE18-37387927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30" y="512064"/>
            <a:ext cx="11122152" cy="160934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l-BE" sz="4800" dirty="0"/>
              <a:t>Ijsbreker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E05081-9BCD-2B45-879A-3CC3F0D62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l-BE" sz="2400" b="1" dirty="0">
                <a:solidFill>
                  <a:schemeClr val="accent1">
                    <a:lumMod val="75000"/>
                  </a:schemeClr>
                </a:solidFill>
              </a:rPr>
              <a:t>Take vowels out: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B46A6F7-4A54-F940-B210-731682B772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15"/>
          <a:stretch/>
        </p:blipFill>
        <p:spPr>
          <a:xfrm>
            <a:off x="6654800" y="81776"/>
            <a:ext cx="5325516" cy="660997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170C261-564B-3D4F-AE8C-69DACB801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97" y="4585358"/>
            <a:ext cx="5617036" cy="210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60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167127" y="1225296"/>
            <a:ext cx="9633445" cy="3520440"/>
          </a:xfrm>
        </p:spPr>
        <p:txBody>
          <a:bodyPr/>
          <a:lstStyle/>
          <a:p>
            <a:r>
              <a:rPr lang="nl-NL" b="1" dirty="0"/>
              <a:t>CLIL AAN de SHD</a:t>
            </a:r>
            <a:endParaRPr lang="nl-BE" b="1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29" y="5403273"/>
            <a:ext cx="2854624" cy="112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26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4D7EEA-C6C1-BB4B-AE18-37387927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30" y="512064"/>
            <a:ext cx="11122152" cy="160934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l-BE" sz="4800" dirty="0"/>
              <a:t>Ijsbreker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E05081-9BCD-2B45-879A-3CC3F0D62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l-BE" sz="2400" b="1" dirty="0">
                <a:solidFill>
                  <a:schemeClr val="accent1">
                    <a:lumMod val="75000"/>
                  </a:schemeClr>
                </a:solidFill>
              </a:rPr>
              <a:t>Word muddle: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337BF25-5CF4-CB4D-A717-6A3F4C471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681" y="152400"/>
            <a:ext cx="5856466" cy="65770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3F00FE4-9541-5D47-AD6D-1D5597A61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14" y="4623072"/>
            <a:ext cx="5617036" cy="210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18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5404" y="536449"/>
            <a:ext cx="10058400" cy="1609344"/>
          </a:xfrm>
        </p:spPr>
        <p:txBody>
          <a:bodyPr>
            <a:normAutofit/>
          </a:bodyPr>
          <a:lstStyle/>
          <a:p>
            <a:r>
              <a:rPr lang="nl-NL" sz="4800" dirty="0"/>
              <a:t>English</a:t>
            </a:r>
            <a:br>
              <a:rPr lang="nl-NL" sz="4800" dirty="0"/>
            </a:br>
            <a:r>
              <a:rPr lang="nl-NL" sz="4800" dirty="0" err="1"/>
              <a:t>Vocabulary</a:t>
            </a:r>
            <a:endParaRPr lang="nl-BE" sz="48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45403" y="2121408"/>
            <a:ext cx="3186268" cy="692912"/>
          </a:xfrm>
        </p:spPr>
        <p:txBody>
          <a:bodyPr>
            <a:normAutofit/>
          </a:bodyPr>
          <a:lstStyle/>
          <a:p>
            <a:pPr marL="274320" lvl="1" indent="0">
              <a:lnSpc>
                <a:spcPct val="150000"/>
              </a:lnSpc>
              <a:buNone/>
            </a:pP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>Eerste les: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6A42749-80FC-4C44-B6D1-8FBAC1FF34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72" y="6107083"/>
            <a:ext cx="2261616" cy="67056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4866D3F-3592-4F0F-A45E-AD92E1503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960" y="196684"/>
            <a:ext cx="4508732" cy="6464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33482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17815-4775-4A89-8CB0-12961F48B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English </a:t>
            </a:r>
            <a:r>
              <a:rPr lang="nl-BE" dirty="0" err="1"/>
              <a:t>vocabulary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98E936B-C334-44B7-9F5B-89748E040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760" y="1626512"/>
            <a:ext cx="8870594" cy="52060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jdelijke aanduiding voor inhoud 4">
            <a:extLst>
              <a:ext uri="{FF2B5EF4-FFF2-40B4-BE49-F238E27FC236}">
                <a16:creationId xmlns:a16="http://schemas.microsoft.com/office/drawing/2014/main" id="{3BAA7F58-A13F-4E5D-BAA9-8718BE3FB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1" y="2120900"/>
            <a:ext cx="2672080" cy="4051300"/>
          </a:xfrm>
        </p:spPr>
        <p:txBody>
          <a:bodyPr>
            <a:normAutofit/>
          </a:bodyPr>
          <a:lstStyle/>
          <a:p>
            <a:pPr marL="274320" lvl="1" indent="0">
              <a:lnSpc>
                <a:spcPct val="150000"/>
              </a:lnSpc>
              <a:buNone/>
            </a:pP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>Eerste les:</a:t>
            </a:r>
          </a:p>
          <a:p>
            <a:pPr marL="27432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2200" b="1" dirty="0"/>
              <a:t>Groepswerk “het juiste begrip op de tekening plaatsen”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72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5E72E1F-D62C-4ED4-9088-C8DE588BC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985" y="3768739"/>
            <a:ext cx="7343895" cy="26304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005DBB7-C9AC-46D6-88A3-212138D1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English </a:t>
            </a:r>
            <a:r>
              <a:rPr lang="nl-BE" dirty="0" err="1"/>
              <a:t>vocabulary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3004AAC-C866-4A9E-ACEC-E968FA33C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54480"/>
            <a:ext cx="5898982" cy="2547876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6DE41ADE-F4B5-49E7-80E4-7987787603EE}"/>
                  </a:ext>
                </a:extLst>
              </p14:cNvPr>
              <p14:cNvContentPartPr/>
              <p14:nvPr/>
            </p14:nvContentPartPr>
            <p14:xfrm>
              <a:off x="6390560" y="2274240"/>
              <a:ext cx="720360" cy="82800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6DE41ADE-F4B5-49E7-80E4-7987787603E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54560" y="2202600"/>
                <a:ext cx="79200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856F5B89-CE78-4741-BC26-A5273C61A2F2}"/>
                  </a:ext>
                </a:extLst>
              </p14:cNvPr>
              <p14:cNvContentPartPr/>
              <p14:nvPr/>
            </p14:nvContentPartPr>
            <p14:xfrm>
              <a:off x="1850240" y="4235520"/>
              <a:ext cx="774360" cy="205920"/>
            </p14:xfrm>
          </p:contentPart>
        </mc:Choice>
        <mc:Fallback xmlns=""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856F5B89-CE78-4741-BC26-A5273C61A2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14240" y="4163520"/>
                <a:ext cx="846000" cy="34956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fbeelding 9">
            <a:extLst>
              <a:ext uri="{FF2B5EF4-FFF2-40B4-BE49-F238E27FC236}">
                <a16:creationId xmlns:a16="http://schemas.microsoft.com/office/drawing/2014/main" id="{7679A8A5-BB0A-4AEA-9841-CF4152A884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72" y="6107083"/>
            <a:ext cx="2261616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48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93BA1B-F779-40C3-B14C-5153A7802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English </a:t>
            </a:r>
            <a:r>
              <a:rPr lang="nl-BE" dirty="0" err="1"/>
              <a:t>vocabulary</a:t>
            </a:r>
            <a:endParaRPr lang="nl-BE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AFC350F3-D9EA-4465-807C-E56F6262E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162" y="2093976"/>
            <a:ext cx="6337626" cy="39562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018D550-6C57-4101-8A19-D4DF678296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72" y="6107083"/>
            <a:ext cx="2261616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48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5BA30-073E-4F85-A328-728738F7A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Anglo-saxon</a:t>
            </a:r>
            <a:r>
              <a:rPr lang="nl-BE" dirty="0"/>
              <a:t> culture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99F04D5-FD0B-4BE4-9EA0-182B57A7C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8217" y="2374809"/>
            <a:ext cx="9061916" cy="3543482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0FAD5A6B-0378-4C2A-90AA-E3A31CFA51B1}"/>
                  </a:ext>
                </a:extLst>
              </p14:cNvPr>
              <p14:cNvContentPartPr/>
              <p14:nvPr/>
            </p14:nvContentPartPr>
            <p14:xfrm>
              <a:off x="3078920" y="3493920"/>
              <a:ext cx="1040760" cy="32040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0FAD5A6B-0378-4C2A-90AA-E3A31CFA51B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3280" y="3421920"/>
                <a:ext cx="111240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1A6B34ED-D7E4-4334-83E3-E04DA07706D8}"/>
                  </a:ext>
                </a:extLst>
              </p14:cNvPr>
              <p14:cNvContentPartPr/>
              <p14:nvPr/>
            </p14:nvContentPartPr>
            <p14:xfrm>
              <a:off x="9174440" y="3118440"/>
              <a:ext cx="1230120" cy="19620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1A6B34ED-D7E4-4334-83E3-E04DA07706D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38440" y="3046440"/>
                <a:ext cx="1301760" cy="3398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fbeelding 6">
            <a:extLst>
              <a:ext uri="{FF2B5EF4-FFF2-40B4-BE49-F238E27FC236}">
                <a16:creationId xmlns:a16="http://schemas.microsoft.com/office/drawing/2014/main" id="{FFB1BFD4-9B3C-4A1D-AD59-4C9C5B0B7B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72" y="6107083"/>
            <a:ext cx="2261616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25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5BA30-073E-4F85-A328-728738F7A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Anglo-saxon</a:t>
            </a:r>
            <a:r>
              <a:rPr lang="nl-BE" dirty="0"/>
              <a:t> culture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F7DD945-35B5-4D0E-A2DA-701AB70C5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17" y="1838290"/>
            <a:ext cx="6928206" cy="135262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7D65151-52F6-4AF0-840E-396EBA967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72" y="6107083"/>
            <a:ext cx="2261616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93BA1B-F779-40C3-B14C-5153A7802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Useful</a:t>
            </a:r>
            <a:r>
              <a:rPr lang="nl-BE" dirty="0"/>
              <a:t> English </a:t>
            </a:r>
            <a:r>
              <a:rPr lang="nl-BE" dirty="0" err="1"/>
              <a:t>grammar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018D550-6C57-4101-8A19-D4DF678296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72" y="6107083"/>
            <a:ext cx="2261616" cy="67056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B51DA26-490F-4A27-B576-814D1B07A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3"/>
          <a:stretch/>
        </p:blipFill>
        <p:spPr>
          <a:xfrm>
            <a:off x="1983972" y="1697892"/>
            <a:ext cx="6204269" cy="50797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3431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C92273-2115-40E5-92F3-C72695C23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3908553" cy="2797048"/>
          </a:xfrm>
        </p:spPr>
        <p:txBody>
          <a:bodyPr>
            <a:normAutofit/>
          </a:bodyPr>
          <a:lstStyle/>
          <a:p>
            <a:r>
              <a:rPr lang="nl-BE" dirty="0" err="1"/>
              <a:t>Useful</a:t>
            </a:r>
            <a:r>
              <a:rPr lang="nl-BE" dirty="0"/>
              <a:t> </a:t>
            </a:r>
            <a:r>
              <a:rPr lang="nl-BE" dirty="0" err="1"/>
              <a:t>english</a:t>
            </a:r>
            <a:r>
              <a:rPr lang="nl-BE" dirty="0"/>
              <a:t> </a:t>
            </a:r>
            <a:r>
              <a:rPr lang="nl-BE" dirty="0" err="1"/>
              <a:t>grammar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087601A-3ED9-4C43-BD4A-C620F9662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401" y="125460"/>
            <a:ext cx="7213600" cy="673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41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1B6D41-EF91-4740-8986-2748FED3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3945128"/>
          </a:xfrm>
        </p:spPr>
        <p:txBody>
          <a:bodyPr>
            <a:normAutofit/>
          </a:bodyPr>
          <a:lstStyle/>
          <a:p>
            <a:r>
              <a:rPr lang="nl-BE" dirty="0" err="1"/>
              <a:t>Useful</a:t>
            </a:r>
            <a:br>
              <a:rPr lang="nl-BE" dirty="0"/>
            </a:br>
            <a:r>
              <a:rPr lang="nl-BE" dirty="0" err="1"/>
              <a:t>english</a:t>
            </a:r>
            <a:r>
              <a:rPr lang="nl-BE" dirty="0"/>
              <a:t> </a:t>
            </a:r>
            <a:br>
              <a:rPr lang="nl-BE" dirty="0"/>
            </a:br>
            <a:r>
              <a:rPr lang="nl-BE" dirty="0" err="1"/>
              <a:t>grammar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C641E10-C6FF-4835-A2DB-8C4F971A2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870" y="0"/>
            <a:ext cx="7656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62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069847" y="484632"/>
            <a:ext cx="10875541" cy="1609344"/>
          </a:xfrm>
        </p:spPr>
        <p:txBody>
          <a:bodyPr>
            <a:normAutofit/>
          </a:bodyPr>
          <a:lstStyle/>
          <a:p>
            <a:r>
              <a:rPr lang="nl-NL" sz="4800" dirty="0"/>
              <a:t>Hoe zien wij CLIL AAN de SHD?</a:t>
            </a:r>
            <a:endParaRPr lang="nl-BE" sz="48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069847" y="1921901"/>
            <a:ext cx="10058400" cy="4520462"/>
          </a:xfrm>
        </p:spPr>
        <p:txBody>
          <a:bodyPr>
            <a:normAutofit fontScale="92500" lnSpcReduction="20000"/>
          </a:bodyPr>
          <a:lstStyle/>
          <a:p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>CLIL &gt; </a:t>
            </a:r>
          </a:p>
          <a:p>
            <a:pPr marL="0" indent="0">
              <a:buNone/>
            </a:pP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lnSpc>
                <a:spcPct val="170000"/>
              </a:lnSpc>
            </a:pPr>
            <a:r>
              <a:rPr lang="nl-NL" sz="2400" dirty="0"/>
              <a:t>“je vak in Engels onderwijzen”.</a:t>
            </a:r>
          </a:p>
          <a:p>
            <a:pPr lvl="1">
              <a:lnSpc>
                <a:spcPct val="170000"/>
              </a:lnSpc>
            </a:pPr>
            <a:r>
              <a:rPr lang="nl-NL" sz="2400" dirty="0"/>
              <a:t>“je cursus naar Engels vertalen”.</a:t>
            </a:r>
          </a:p>
          <a:p>
            <a:pPr lvl="1"/>
            <a:endParaRPr lang="nl-NL" sz="2400" dirty="0"/>
          </a:p>
          <a:p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>CLIL = </a:t>
            </a:r>
          </a:p>
          <a:p>
            <a:pPr marL="0" indent="0">
              <a:buNone/>
            </a:pPr>
            <a:endParaRPr lang="nl-NL" sz="2400" dirty="0"/>
          </a:p>
          <a:p>
            <a:pPr marL="274320" lvl="1" indent="0">
              <a:lnSpc>
                <a:spcPct val="150000"/>
              </a:lnSpc>
              <a:buNone/>
            </a:pPr>
            <a:r>
              <a:rPr lang="nl-NL" sz="2400" dirty="0"/>
              <a:t>het toepassen van </a:t>
            </a:r>
            <a:r>
              <a:rPr lang="nl-NL" sz="2400" b="1" dirty="0"/>
              <a:t>actieve werkvormen </a:t>
            </a:r>
            <a:r>
              <a:rPr lang="nl-NL" sz="2400" dirty="0"/>
              <a:t>om zowel </a:t>
            </a:r>
          </a:p>
          <a:p>
            <a:pPr lvl="1">
              <a:lnSpc>
                <a:spcPct val="150000"/>
              </a:lnSpc>
            </a:pPr>
            <a:r>
              <a:rPr lang="nl-NL" sz="2400" dirty="0"/>
              <a:t>het aanleren van de </a:t>
            </a:r>
            <a:r>
              <a:rPr lang="nl-NL" sz="2400" b="1" dirty="0"/>
              <a:t>doeltaal</a:t>
            </a:r>
            <a:r>
              <a:rPr lang="nl-NL" sz="2400" dirty="0"/>
              <a:t> (met extra focus op wiskundig vakjargon) </a:t>
            </a:r>
          </a:p>
          <a:p>
            <a:pPr lvl="1">
              <a:lnSpc>
                <a:spcPct val="150000"/>
              </a:lnSpc>
            </a:pPr>
            <a:r>
              <a:rPr lang="nl-NL" sz="2400" dirty="0"/>
              <a:t>als het opnemen van de </a:t>
            </a:r>
            <a:r>
              <a:rPr lang="nl-NL" sz="2400" b="1" dirty="0"/>
              <a:t>leerstof</a:t>
            </a:r>
            <a:r>
              <a:rPr lang="nl-NL" sz="2400" dirty="0"/>
              <a:t> te stimuleren/te prikkelen. 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336661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73712-4395-429D-8450-86552384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3266087" cy="5956808"/>
          </a:xfrm>
        </p:spPr>
        <p:txBody>
          <a:bodyPr>
            <a:normAutofit/>
          </a:bodyPr>
          <a:lstStyle/>
          <a:p>
            <a:r>
              <a:rPr lang="nl-BE" dirty="0"/>
              <a:t>Culture</a:t>
            </a:r>
            <a:br>
              <a:rPr lang="nl-BE" dirty="0"/>
            </a:br>
            <a:br>
              <a:rPr lang="nl-BE" dirty="0"/>
            </a:br>
            <a:br>
              <a:rPr lang="nl-BE" dirty="0"/>
            </a:br>
            <a:br>
              <a:rPr lang="nl-BE" dirty="0"/>
            </a:br>
            <a:br>
              <a:rPr lang="nl-BE" dirty="0"/>
            </a:br>
            <a:r>
              <a:rPr lang="nl-BE" dirty="0"/>
              <a:t>&amp; </a:t>
            </a:r>
            <a:br>
              <a:rPr lang="nl-BE" dirty="0"/>
            </a:br>
            <a:r>
              <a:rPr lang="nl-BE" dirty="0" err="1"/>
              <a:t>grammar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079BF75-13A3-44FF-814B-543513691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935" y="0"/>
            <a:ext cx="7856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93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6E033F-F060-4015-A271-EE54C5AFC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Nice </a:t>
            </a:r>
            <a:r>
              <a:rPr lang="nl-BE" dirty="0" err="1"/>
              <a:t>vocabulary</a:t>
            </a:r>
            <a:r>
              <a:rPr lang="nl-BE" dirty="0"/>
              <a:t> games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26836B6-A9A1-476F-9E7D-30F7EFDCC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677" y="3137062"/>
            <a:ext cx="6902805" cy="18034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3A95147-4607-4675-80AA-ECE9A416C6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72" y="6107083"/>
            <a:ext cx="2261616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91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048B1-2E93-4F62-B20E-776781B67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Maths</a:t>
            </a:r>
            <a:r>
              <a:rPr lang="nl-BE" dirty="0"/>
              <a:t> </a:t>
            </a:r>
            <a:r>
              <a:rPr lang="nl-BE" dirty="0" err="1"/>
              <a:t>vocabulary</a:t>
            </a:r>
            <a:endParaRPr lang="nl-BE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B4D889F-7D61-43B4-9EE7-8F9138228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596" y="2093976"/>
            <a:ext cx="8510053" cy="394106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F890D4E-6E61-4CB7-9C8B-31B4EEFCB5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72" y="6107083"/>
            <a:ext cx="2261616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4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42A878-7F66-4653-8610-A6603BB0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Maths</a:t>
            </a:r>
            <a:r>
              <a:rPr lang="nl-BE" dirty="0"/>
              <a:t> </a:t>
            </a:r>
            <a:r>
              <a:rPr lang="nl-BE" dirty="0" err="1"/>
              <a:t>vocabulary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89500DE-0730-4BA4-804B-40D408244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013" y="2121408"/>
            <a:ext cx="6477333" cy="436267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8DACF33-F4F7-4990-9482-2C84691F05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72" y="6107083"/>
            <a:ext cx="2261616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12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DEE801-0FF6-4F55-A138-50F039E81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Maths</a:t>
            </a:r>
            <a:r>
              <a:rPr lang="nl-BE" dirty="0"/>
              <a:t> </a:t>
            </a:r>
            <a:r>
              <a:rPr lang="nl-BE" dirty="0" err="1"/>
              <a:t>vocabulary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583C8AC-DEA0-47C5-90DE-B5931EA80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60763"/>
            <a:ext cx="6096000" cy="67972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9372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b="1" dirty="0"/>
              <a:t>Wiskunde</a:t>
            </a:r>
            <a:endParaRPr lang="nl-BE" sz="5400" b="1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>
          <a:xfrm>
            <a:off x="1794933" y="5020056"/>
            <a:ext cx="9423401" cy="1066800"/>
          </a:xfrm>
        </p:spPr>
        <p:txBody>
          <a:bodyPr>
            <a:noAutofit/>
          </a:bodyPr>
          <a:lstStyle/>
          <a:p>
            <a:r>
              <a:rPr lang="nl-NL" sz="3600" b="1" cap="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Actieve werkvormen</a:t>
            </a:r>
            <a:endParaRPr lang="nl-BE" sz="3600" b="1" cap="all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38357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5404" y="393759"/>
            <a:ext cx="11346596" cy="1609344"/>
          </a:xfrm>
        </p:spPr>
        <p:txBody>
          <a:bodyPr>
            <a:normAutofit/>
          </a:bodyPr>
          <a:lstStyle/>
          <a:p>
            <a:r>
              <a:rPr lang="nl-NL" sz="4400" dirty="0"/>
              <a:t>Coöperatieve werkvormen </a:t>
            </a:r>
            <a:endParaRPr lang="nl-BE" sz="44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45404" y="2154536"/>
            <a:ext cx="3186268" cy="750129"/>
          </a:xfrm>
        </p:spPr>
        <p:txBody>
          <a:bodyPr>
            <a:normAutofit/>
          </a:bodyPr>
          <a:lstStyle/>
          <a:p>
            <a:pPr marL="274320" lvl="1" indent="0">
              <a:lnSpc>
                <a:spcPct val="150000"/>
              </a:lnSpc>
              <a:buNone/>
            </a:pPr>
            <a:r>
              <a:rPr lang="nl-NL" sz="2400" b="1" dirty="0" err="1">
                <a:solidFill>
                  <a:schemeClr val="accent1">
                    <a:lumMod val="75000"/>
                  </a:schemeClr>
                </a:solidFill>
              </a:rPr>
              <a:t>Think</a:t>
            </a: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>-pair-share: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lvl="1" indent="0">
              <a:lnSpc>
                <a:spcPct val="150000"/>
              </a:lnSpc>
              <a:buNone/>
            </a:pP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DE7AE5A-F58F-E949-B4B4-1A657422F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581" y="2003103"/>
            <a:ext cx="7534687" cy="135624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5DBD968-1C84-5E43-B541-CA19E973C7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0" r="2579" b="54048"/>
          <a:stretch/>
        </p:blipFill>
        <p:spPr>
          <a:xfrm>
            <a:off x="287235" y="3573544"/>
            <a:ext cx="6231467" cy="31486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2E3211D-7767-E64E-9AF0-37AB4136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624" r="2425" b="56"/>
          <a:stretch/>
        </p:blipFill>
        <p:spPr>
          <a:xfrm>
            <a:off x="6656572" y="3573543"/>
            <a:ext cx="5302579" cy="31486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43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5404" y="536449"/>
            <a:ext cx="11346596" cy="1609344"/>
          </a:xfrm>
        </p:spPr>
        <p:txBody>
          <a:bodyPr>
            <a:normAutofit/>
          </a:bodyPr>
          <a:lstStyle/>
          <a:p>
            <a:r>
              <a:rPr lang="nl-NL" sz="4400" dirty="0"/>
              <a:t>Coöperatieve werkvormen </a:t>
            </a:r>
            <a:endParaRPr lang="nl-BE" sz="44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39002" y="1957841"/>
            <a:ext cx="8230865" cy="1422231"/>
          </a:xfrm>
        </p:spPr>
        <p:txBody>
          <a:bodyPr>
            <a:normAutofit/>
          </a:bodyPr>
          <a:lstStyle/>
          <a:p>
            <a:pPr marL="274320" lvl="1" indent="0">
              <a:lnSpc>
                <a:spcPct val="150000"/>
              </a:lnSpc>
              <a:buNone/>
            </a:pPr>
            <a:r>
              <a:rPr lang="nl-NL" sz="2300" b="1" dirty="0">
                <a:solidFill>
                  <a:schemeClr val="accent1">
                    <a:lumMod val="75000"/>
                  </a:schemeClr>
                </a:solidFill>
              </a:rPr>
              <a:t>Dual coaching  </a:t>
            </a:r>
          </a:p>
          <a:p>
            <a:pPr marL="274320" lvl="1" indent="0">
              <a:lnSpc>
                <a:spcPct val="150000"/>
              </a:lnSpc>
              <a:buNone/>
            </a:pPr>
            <a:r>
              <a:rPr lang="nl-NL" sz="2300" b="1" dirty="0">
                <a:solidFill>
                  <a:schemeClr val="accent1">
                    <a:lumMod val="75000"/>
                  </a:schemeClr>
                </a:solidFill>
              </a:rPr>
              <a:t>+ stand up – hand up – pair up: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lvl="1" indent="0">
              <a:lnSpc>
                <a:spcPct val="150000"/>
              </a:lnSpc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0D6F558-1ADB-6E49-B397-416386EA4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098" y="1957841"/>
            <a:ext cx="6799538" cy="481633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015DD5D-61EC-CF42-8804-7E36ED087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51" y="3757833"/>
            <a:ext cx="2560996" cy="276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638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5404" y="536449"/>
            <a:ext cx="11346596" cy="1609344"/>
          </a:xfrm>
        </p:spPr>
        <p:txBody>
          <a:bodyPr>
            <a:normAutofit/>
          </a:bodyPr>
          <a:lstStyle/>
          <a:p>
            <a:r>
              <a:rPr lang="nl-NL" sz="4400" dirty="0"/>
              <a:t>Coöperatieve werkvormen </a:t>
            </a:r>
            <a:endParaRPr lang="nl-BE" sz="44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39002" y="1957841"/>
            <a:ext cx="8230865" cy="1422231"/>
          </a:xfrm>
        </p:spPr>
        <p:txBody>
          <a:bodyPr>
            <a:normAutofit/>
          </a:bodyPr>
          <a:lstStyle/>
          <a:p>
            <a:pPr marL="274320" lvl="1" indent="0">
              <a:lnSpc>
                <a:spcPct val="150000"/>
              </a:lnSpc>
              <a:buNone/>
            </a:pPr>
            <a:r>
              <a:rPr lang="nl-NL" sz="2300" b="1" dirty="0">
                <a:solidFill>
                  <a:schemeClr val="accent1">
                    <a:lumMod val="75000"/>
                  </a:schemeClr>
                </a:solidFill>
              </a:rPr>
              <a:t>Dual coaching  </a:t>
            </a:r>
          </a:p>
          <a:p>
            <a:pPr marL="274320" lvl="1" indent="0">
              <a:lnSpc>
                <a:spcPct val="150000"/>
              </a:lnSpc>
              <a:buNone/>
            </a:pPr>
            <a:r>
              <a:rPr lang="nl-NL" sz="2300" b="1" dirty="0">
                <a:solidFill>
                  <a:schemeClr val="accent1">
                    <a:lumMod val="75000"/>
                  </a:schemeClr>
                </a:solidFill>
              </a:rPr>
              <a:t>+ stand up – hand up – pair up: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lvl="1" indent="0">
              <a:lnSpc>
                <a:spcPct val="150000"/>
              </a:lnSpc>
              <a:buNone/>
            </a:pP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F007A9F-7F97-614C-96C7-7DD817988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868" y="1709809"/>
            <a:ext cx="5875868" cy="49574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00120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5404" y="536449"/>
            <a:ext cx="11346596" cy="1609344"/>
          </a:xfrm>
        </p:spPr>
        <p:txBody>
          <a:bodyPr>
            <a:normAutofit/>
          </a:bodyPr>
          <a:lstStyle/>
          <a:p>
            <a:r>
              <a:rPr lang="nl-NL" sz="4400" dirty="0"/>
              <a:t>Coöperatieve werkvormen </a:t>
            </a:r>
            <a:endParaRPr lang="nl-BE" sz="44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39002" y="1957841"/>
            <a:ext cx="8230865" cy="1422231"/>
          </a:xfrm>
        </p:spPr>
        <p:txBody>
          <a:bodyPr>
            <a:normAutofit/>
          </a:bodyPr>
          <a:lstStyle/>
          <a:p>
            <a:pPr marL="274320" lvl="1" indent="0">
              <a:lnSpc>
                <a:spcPct val="150000"/>
              </a:lnSpc>
              <a:buNone/>
            </a:pPr>
            <a:r>
              <a:rPr lang="nl-NL" sz="2300" b="1" dirty="0">
                <a:solidFill>
                  <a:schemeClr val="accent1">
                    <a:lumMod val="75000"/>
                  </a:schemeClr>
                </a:solidFill>
              </a:rPr>
              <a:t>Quiz </a:t>
            </a:r>
            <a:r>
              <a:rPr lang="nl-NL" sz="2300" b="1" dirty="0" err="1">
                <a:solidFill>
                  <a:schemeClr val="accent1">
                    <a:lumMod val="75000"/>
                  </a:schemeClr>
                </a:solidFill>
              </a:rPr>
              <a:t>quiz</a:t>
            </a:r>
            <a:r>
              <a:rPr lang="nl-NL" sz="23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300" b="1" dirty="0" err="1">
                <a:solidFill>
                  <a:schemeClr val="accent1">
                    <a:lumMod val="75000"/>
                  </a:schemeClr>
                </a:solidFill>
              </a:rPr>
              <a:t>trade</a:t>
            </a:r>
            <a:endParaRPr lang="nl-NL" sz="23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lvl="1" indent="0">
              <a:lnSpc>
                <a:spcPct val="150000"/>
              </a:lnSpc>
              <a:buNone/>
            </a:pPr>
            <a:r>
              <a:rPr lang="nl-NL" sz="2300" b="1" dirty="0">
                <a:solidFill>
                  <a:schemeClr val="accent1">
                    <a:lumMod val="75000"/>
                  </a:schemeClr>
                </a:solidFill>
              </a:rPr>
              <a:t>+ stand up – hand up – pair up: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lvl="1" indent="0">
              <a:lnSpc>
                <a:spcPct val="150000"/>
              </a:lnSpc>
              <a:buNone/>
            </a:pP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t="1631" r="1302" b="2615"/>
          <a:stretch/>
        </p:blipFill>
        <p:spPr>
          <a:xfrm>
            <a:off x="6346150" y="2145793"/>
            <a:ext cx="3290336" cy="24351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867" y="4216925"/>
            <a:ext cx="3286125" cy="2476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4E29BAE-F184-1045-A926-C2DCBEF0E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04" y="3567185"/>
            <a:ext cx="38354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71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069847" y="484632"/>
            <a:ext cx="10875541" cy="1609344"/>
          </a:xfrm>
        </p:spPr>
        <p:txBody>
          <a:bodyPr>
            <a:normAutofit/>
          </a:bodyPr>
          <a:lstStyle/>
          <a:p>
            <a:r>
              <a:rPr lang="nl-NL" sz="4800" dirty="0"/>
              <a:t>Wiskunde in de 2</a:t>
            </a:r>
            <a:r>
              <a:rPr lang="nl-NL" sz="4800" baseline="30000" dirty="0"/>
              <a:t>de</a:t>
            </a:r>
            <a:r>
              <a:rPr lang="nl-NL" sz="4800" dirty="0"/>
              <a:t> graad:</a:t>
            </a:r>
            <a:endParaRPr lang="nl-BE" sz="48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42209" y="2225674"/>
            <a:ext cx="4965192" cy="3367367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nl-NL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nl-NL" b="1" baseline="30000" dirty="0">
                <a:solidFill>
                  <a:schemeClr val="accent1">
                    <a:lumMod val="75000"/>
                  </a:schemeClr>
                </a:solidFill>
              </a:rPr>
              <a:t>de</a:t>
            </a:r>
            <a:r>
              <a:rPr lang="nl-NL" b="1" dirty="0">
                <a:solidFill>
                  <a:schemeClr val="accent1">
                    <a:lumMod val="75000"/>
                  </a:schemeClr>
                </a:solidFill>
              </a:rPr>
              <a:t> middelbaar:</a:t>
            </a:r>
          </a:p>
          <a:p>
            <a:pPr lvl="1">
              <a:lnSpc>
                <a:spcPct val="160000"/>
              </a:lnSpc>
            </a:pPr>
            <a:r>
              <a:rPr lang="nl-NL" sz="2000" dirty="0"/>
              <a:t>Classroom English</a:t>
            </a:r>
          </a:p>
          <a:p>
            <a:pPr lvl="1">
              <a:lnSpc>
                <a:spcPct val="160000"/>
              </a:lnSpc>
            </a:pPr>
            <a:r>
              <a:rPr lang="nl-NL" sz="2000" dirty="0"/>
              <a:t>Real </a:t>
            </a:r>
            <a:r>
              <a:rPr lang="nl-NL" sz="2000" dirty="0" err="1"/>
              <a:t>numbers</a:t>
            </a:r>
            <a:endParaRPr lang="nl-NL" sz="2000" dirty="0"/>
          </a:p>
          <a:p>
            <a:pPr lvl="1">
              <a:lnSpc>
                <a:spcPct val="160000"/>
              </a:lnSpc>
            </a:pPr>
            <a:r>
              <a:rPr lang="nl-NL" sz="2000" dirty="0"/>
              <a:t>The </a:t>
            </a:r>
            <a:r>
              <a:rPr lang="nl-NL" sz="2000" dirty="0" err="1"/>
              <a:t>Pythagorean</a:t>
            </a:r>
            <a:r>
              <a:rPr lang="nl-NL" sz="2000" dirty="0"/>
              <a:t> </a:t>
            </a:r>
            <a:r>
              <a:rPr lang="nl-NL" sz="2000" dirty="0" err="1"/>
              <a:t>theorem</a:t>
            </a:r>
            <a:endParaRPr lang="nl-NL" sz="2000" dirty="0"/>
          </a:p>
          <a:p>
            <a:pPr lvl="1">
              <a:lnSpc>
                <a:spcPct val="160000"/>
              </a:lnSpc>
            </a:pPr>
            <a:r>
              <a:rPr lang="nl-NL" sz="2000" dirty="0" err="1"/>
              <a:t>Trigonometry</a:t>
            </a:r>
            <a:r>
              <a:rPr lang="nl-NL" sz="2000" dirty="0"/>
              <a:t> in a right-</a:t>
            </a:r>
            <a:r>
              <a:rPr lang="nl-NL" sz="2000" dirty="0" err="1"/>
              <a:t>angled</a:t>
            </a:r>
            <a:r>
              <a:rPr lang="nl-NL" sz="2000" dirty="0"/>
              <a:t> </a:t>
            </a:r>
            <a:r>
              <a:rPr lang="nl-NL" sz="2000" dirty="0" err="1"/>
              <a:t>triangle</a:t>
            </a:r>
            <a:endParaRPr lang="nl-NL" sz="2000" dirty="0"/>
          </a:p>
          <a:p>
            <a:pPr lvl="1">
              <a:lnSpc>
                <a:spcPct val="160000"/>
              </a:lnSpc>
            </a:pPr>
            <a:r>
              <a:rPr lang="nl-NL" sz="2000" dirty="0" err="1"/>
              <a:t>Statistics</a:t>
            </a:r>
            <a:endParaRPr lang="nl-NL" sz="2000" dirty="0"/>
          </a:p>
          <a:p>
            <a:pPr marL="274320" lvl="1" indent="0">
              <a:lnSpc>
                <a:spcPct val="160000"/>
              </a:lnSpc>
              <a:buNone/>
            </a:pPr>
            <a:endParaRPr lang="nl-NL" sz="2000" dirty="0"/>
          </a:p>
          <a:p>
            <a:endParaRPr lang="nl-BE" dirty="0"/>
          </a:p>
        </p:txBody>
      </p:sp>
      <p:sp>
        <p:nvSpPr>
          <p:cNvPr id="2" name="Tekstvak 1"/>
          <p:cNvSpPr txBox="1"/>
          <p:nvPr/>
        </p:nvSpPr>
        <p:spPr>
          <a:xfrm>
            <a:off x="6195920" y="2225674"/>
            <a:ext cx="67000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nl-NL" sz="2000" b="1" baseline="30000" dirty="0">
                <a:solidFill>
                  <a:schemeClr val="accent1">
                    <a:lumMod val="75000"/>
                  </a:schemeClr>
                </a:solidFill>
              </a:rPr>
              <a:t>de</a:t>
            </a:r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 middelbaar:</a:t>
            </a:r>
          </a:p>
          <a:p>
            <a:pPr lvl="1" indent="-182880" defTabSz="914400">
              <a:lnSpc>
                <a:spcPct val="16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nl-NL" sz="2000" dirty="0" err="1"/>
              <a:t>Trigonometry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the</a:t>
            </a:r>
            <a:r>
              <a:rPr lang="nl-NL" sz="2000" dirty="0"/>
              <a:t> unit </a:t>
            </a:r>
            <a:r>
              <a:rPr lang="nl-NL" sz="2000" dirty="0" err="1"/>
              <a:t>circle</a:t>
            </a:r>
            <a:endParaRPr lang="nl-NL" sz="2000" dirty="0"/>
          </a:p>
          <a:p>
            <a:pPr lvl="1" indent="-182880" defTabSz="914400">
              <a:lnSpc>
                <a:spcPct val="16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nl-NL" sz="2000" dirty="0"/>
              <a:t>Parent </a:t>
            </a:r>
            <a:r>
              <a:rPr lang="nl-NL" sz="2000" dirty="0" err="1"/>
              <a:t>functions</a:t>
            </a:r>
            <a:endParaRPr lang="nl-NL" sz="2000" dirty="0"/>
          </a:p>
          <a:p>
            <a:pPr lvl="1" indent="-182880" defTabSz="914400">
              <a:lnSpc>
                <a:spcPct val="16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nl-NL" sz="2000" dirty="0" err="1"/>
              <a:t>Combinatorial</a:t>
            </a:r>
            <a:r>
              <a:rPr lang="nl-NL" sz="2000" dirty="0"/>
              <a:t> </a:t>
            </a:r>
            <a:r>
              <a:rPr lang="nl-NL" sz="2000" dirty="0" err="1"/>
              <a:t>problems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calculating</a:t>
            </a:r>
            <a:r>
              <a:rPr lang="nl-NL" sz="2000" dirty="0"/>
              <a:t> </a:t>
            </a:r>
            <a:r>
              <a:rPr lang="nl-NL" sz="2000" dirty="0" err="1"/>
              <a:t>probabilities</a:t>
            </a:r>
            <a:endParaRPr lang="nl-NL" sz="2000" dirty="0"/>
          </a:p>
          <a:p>
            <a:pPr lvl="1" indent="-182880" defTabSz="914400">
              <a:lnSpc>
                <a:spcPct val="16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nl-NL" sz="2000" dirty="0" err="1"/>
              <a:t>Statistics</a:t>
            </a:r>
            <a:endParaRPr lang="nl-NL" sz="2000" dirty="0"/>
          </a:p>
          <a:p>
            <a:endParaRPr lang="nl-BE" dirty="0"/>
          </a:p>
        </p:txBody>
      </p:sp>
      <p:cxnSp>
        <p:nvCxnSpPr>
          <p:cNvPr id="6" name="Rechte verbindingslijn 5"/>
          <p:cNvCxnSpPr>
            <a:cxnSpLocks/>
          </p:cNvCxnSpPr>
          <p:nvPr/>
        </p:nvCxnSpPr>
        <p:spPr>
          <a:xfrm>
            <a:off x="5707401" y="2203700"/>
            <a:ext cx="25102" cy="384096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0480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5404" y="536449"/>
            <a:ext cx="11346596" cy="1609344"/>
          </a:xfrm>
        </p:spPr>
        <p:txBody>
          <a:bodyPr>
            <a:normAutofit/>
          </a:bodyPr>
          <a:lstStyle/>
          <a:p>
            <a:r>
              <a:rPr lang="nl-NL" sz="4400" dirty="0"/>
              <a:t>Coöperatieve werkvormen </a:t>
            </a:r>
            <a:endParaRPr lang="nl-BE" sz="44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39002" y="1957841"/>
            <a:ext cx="8230865" cy="1422231"/>
          </a:xfrm>
        </p:spPr>
        <p:txBody>
          <a:bodyPr>
            <a:normAutofit/>
          </a:bodyPr>
          <a:lstStyle/>
          <a:p>
            <a:pPr marL="274320" lvl="1" indent="0">
              <a:lnSpc>
                <a:spcPct val="150000"/>
              </a:lnSpc>
              <a:buNone/>
            </a:pPr>
            <a:r>
              <a:rPr lang="nl-NL" sz="2300" b="1" dirty="0" err="1">
                <a:solidFill>
                  <a:schemeClr val="accent1">
                    <a:lumMod val="75000"/>
                  </a:schemeClr>
                </a:solidFill>
              </a:rPr>
              <a:t>Create</a:t>
            </a:r>
            <a:r>
              <a:rPr lang="nl-NL" sz="2300" b="1" dirty="0">
                <a:solidFill>
                  <a:schemeClr val="accent1">
                    <a:lumMod val="75000"/>
                  </a:schemeClr>
                </a:solidFill>
              </a:rPr>
              <a:t> a poster </a:t>
            </a:r>
          </a:p>
          <a:p>
            <a:pPr marL="274320" lvl="1" indent="0">
              <a:lnSpc>
                <a:spcPct val="150000"/>
              </a:lnSpc>
              <a:buNone/>
            </a:pPr>
            <a:r>
              <a:rPr lang="nl-NL" sz="2300" b="1" dirty="0">
                <a:solidFill>
                  <a:schemeClr val="accent1">
                    <a:lumMod val="75000"/>
                  </a:schemeClr>
                </a:solidFill>
              </a:rPr>
              <a:t>+ present </a:t>
            </a:r>
            <a:r>
              <a:rPr lang="nl-NL" sz="2300" b="1" dirty="0" err="1">
                <a:solidFill>
                  <a:schemeClr val="accent1">
                    <a:lumMod val="75000"/>
                  </a:schemeClr>
                </a:solidFill>
              </a:rPr>
              <a:t>to</a:t>
            </a:r>
            <a:r>
              <a:rPr lang="nl-NL" sz="23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300" b="1" dirty="0" err="1">
                <a:solidFill>
                  <a:schemeClr val="accent1">
                    <a:lumMod val="75000"/>
                  </a:schemeClr>
                </a:solidFill>
              </a:rPr>
              <a:t>your</a:t>
            </a:r>
            <a:r>
              <a:rPr lang="nl-NL" sz="23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300" b="1" dirty="0" err="1">
                <a:solidFill>
                  <a:schemeClr val="accent1">
                    <a:lumMod val="75000"/>
                  </a:schemeClr>
                </a:solidFill>
              </a:rPr>
              <a:t>classmates</a:t>
            </a:r>
            <a:r>
              <a:rPr lang="nl-NL" sz="23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lvl="1" indent="0">
              <a:lnSpc>
                <a:spcPct val="150000"/>
              </a:lnSpc>
              <a:buNone/>
            </a:pP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854" y="399516"/>
            <a:ext cx="4042830" cy="59611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1136005-6139-7445-9D9A-E1444115A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705" y="4023493"/>
            <a:ext cx="4154905" cy="233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895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5404" y="536449"/>
            <a:ext cx="11346596" cy="1609344"/>
          </a:xfrm>
        </p:spPr>
        <p:txBody>
          <a:bodyPr>
            <a:normAutofit/>
          </a:bodyPr>
          <a:lstStyle/>
          <a:p>
            <a:r>
              <a:rPr lang="nl-NL" sz="4400" dirty="0"/>
              <a:t>Coöperatieve werkvormen </a:t>
            </a:r>
            <a:endParaRPr lang="nl-BE" sz="44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45402" y="1770728"/>
            <a:ext cx="6977797" cy="938605"/>
          </a:xfrm>
        </p:spPr>
        <p:txBody>
          <a:bodyPr>
            <a:normAutofit/>
          </a:bodyPr>
          <a:lstStyle/>
          <a:p>
            <a:pPr marL="274320" lvl="1" indent="0">
              <a:lnSpc>
                <a:spcPct val="150000"/>
              </a:lnSpc>
              <a:buNone/>
            </a:pPr>
            <a:r>
              <a:rPr lang="nl-NL" sz="2400" b="1" dirty="0" err="1">
                <a:solidFill>
                  <a:schemeClr val="accent1">
                    <a:lumMod val="75000"/>
                  </a:schemeClr>
                </a:solidFill>
              </a:rPr>
              <a:t>Problems</a:t>
            </a: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nl-NL" sz="2400" b="1" dirty="0" err="1">
                <a:solidFill>
                  <a:schemeClr val="accent1">
                    <a:lumMod val="75000"/>
                  </a:schemeClr>
                </a:solidFill>
              </a:rPr>
              <a:t>problems</a:t>
            </a: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lvl="1" indent="0">
              <a:lnSpc>
                <a:spcPct val="150000"/>
              </a:lnSpc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9327B8C-E3DF-3142-A45C-B9A956EDA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9" r="4287"/>
          <a:stretch/>
        </p:blipFill>
        <p:spPr>
          <a:xfrm>
            <a:off x="6841068" y="528809"/>
            <a:ext cx="5350932" cy="632919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B9DB479-BC47-4848-BED8-58DADEBEA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68" y="2488061"/>
            <a:ext cx="6213902" cy="417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302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5404" y="536449"/>
            <a:ext cx="11346596" cy="1609344"/>
          </a:xfrm>
        </p:spPr>
        <p:txBody>
          <a:bodyPr>
            <a:normAutofit/>
          </a:bodyPr>
          <a:lstStyle/>
          <a:p>
            <a:r>
              <a:rPr lang="nl-NL" sz="4400" dirty="0"/>
              <a:t>Online videomateriaal</a:t>
            </a:r>
            <a:endParaRPr lang="nl-BE" sz="44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45403" y="2121408"/>
            <a:ext cx="3186268" cy="750129"/>
          </a:xfrm>
        </p:spPr>
        <p:txBody>
          <a:bodyPr>
            <a:normAutofit/>
          </a:bodyPr>
          <a:lstStyle/>
          <a:p>
            <a:pPr marL="274320" lvl="1" indent="0">
              <a:lnSpc>
                <a:spcPct val="150000"/>
              </a:lnSpc>
              <a:buNone/>
            </a:pP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>Khan Academy: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nl-NL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lvl="1" indent="0">
              <a:lnSpc>
                <a:spcPct val="150000"/>
              </a:lnSpc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EA9CCE0-CF8B-B44D-A46E-5730DB260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51" y="2871537"/>
            <a:ext cx="8122265" cy="36816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65196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5404" y="536449"/>
            <a:ext cx="11346596" cy="1609344"/>
          </a:xfrm>
        </p:spPr>
        <p:txBody>
          <a:bodyPr>
            <a:normAutofit/>
          </a:bodyPr>
          <a:lstStyle/>
          <a:p>
            <a:r>
              <a:rPr lang="nl-NL" sz="4400" dirty="0"/>
              <a:t>Online videomateriaal</a:t>
            </a:r>
            <a:endParaRPr lang="nl-BE" sz="44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93F55CC-FD07-C847-B3FC-15AE465E30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7" t="25555"/>
          <a:stretch/>
        </p:blipFill>
        <p:spPr>
          <a:xfrm>
            <a:off x="135465" y="1820680"/>
            <a:ext cx="6216874" cy="14598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D52AFE0-9D60-1948-8037-B41F3C355E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1"/>
          <a:stretch/>
        </p:blipFill>
        <p:spPr>
          <a:xfrm>
            <a:off x="6518702" y="1820680"/>
            <a:ext cx="5506935" cy="49461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3224C3B-A106-1A4F-AF5C-72B71918F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234" y="3835399"/>
            <a:ext cx="2332567" cy="233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157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5404" y="536449"/>
            <a:ext cx="11346596" cy="1609344"/>
          </a:xfrm>
        </p:spPr>
        <p:txBody>
          <a:bodyPr>
            <a:normAutofit/>
          </a:bodyPr>
          <a:lstStyle/>
          <a:p>
            <a:r>
              <a:rPr lang="nl-NL" sz="4400" dirty="0"/>
              <a:t>Online tekstmateriaal</a:t>
            </a:r>
            <a:endParaRPr lang="nl-BE" sz="44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5DE36DE-BDAC-924C-9ED1-C1B3452EF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05" y="2145793"/>
            <a:ext cx="5673929" cy="38404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61334B9-CCEB-FB40-8BAD-2E2A75B1E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406" y="2145793"/>
            <a:ext cx="5872590" cy="29003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95129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2D0A7-50F0-7441-9304-ED2718F3F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89" y="452548"/>
            <a:ext cx="10058400" cy="1609344"/>
          </a:xfrm>
        </p:spPr>
        <p:txBody>
          <a:bodyPr>
            <a:normAutofit/>
          </a:bodyPr>
          <a:lstStyle/>
          <a:p>
            <a:r>
              <a:rPr lang="nl-BE" sz="4400" dirty="0"/>
              <a:t>Een stappenplan uitleggen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7E42FE3-6E22-F248-BBD3-6EE0BDBC9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45" y="1985210"/>
            <a:ext cx="6652569" cy="293971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219CA21-B016-9445-AE0B-9CEC0B64A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214" y="0"/>
            <a:ext cx="5427786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6D16253-1264-F348-85DB-7F99A11C5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593" y="4869617"/>
            <a:ext cx="2748881" cy="19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65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2D0A7-50F0-7441-9304-ED2718F3F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400" dirty="0"/>
              <a:t>Het maken van mindmaps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D0AD6EA-FF92-2947-A737-4C119B761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346" y="1700701"/>
            <a:ext cx="7081380" cy="483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024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95B85-6A97-7B42-B866-998170002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Kahootquiz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114FCB2-A12B-B844-B03E-04F18C6DA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43" y="2093976"/>
            <a:ext cx="5122293" cy="286848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B5227F2-A9ED-6A4C-9FB8-9F67BB95A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298" y="2093976"/>
            <a:ext cx="5821336" cy="286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562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b="1" dirty="0"/>
              <a:t>Waar zijn we trots op?</a:t>
            </a:r>
            <a:br>
              <a:rPr lang="nl-NL" sz="5400" b="1" dirty="0"/>
            </a:br>
            <a:br>
              <a:rPr lang="nl-NL" sz="5400" b="1" dirty="0"/>
            </a:br>
            <a:r>
              <a:rPr lang="nl-NL" sz="5400" b="1" dirty="0"/>
              <a:t>Wat loopt minder?</a:t>
            </a:r>
            <a:endParaRPr lang="nl-BE" sz="5400" b="1" dirty="0"/>
          </a:p>
        </p:txBody>
      </p:sp>
    </p:spTree>
    <p:extLst>
      <p:ext uri="{BB962C8B-B14F-4D97-AF65-F5344CB8AC3E}">
        <p14:creationId xmlns:p14="http://schemas.microsoft.com/office/powerpoint/2010/main" val="36391510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9DAD4-8690-EB4F-AA39-E6C36E087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/>
              <a:t>Waar zijn we trots op? Wat loopt minder?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7D41BE-0568-0A45-B626-77549BF3B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3985" y="3776281"/>
            <a:ext cx="4704419" cy="2295483"/>
          </a:xfrm>
        </p:spPr>
        <p:txBody>
          <a:bodyPr>
            <a:normAutofit/>
          </a:bodyPr>
          <a:lstStyle/>
          <a:p>
            <a:r>
              <a:rPr lang="nl-BE" sz="3000" dirty="0"/>
              <a:t>Omvang CLIL op SHD</a:t>
            </a:r>
          </a:p>
          <a:p>
            <a:pPr marL="0" indent="0">
              <a:buNone/>
            </a:pPr>
            <a:endParaRPr lang="nl-BE" sz="3000" dirty="0"/>
          </a:p>
          <a:p>
            <a:r>
              <a:rPr lang="nl-BE" sz="3000" dirty="0"/>
              <a:t>Inspanning loont </a:t>
            </a:r>
          </a:p>
          <a:p>
            <a:pPr marL="0" indent="0">
              <a:buNone/>
            </a:pPr>
            <a:endParaRPr lang="nl-BE" sz="3000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1D5E766-817E-CC4A-B4FE-A971EFF7F150}"/>
              </a:ext>
            </a:extLst>
          </p:cNvPr>
          <p:cNvSpPr txBox="1">
            <a:spLocks/>
          </p:cNvSpPr>
          <p:nvPr/>
        </p:nvSpPr>
        <p:spPr>
          <a:xfrm>
            <a:off x="6234514" y="3784945"/>
            <a:ext cx="4704419" cy="2295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3000" dirty="0"/>
              <a:t>Motivatie leerlingen</a:t>
            </a:r>
          </a:p>
          <a:p>
            <a:pPr marL="0" indent="0">
              <a:buFont typeface="Wingdings" pitchFamily="2" charset="2"/>
              <a:buNone/>
            </a:pPr>
            <a:endParaRPr lang="nl-BE" sz="3000" dirty="0"/>
          </a:p>
          <a:p>
            <a:r>
              <a:rPr lang="nl-BE" sz="3000" dirty="0"/>
              <a:t>Evaluatie </a:t>
            </a:r>
          </a:p>
          <a:p>
            <a:pPr marL="0" indent="0">
              <a:buFont typeface="Wingdings" pitchFamily="2" charset="2"/>
              <a:buNone/>
            </a:pPr>
            <a:endParaRPr lang="nl-BE" sz="30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2F75963-2FEA-C54C-9570-D4D1AEFEF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133" y="1750762"/>
            <a:ext cx="3877733" cy="1915795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4D0E44A-8240-3342-9805-8FBDD3A08FA6}"/>
              </a:ext>
            </a:extLst>
          </p:cNvPr>
          <p:cNvCxnSpPr>
            <a:cxnSpLocks/>
          </p:cNvCxnSpPr>
          <p:nvPr/>
        </p:nvCxnSpPr>
        <p:spPr>
          <a:xfrm>
            <a:off x="5707401" y="2203700"/>
            <a:ext cx="11003" cy="404470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813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167127" y="1225296"/>
            <a:ext cx="9633445" cy="3520440"/>
          </a:xfrm>
        </p:spPr>
        <p:txBody>
          <a:bodyPr/>
          <a:lstStyle/>
          <a:p>
            <a:r>
              <a:rPr lang="nl-NL" b="1" dirty="0"/>
              <a:t>CLIL </a:t>
            </a:r>
            <a:r>
              <a:rPr lang="nl-NL" b="1" cap="none" dirty="0"/>
              <a:t>AAN</a:t>
            </a:r>
            <a:r>
              <a:rPr lang="nl-NL" b="1" dirty="0"/>
              <a:t> ‘t saam</a:t>
            </a:r>
            <a:endParaRPr lang="nl-BE" b="1" dirty="0"/>
          </a:p>
        </p:txBody>
      </p:sp>
      <p:pic>
        <p:nvPicPr>
          <p:cNvPr id="7" name="Afbeelding 6" descr="Schermopname">
            <a:extLst>
              <a:ext uri="{FF2B5EF4-FFF2-40B4-BE49-F238E27FC236}">
                <a16:creationId xmlns:a16="http://schemas.microsoft.com/office/drawing/2014/main" id="{6E861C7C-6103-4462-8B8A-AEE44FA3F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155" y="660058"/>
            <a:ext cx="2114845" cy="390579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DC803CA-6F46-4871-B90E-FA066EB5BD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192" y="6124523"/>
            <a:ext cx="2261616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299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9DAD4-8690-EB4F-AA39-E6C36E087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dirty="0"/>
              <a:t>Waar zijn we trots op? Wat loopt minder?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7D41BE-0568-0A45-B626-77549BF3B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3985" y="3776281"/>
            <a:ext cx="4704419" cy="2295483"/>
          </a:xfrm>
        </p:spPr>
        <p:txBody>
          <a:bodyPr>
            <a:normAutofit/>
          </a:bodyPr>
          <a:lstStyle/>
          <a:p>
            <a:r>
              <a:rPr lang="nl-BE" sz="3000" dirty="0"/>
              <a:t>Omvang CLIL</a:t>
            </a:r>
          </a:p>
          <a:p>
            <a:r>
              <a:rPr lang="nl-BE" sz="3000" dirty="0"/>
              <a:t>Motivatie leerlingen</a:t>
            </a:r>
          </a:p>
          <a:p>
            <a:r>
              <a:rPr lang="nl-BE" sz="3000" dirty="0"/>
              <a:t>Niveau wiskunde</a:t>
            </a:r>
          </a:p>
          <a:p>
            <a:pPr marL="0" indent="0">
              <a:buNone/>
            </a:pPr>
            <a:endParaRPr lang="nl-BE" sz="3000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1D5E766-817E-CC4A-B4FE-A971EFF7F150}"/>
              </a:ext>
            </a:extLst>
          </p:cNvPr>
          <p:cNvSpPr txBox="1">
            <a:spLocks/>
          </p:cNvSpPr>
          <p:nvPr/>
        </p:nvSpPr>
        <p:spPr>
          <a:xfrm>
            <a:off x="6234514" y="3784945"/>
            <a:ext cx="4704419" cy="1731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3000" dirty="0"/>
              <a:t>Spreken van Engels door de leerlingen</a:t>
            </a:r>
          </a:p>
          <a:p>
            <a:r>
              <a:rPr lang="nl-BE" sz="3000" dirty="0"/>
              <a:t>Evaluatie Engels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2F75963-2FEA-C54C-9570-D4D1AEFEF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133" y="1750762"/>
            <a:ext cx="3877733" cy="1915795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4D0E44A-8240-3342-9805-8FBDD3A08FA6}"/>
              </a:ext>
            </a:extLst>
          </p:cNvPr>
          <p:cNvCxnSpPr>
            <a:cxnSpLocks/>
          </p:cNvCxnSpPr>
          <p:nvPr/>
        </p:nvCxnSpPr>
        <p:spPr>
          <a:xfrm>
            <a:off x="5707401" y="2203700"/>
            <a:ext cx="11003" cy="404470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0F325276-9C25-45A3-91CF-C334DADBDE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72" y="6107083"/>
            <a:ext cx="2261616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691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b="1" dirty="0"/>
              <a:t>Tips uit praktijkervaring</a:t>
            </a:r>
            <a:endParaRPr lang="nl-BE" sz="5400" b="1" dirty="0"/>
          </a:p>
        </p:txBody>
      </p:sp>
    </p:spTree>
    <p:extLst>
      <p:ext uri="{BB962C8B-B14F-4D97-AF65-F5344CB8AC3E}">
        <p14:creationId xmlns:p14="http://schemas.microsoft.com/office/powerpoint/2010/main" val="2252281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5404" y="536449"/>
            <a:ext cx="10058400" cy="1609344"/>
          </a:xfrm>
        </p:spPr>
        <p:txBody>
          <a:bodyPr>
            <a:normAutofit/>
          </a:bodyPr>
          <a:lstStyle/>
          <a:p>
            <a:r>
              <a:rPr lang="nl-NL" sz="4800" dirty="0"/>
              <a:t>Tips &amp; tricks</a:t>
            </a:r>
            <a:endParaRPr lang="nl-BE" sz="48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45403" y="2121408"/>
            <a:ext cx="11138050" cy="4362519"/>
          </a:xfrm>
        </p:spPr>
        <p:txBody>
          <a:bodyPr>
            <a:normAutofit fontScale="85000" lnSpcReduction="20000"/>
          </a:bodyPr>
          <a:lstStyle/>
          <a:p>
            <a:pPr lvl="1">
              <a:lnSpc>
                <a:spcPct val="200000"/>
              </a:lnSpc>
            </a:pPr>
            <a:r>
              <a:rPr lang="nl-NL" sz="2400" dirty="0"/>
              <a:t>Niet teveel ineens willen, geef jezelf tijd!</a:t>
            </a:r>
          </a:p>
          <a:p>
            <a:pPr lvl="1">
              <a:lnSpc>
                <a:spcPct val="200000"/>
              </a:lnSpc>
            </a:pPr>
            <a:r>
              <a:rPr lang="nl-NL" sz="2400" dirty="0"/>
              <a:t>Start het schooljaar in het Engels: minder spreekangst bij de lln.</a:t>
            </a:r>
          </a:p>
          <a:p>
            <a:pPr lvl="1">
              <a:lnSpc>
                <a:spcPct val="200000"/>
              </a:lnSpc>
            </a:pPr>
            <a:r>
              <a:rPr lang="nl-NL" sz="2400" dirty="0"/>
              <a:t>Begin met een vragenrondje, </a:t>
            </a:r>
            <a:r>
              <a:rPr lang="nl-NL" sz="2400" dirty="0" err="1"/>
              <a:t>evt</a:t>
            </a:r>
            <a:r>
              <a:rPr lang="nl-NL" sz="2400" dirty="0"/>
              <a:t> via </a:t>
            </a:r>
            <a:r>
              <a:rPr lang="nl-NL" sz="2400" dirty="0" err="1"/>
              <a:t>Slido</a:t>
            </a:r>
            <a:r>
              <a:rPr lang="nl-NL" sz="2400" dirty="0"/>
              <a:t>, om de </a:t>
            </a:r>
            <a:r>
              <a:rPr lang="nl-NL" sz="2400" dirty="0" err="1"/>
              <a:t>lln</a:t>
            </a:r>
            <a:r>
              <a:rPr lang="nl-NL" sz="2400" dirty="0"/>
              <a:t> vragen te laten stellen i.v.m. CLIL en de methodiek.</a:t>
            </a:r>
          </a:p>
          <a:p>
            <a:pPr lvl="1">
              <a:lnSpc>
                <a:spcPct val="200000"/>
              </a:lnSpc>
            </a:pPr>
            <a:r>
              <a:rPr lang="nl-NL" sz="2400" dirty="0"/>
              <a:t>Nascholing rond coöperatieve werkvormen (</a:t>
            </a:r>
            <a:r>
              <a:rPr lang="nl-NL" sz="2400" dirty="0" err="1"/>
              <a:t>Kagan</a:t>
            </a:r>
            <a:r>
              <a:rPr lang="nl-NL" sz="2400" dirty="0"/>
              <a:t>): kies enkele technieken uit die jou en je </a:t>
            </a:r>
            <a:r>
              <a:rPr lang="nl-NL" sz="2400" dirty="0" err="1"/>
              <a:t>lln</a:t>
            </a:r>
            <a:r>
              <a:rPr lang="nl-NL" sz="2400" dirty="0"/>
              <a:t> liggen.</a:t>
            </a:r>
          </a:p>
          <a:p>
            <a:pPr lvl="1">
              <a:lnSpc>
                <a:spcPct val="200000"/>
              </a:lnSpc>
            </a:pPr>
            <a:r>
              <a:rPr lang="nl-NL" sz="2400" dirty="0"/>
              <a:t>Code-</a:t>
            </a:r>
            <a:r>
              <a:rPr lang="nl-NL" sz="2400" dirty="0" err="1"/>
              <a:t>switching</a:t>
            </a:r>
            <a:r>
              <a:rPr lang="nl-NL" sz="2400" dirty="0"/>
              <a:t> is een must!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F10DDA7-9C34-0B48-AEF5-0773D3C7A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6163" y="262128"/>
            <a:ext cx="3320141" cy="185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897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5404" y="536449"/>
            <a:ext cx="10058400" cy="1609344"/>
          </a:xfrm>
        </p:spPr>
        <p:txBody>
          <a:bodyPr>
            <a:normAutofit/>
          </a:bodyPr>
          <a:lstStyle/>
          <a:p>
            <a:r>
              <a:rPr lang="nl-NL" sz="4800" dirty="0"/>
              <a:t>Tips &amp; tricks</a:t>
            </a:r>
            <a:endParaRPr lang="nl-BE" sz="48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45403" y="2121408"/>
            <a:ext cx="11138050" cy="4362519"/>
          </a:xfrm>
        </p:spPr>
        <p:txBody>
          <a:bodyPr>
            <a:normAutofit/>
          </a:bodyPr>
          <a:lstStyle/>
          <a:p>
            <a:pPr lvl="1">
              <a:lnSpc>
                <a:spcPct val="200000"/>
              </a:lnSpc>
            </a:pPr>
            <a:r>
              <a:rPr lang="nl-NL" sz="2400" dirty="0"/>
              <a:t>Geef een proefles op het einde van het vorig schooljaar, zodat de leerlingen al eens kennis maken met CLIL.</a:t>
            </a:r>
          </a:p>
          <a:p>
            <a:pPr lvl="1">
              <a:lnSpc>
                <a:spcPct val="200000"/>
              </a:lnSpc>
            </a:pPr>
            <a:r>
              <a:rPr lang="nl-NL" sz="2400" dirty="0"/>
              <a:t>Werk met een groeilijn </a:t>
            </a:r>
            <a:r>
              <a:rPr lang="nl-NL" sz="2400" dirty="0" err="1"/>
              <a:t>ivm</a:t>
            </a:r>
            <a:r>
              <a:rPr lang="nl-NL" sz="2400" dirty="0"/>
              <a:t> de vreemde taal.</a:t>
            </a:r>
          </a:p>
          <a:p>
            <a:pPr lvl="1">
              <a:lnSpc>
                <a:spcPct val="200000"/>
              </a:lnSpc>
            </a:pPr>
            <a:endParaRPr lang="nl-NL" sz="2400" dirty="0"/>
          </a:p>
          <a:p>
            <a:pPr marL="274320" lvl="1" indent="0">
              <a:lnSpc>
                <a:spcPct val="150000"/>
              </a:lnSpc>
              <a:buNone/>
            </a:pP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F10DDA7-9C34-0B48-AEF5-0773D3C7A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6163" y="262128"/>
            <a:ext cx="3320141" cy="185927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C8E023F-1A1E-41CC-AB4E-4EBDA75F4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72" y="6107083"/>
            <a:ext cx="2261616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40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l-NL" sz="5400" b="1" dirty="0"/>
              <a:t>Waar kan je CLIL-materiaal vinden / inspiratie opdoen?</a:t>
            </a:r>
            <a:endParaRPr lang="nl-BE" sz="5400" b="1" dirty="0"/>
          </a:p>
        </p:txBody>
      </p:sp>
    </p:spTree>
    <p:extLst>
      <p:ext uri="{BB962C8B-B14F-4D97-AF65-F5344CB8AC3E}">
        <p14:creationId xmlns:p14="http://schemas.microsoft.com/office/powerpoint/2010/main" val="30610009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45404" y="536449"/>
            <a:ext cx="10058400" cy="1609344"/>
          </a:xfrm>
        </p:spPr>
        <p:txBody>
          <a:bodyPr>
            <a:normAutofit/>
          </a:bodyPr>
          <a:lstStyle/>
          <a:p>
            <a:r>
              <a:rPr lang="nl-NL" sz="4800" dirty="0"/>
              <a:t>bronnen</a:t>
            </a:r>
            <a:endParaRPr lang="nl-BE" sz="48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45403" y="2121408"/>
            <a:ext cx="11138050" cy="4362519"/>
          </a:xfrm>
        </p:spPr>
        <p:txBody>
          <a:bodyPr>
            <a:normAutofit fontScale="85000" lnSpcReduction="20000"/>
          </a:bodyPr>
          <a:lstStyle/>
          <a:p>
            <a:pPr lvl="1">
              <a:lnSpc>
                <a:spcPct val="200000"/>
              </a:lnSpc>
            </a:pPr>
            <a:r>
              <a:rPr lang="nl-NL" sz="2400" dirty="0"/>
              <a:t>Nascholingen rond o.a. coöperatieve werkvormen (</a:t>
            </a:r>
            <a:r>
              <a:rPr lang="nl-NL" sz="2400" dirty="0" err="1"/>
              <a:t>Kagan</a:t>
            </a:r>
            <a:r>
              <a:rPr lang="nl-NL" sz="2400" dirty="0"/>
              <a:t> – Art de Co).</a:t>
            </a:r>
          </a:p>
          <a:p>
            <a:pPr lvl="1">
              <a:lnSpc>
                <a:spcPct val="200000"/>
              </a:lnSpc>
            </a:pPr>
            <a:r>
              <a:rPr lang="nl-NL" sz="2400" dirty="0"/>
              <a:t>Literatuur: CLIL </a:t>
            </a:r>
            <a:r>
              <a:rPr lang="nl-NL" sz="2400" dirty="0" err="1"/>
              <a:t>activities</a:t>
            </a:r>
            <a:r>
              <a:rPr lang="nl-NL" sz="2400" dirty="0"/>
              <a:t> (L. Dale, R. Tanner), </a:t>
            </a:r>
            <a:r>
              <a:rPr lang="nl-NL" sz="2400" dirty="0" err="1"/>
              <a:t>Cooperative</a:t>
            </a:r>
            <a:r>
              <a:rPr lang="nl-NL" sz="2400" dirty="0"/>
              <a:t> </a:t>
            </a:r>
            <a:r>
              <a:rPr lang="nl-NL" sz="2400" dirty="0" err="1"/>
              <a:t>learning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mathematics</a:t>
            </a:r>
            <a:r>
              <a:rPr lang="nl-NL" sz="2400" dirty="0"/>
              <a:t> (S. </a:t>
            </a:r>
            <a:r>
              <a:rPr lang="nl-NL" sz="2400" dirty="0" err="1"/>
              <a:t>Kagan</a:t>
            </a:r>
            <a:r>
              <a:rPr lang="nl-NL" sz="2400" dirty="0"/>
              <a:t>), CLIL </a:t>
            </a:r>
            <a:r>
              <a:rPr lang="nl-NL" sz="2400" dirty="0" err="1"/>
              <a:t>for</a:t>
            </a:r>
            <a:r>
              <a:rPr lang="nl-NL" sz="2400" dirty="0"/>
              <a:t> </a:t>
            </a:r>
            <a:r>
              <a:rPr lang="nl-NL" sz="2400" dirty="0" err="1"/>
              <a:t>maths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science</a:t>
            </a:r>
            <a:r>
              <a:rPr lang="nl-NL" sz="2400" dirty="0"/>
              <a:t> (G. </a:t>
            </a:r>
            <a:r>
              <a:rPr lang="nl-NL" sz="2400" dirty="0" err="1"/>
              <a:t>Workman</a:t>
            </a:r>
            <a:r>
              <a:rPr lang="nl-NL" sz="2400" dirty="0"/>
              <a:t>), Putting CLIL </a:t>
            </a:r>
            <a:r>
              <a:rPr lang="nl-NL" sz="2400" dirty="0" err="1"/>
              <a:t>into</a:t>
            </a:r>
            <a:r>
              <a:rPr lang="nl-NL" sz="2400" dirty="0"/>
              <a:t> </a:t>
            </a:r>
            <a:r>
              <a:rPr lang="nl-NL" sz="2400" dirty="0" err="1"/>
              <a:t>practice</a:t>
            </a:r>
            <a:r>
              <a:rPr lang="nl-NL" sz="2400" dirty="0"/>
              <a:t> (P. Ball, K. Kelly, J. Clegg), …  </a:t>
            </a:r>
          </a:p>
          <a:p>
            <a:pPr lvl="1">
              <a:lnSpc>
                <a:spcPct val="200000"/>
              </a:lnSpc>
            </a:pPr>
            <a:r>
              <a:rPr lang="nl-NL" sz="2400" dirty="0"/>
              <a:t>Khan-</a:t>
            </a:r>
            <a:r>
              <a:rPr lang="nl-NL" sz="2400" dirty="0" err="1"/>
              <a:t>academy</a:t>
            </a:r>
            <a:r>
              <a:rPr lang="nl-NL" sz="2400" dirty="0"/>
              <a:t>.</a:t>
            </a:r>
          </a:p>
          <a:p>
            <a:pPr lvl="1">
              <a:lnSpc>
                <a:spcPct val="200000"/>
              </a:lnSpc>
            </a:pPr>
            <a:r>
              <a:rPr lang="nl-NL" sz="2400" dirty="0"/>
              <a:t>Website </a:t>
            </a:r>
            <a:r>
              <a:rPr lang="nl-NL" sz="2400" dirty="0" err="1"/>
              <a:t>www.clilmedia.com</a:t>
            </a:r>
            <a:r>
              <a:rPr lang="nl-NL" sz="2400" dirty="0"/>
              <a:t>.</a:t>
            </a:r>
          </a:p>
          <a:p>
            <a:pPr lvl="1">
              <a:lnSpc>
                <a:spcPct val="200000"/>
              </a:lnSpc>
            </a:pPr>
            <a:r>
              <a:rPr lang="nl-NL" sz="2400" dirty="0"/>
              <a:t>Netwerken!</a:t>
            </a:r>
          </a:p>
          <a:p>
            <a:pPr marL="274320" lvl="1" indent="0">
              <a:lnSpc>
                <a:spcPct val="150000"/>
              </a:lnSpc>
              <a:buNone/>
            </a:pP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EAC58BE-D635-D34F-8C06-9930D56CD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380" y="4157180"/>
            <a:ext cx="4090737" cy="255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49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0A8016-8F59-40E7-8043-82CFB24BF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bronnen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CEE191-CC1E-4757-921F-13887ABE2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Websites</a:t>
            </a:r>
          </a:p>
          <a:p>
            <a:r>
              <a:rPr lang="nl-BE" dirty="0">
                <a:hlinkClick r:id="rId2"/>
              </a:rPr>
              <a:t>https://www.mathsisfun.com/</a:t>
            </a:r>
            <a:endParaRPr lang="nl-BE" dirty="0">
              <a:hlinkClick r:id="rId3"/>
            </a:endParaRPr>
          </a:p>
          <a:p>
            <a:r>
              <a:rPr lang="nl-BE" dirty="0">
                <a:hlinkClick r:id="rId3"/>
              </a:rPr>
              <a:t>https://wiskundeacademie.nl/</a:t>
            </a:r>
            <a:endParaRPr lang="nl-BE" dirty="0"/>
          </a:p>
          <a:p>
            <a:r>
              <a:rPr lang="nl-BE" dirty="0">
                <a:hlinkClick r:id="rId4"/>
              </a:rPr>
              <a:t>https://www.mathwords.com/</a:t>
            </a:r>
            <a:endParaRPr lang="nl-BE" dirty="0"/>
          </a:p>
          <a:p>
            <a:r>
              <a:rPr lang="nl-BE" dirty="0"/>
              <a:t>…</a:t>
            </a:r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Andere:</a:t>
            </a:r>
          </a:p>
          <a:p>
            <a:r>
              <a:rPr lang="nl-BE" dirty="0"/>
              <a:t>Engelstalige handboeken</a:t>
            </a:r>
          </a:p>
          <a:p>
            <a:r>
              <a:rPr lang="nl-BE" dirty="0">
                <a:hlinkClick r:id="rId5"/>
              </a:rPr>
              <a:t>Oxford </a:t>
            </a:r>
            <a:r>
              <a:rPr lang="nl-BE" dirty="0" err="1">
                <a:hlinkClick r:id="rId5"/>
              </a:rPr>
              <a:t>Mathematics</a:t>
            </a:r>
            <a:r>
              <a:rPr lang="nl-BE" dirty="0">
                <a:hlinkClick r:id="rId5"/>
              </a:rPr>
              <a:t> Dictionary</a:t>
            </a:r>
            <a:endParaRPr lang="nl-BE" dirty="0"/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5AB36DE-9533-41D9-A02F-1A659B65D3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72" y="6107083"/>
            <a:ext cx="2261616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789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l-NL" sz="5400" b="1" dirty="0"/>
              <a:t>Uitwisselingsmoment</a:t>
            </a:r>
            <a:endParaRPr lang="nl-BE" sz="5400" b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34CB5A7-9284-814A-B9E2-AAB1C9B98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336" y="3731627"/>
            <a:ext cx="2919663" cy="114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828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l-NL" sz="5400" b="1" dirty="0"/>
              <a:t>Netwerken: </a:t>
            </a:r>
            <a:br>
              <a:rPr lang="nl-NL" sz="5400" b="1" dirty="0"/>
            </a:br>
            <a:r>
              <a:rPr lang="nl-NL" sz="5400" b="1" dirty="0"/>
              <a:t>google </a:t>
            </a:r>
            <a:r>
              <a:rPr lang="nl-NL" sz="5400" b="1" dirty="0" err="1"/>
              <a:t>forms</a:t>
            </a:r>
            <a:endParaRPr lang="nl-BE" sz="2200" b="1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37912EE-6504-434E-B140-484DB03F8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350" y="1334516"/>
            <a:ext cx="31877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0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069847" y="484632"/>
            <a:ext cx="10875541" cy="1609344"/>
          </a:xfrm>
        </p:spPr>
        <p:txBody>
          <a:bodyPr>
            <a:normAutofit/>
          </a:bodyPr>
          <a:lstStyle/>
          <a:p>
            <a:r>
              <a:rPr lang="nl-NL" sz="4800" dirty="0"/>
              <a:t>Hoe zien wij CLIL AAN ‘t SAAM?</a:t>
            </a:r>
            <a:endParaRPr lang="nl-BE" sz="48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069847" y="1921901"/>
            <a:ext cx="10058400" cy="45204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b="1" dirty="0">
                <a:solidFill>
                  <a:schemeClr val="accent1">
                    <a:lumMod val="75000"/>
                  </a:schemeClr>
                </a:solidFill>
              </a:rPr>
              <a:t>CLIL = </a:t>
            </a:r>
          </a:p>
          <a:p>
            <a:pPr lvl="1">
              <a:lnSpc>
                <a:spcPct val="150000"/>
              </a:lnSpc>
            </a:pPr>
            <a:r>
              <a:rPr lang="nl-NL" sz="2400" dirty="0"/>
              <a:t>Voorbereiden van de leerlingen op het hoger onderwijs binnen het domein ‘wiskunde-wetenschappen’.</a:t>
            </a:r>
          </a:p>
          <a:p>
            <a:pPr lvl="1">
              <a:lnSpc>
                <a:spcPct val="150000"/>
              </a:lnSpc>
            </a:pPr>
            <a:r>
              <a:rPr lang="nl-NL" sz="2400" dirty="0"/>
              <a:t>Voordeel van CLIL: analytisch denken</a:t>
            </a:r>
          </a:p>
          <a:p>
            <a:pPr lvl="1">
              <a:lnSpc>
                <a:spcPct val="150000"/>
              </a:lnSpc>
            </a:pPr>
            <a:r>
              <a:rPr lang="nl-NL" sz="2400" dirty="0"/>
              <a:t>Ondersteuning van nieuwe woordenschat</a:t>
            </a:r>
          </a:p>
          <a:p>
            <a:pPr lvl="1">
              <a:lnSpc>
                <a:spcPct val="150000"/>
              </a:lnSpc>
            </a:pPr>
            <a:r>
              <a:rPr lang="nl-NL" sz="2400" dirty="0"/>
              <a:t>DOEL: taalvaardiger maken in het Engels</a:t>
            </a:r>
          </a:p>
          <a:p>
            <a:pPr lvl="1">
              <a:lnSpc>
                <a:spcPct val="150000"/>
              </a:lnSpc>
            </a:pPr>
            <a:endParaRPr lang="nl-NL" sz="2400" dirty="0"/>
          </a:p>
          <a:p>
            <a:pPr marL="274320" lvl="1" indent="0">
              <a:lnSpc>
                <a:spcPct val="150000"/>
              </a:lnSpc>
              <a:buNone/>
            </a:pPr>
            <a:endParaRPr lang="nl-NL" sz="2400" dirty="0"/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AD6433E-D4C6-441C-9E2C-72C92C6D19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72" y="6107083"/>
            <a:ext cx="2261616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80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069847" y="484632"/>
            <a:ext cx="10875541" cy="1609344"/>
          </a:xfrm>
        </p:spPr>
        <p:txBody>
          <a:bodyPr>
            <a:normAutofit/>
          </a:bodyPr>
          <a:lstStyle/>
          <a:p>
            <a:r>
              <a:rPr lang="nl-NL" sz="4800" dirty="0"/>
              <a:t>Wiskunde in de 2</a:t>
            </a:r>
            <a:r>
              <a:rPr lang="nl-NL" sz="4800" baseline="30000" dirty="0"/>
              <a:t>de</a:t>
            </a:r>
            <a:r>
              <a:rPr lang="nl-NL" sz="4800" dirty="0"/>
              <a:t> graad:</a:t>
            </a:r>
            <a:endParaRPr lang="nl-BE" sz="48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742209" y="2225674"/>
            <a:ext cx="4965192" cy="3367367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nl-NL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nl-NL" b="1" baseline="30000" dirty="0">
                <a:solidFill>
                  <a:schemeClr val="accent1">
                    <a:lumMod val="75000"/>
                  </a:schemeClr>
                </a:solidFill>
              </a:rPr>
              <a:t>de</a:t>
            </a:r>
            <a:r>
              <a:rPr lang="nl-NL" b="1" dirty="0">
                <a:solidFill>
                  <a:schemeClr val="accent1">
                    <a:lumMod val="75000"/>
                  </a:schemeClr>
                </a:solidFill>
              </a:rPr>
              <a:t> middelbaar:</a:t>
            </a:r>
          </a:p>
          <a:p>
            <a:pPr lvl="1">
              <a:lnSpc>
                <a:spcPct val="160000"/>
              </a:lnSpc>
            </a:pPr>
            <a:r>
              <a:rPr lang="nl-NL" sz="2000" dirty="0"/>
              <a:t>Alle hoofdstukken</a:t>
            </a:r>
          </a:p>
          <a:p>
            <a:pPr lvl="1">
              <a:lnSpc>
                <a:spcPct val="160000"/>
              </a:lnSpc>
            </a:pPr>
            <a:r>
              <a:rPr lang="nl-NL" sz="2000" dirty="0"/>
              <a:t>Engelse woordenschat en grammatica typisch voor de wiskunde</a:t>
            </a:r>
          </a:p>
          <a:p>
            <a:pPr lvl="1">
              <a:lnSpc>
                <a:spcPct val="160000"/>
              </a:lnSpc>
            </a:pPr>
            <a:endParaRPr lang="nl-NL" sz="2000" dirty="0"/>
          </a:p>
          <a:p>
            <a:pPr marL="274320" lvl="1" indent="0">
              <a:lnSpc>
                <a:spcPct val="160000"/>
              </a:lnSpc>
              <a:buNone/>
            </a:pPr>
            <a:endParaRPr lang="nl-NL" sz="2000" dirty="0"/>
          </a:p>
          <a:p>
            <a:endParaRPr lang="nl-BE" dirty="0"/>
          </a:p>
        </p:txBody>
      </p:sp>
      <p:sp>
        <p:nvSpPr>
          <p:cNvPr id="2" name="Tekstvak 1"/>
          <p:cNvSpPr txBox="1"/>
          <p:nvPr/>
        </p:nvSpPr>
        <p:spPr>
          <a:xfrm>
            <a:off x="6195920" y="2225674"/>
            <a:ext cx="547334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nl-NL" sz="2000" b="1" baseline="30000" dirty="0">
                <a:solidFill>
                  <a:schemeClr val="accent1">
                    <a:lumMod val="75000"/>
                  </a:schemeClr>
                </a:solidFill>
              </a:rPr>
              <a:t>de</a:t>
            </a:r>
            <a:r>
              <a:rPr lang="nl-NL" sz="2000" b="1" dirty="0">
                <a:solidFill>
                  <a:schemeClr val="accent1">
                    <a:lumMod val="75000"/>
                  </a:schemeClr>
                </a:solidFill>
              </a:rPr>
              <a:t> middelbaar:</a:t>
            </a:r>
          </a:p>
          <a:p>
            <a:pPr lvl="1" indent="-182880" defTabSz="914400">
              <a:lnSpc>
                <a:spcPct val="16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nl-NL" sz="2000" dirty="0"/>
              <a:t>Alle hoofdstukken</a:t>
            </a:r>
          </a:p>
          <a:p>
            <a:pPr lvl="1" indent="-182880" defTabSz="914400">
              <a:lnSpc>
                <a:spcPct val="16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nl-NL" sz="2000" dirty="0"/>
              <a:t>Vanaf dit jaar: </a:t>
            </a:r>
          </a:p>
          <a:p>
            <a:pPr lvl="2" indent="-182880" defTabSz="914400">
              <a:lnSpc>
                <a:spcPct val="16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nl-NL" sz="2000" dirty="0"/>
              <a:t>Co-teaching</a:t>
            </a:r>
          </a:p>
          <a:p>
            <a:pPr lvl="2" indent="-182880" defTabSz="914400">
              <a:lnSpc>
                <a:spcPct val="16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nl-NL" sz="2000" dirty="0"/>
              <a:t>Einde schooljaar: mondeling examen over “Parent </a:t>
            </a:r>
            <a:r>
              <a:rPr lang="nl-NL" sz="2000" dirty="0" err="1"/>
              <a:t>functions</a:t>
            </a:r>
            <a:r>
              <a:rPr lang="nl-NL" sz="2000" dirty="0"/>
              <a:t>”</a:t>
            </a:r>
          </a:p>
          <a:p>
            <a:endParaRPr lang="nl-BE" dirty="0"/>
          </a:p>
        </p:txBody>
      </p:sp>
      <p:cxnSp>
        <p:nvCxnSpPr>
          <p:cNvPr id="6" name="Rechte verbindingslijn 5"/>
          <p:cNvCxnSpPr>
            <a:cxnSpLocks/>
          </p:cNvCxnSpPr>
          <p:nvPr/>
        </p:nvCxnSpPr>
        <p:spPr>
          <a:xfrm>
            <a:off x="5707401" y="2203700"/>
            <a:ext cx="25102" cy="384096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B00C9A04-8E67-4D81-994B-28257ABBC3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72" y="6044665"/>
            <a:ext cx="2261616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64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b="1" dirty="0"/>
              <a:t>TAAL</a:t>
            </a:r>
            <a:endParaRPr lang="nl-BE" sz="5400" b="1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>
          <a:xfrm>
            <a:off x="2096007" y="5145184"/>
            <a:ext cx="9423401" cy="1066800"/>
          </a:xfrm>
        </p:spPr>
        <p:txBody>
          <a:bodyPr>
            <a:noAutofit/>
          </a:bodyPr>
          <a:lstStyle/>
          <a:p>
            <a:r>
              <a:rPr lang="nl-NL" sz="3600" b="1" cap="all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TAALOEFENINGEN EN -SPELLETJES</a:t>
            </a:r>
            <a:endParaRPr lang="nl-BE" sz="3600" b="1" cap="all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2321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54515" y="536449"/>
            <a:ext cx="10058400" cy="1609344"/>
          </a:xfrm>
        </p:spPr>
        <p:txBody>
          <a:bodyPr>
            <a:normAutofit/>
          </a:bodyPr>
          <a:lstStyle/>
          <a:p>
            <a:r>
              <a:rPr lang="nl-NL" sz="4800" dirty="0"/>
              <a:t>Classroom English</a:t>
            </a:r>
            <a:endParaRPr lang="nl-BE" sz="48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354515" y="2121408"/>
            <a:ext cx="10058400" cy="405079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dirty="0"/>
              <a:t>= start van het 3</a:t>
            </a:r>
            <a:r>
              <a:rPr lang="nl-NL" baseline="30000" dirty="0"/>
              <a:t>de</a:t>
            </a:r>
            <a:r>
              <a:rPr lang="nl-NL" dirty="0"/>
              <a:t> jaar, eerste week schooljaar.</a:t>
            </a:r>
          </a:p>
          <a:p>
            <a:pPr>
              <a:lnSpc>
                <a:spcPct val="150000"/>
              </a:lnSpc>
            </a:pPr>
            <a:r>
              <a:rPr lang="nl-NL" dirty="0"/>
              <a:t>= cursus waarin gefocust wordt op de </a:t>
            </a:r>
            <a:r>
              <a:rPr lang="nl-NL" b="1" dirty="0">
                <a:solidFill>
                  <a:schemeClr val="accent1">
                    <a:lumMod val="75000"/>
                  </a:schemeClr>
                </a:solidFill>
              </a:rPr>
              <a:t>doeltaal</a:t>
            </a:r>
            <a:r>
              <a:rPr lang="nl-NL" dirty="0"/>
              <a:t>:</a:t>
            </a:r>
          </a:p>
          <a:p>
            <a:pPr>
              <a:lnSpc>
                <a:spcPct val="150000"/>
              </a:lnSpc>
            </a:pPr>
            <a:endParaRPr lang="nl-NL" dirty="0"/>
          </a:p>
          <a:p>
            <a:pPr lvl="1">
              <a:lnSpc>
                <a:spcPct val="150000"/>
              </a:lnSpc>
            </a:pPr>
            <a:r>
              <a:rPr lang="nl-NL" dirty="0"/>
              <a:t>Woordenlijsten.</a:t>
            </a:r>
          </a:p>
          <a:p>
            <a:pPr lvl="1">
              <a:lnSpc>
                <a:spcPct val="150000"/>
              </a:lnSpc>
            </a:pPr>
            <a:r>
              <a:rPr lang="nl-NL" dirty="0"/>
              <a:t>Taaloefeningen.</a:t>
            </a:r>
          </a:p>
          <a:p>
            <a:pPr lvl="1">
              <a:lnSpc>
                <a:spcPct val="150000"/>
              </a:lnSpc>
            </a:pPr>
            <a:r>
              <a:rPr lang="nl-NL" dirty="0"/>
              <a:t>Taalspelletjes.</a:t>
            </a:r>
          </a:p>
          <a:p>
            <a:pPr lvl="1"/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789" y="151206"/>
            <a:ext cx="4445852" cy="65533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84634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ut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58FBFE25114A4D994203F01C508EE2" ma:contentTypeVersion="20" ma:contentTypeDescription="Een nieuw document maken." ma:contentTypeScope="" ma:versionID="c487880f76e372c94fd9100cb27ced52">
  <xsd:schema xmlns:xsd="http://www.w3.org/2001/XMLSchema" xmlns:xs="http://www.w3.org/2001/XMLSchema" xmlns:p="http://schemas.microsoft.com/office/2006/metadata/properties" xmlns:ns2="14ceaf06-097a-494c-963d-9f4054a5ce44" xmlns:ns3="0e209c18-1af9-4bd8-9d98-92fb4771c006" targetNamespace="http://schemas.microsoft.com/office/2006/metadata/properties" ma:root="true" ma:fieldsID="bd232ce116b81d9c0ea054373720007f" ns2:_="" ns3:_="">
    <xsd:import namespace="14ceaf06-097a-494c-963d-9f4054a5ce44"/>
    <xsd:import namespace="0e209c18-1af9-4bd8-9d98-92fb4771c0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ceaf06-097a-494c-963d-9f4054a5c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209c18-1af9-4bd8-9d98-92fb4771c00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34D19F9-7A4A-4020-BE04-3E8F9B5AA1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ceaf06-097a-494c-963d-9f4054a5ce44"/>
    <ds:schemaRef ds:uri="0e209c18-1af9-4bd8-9d98-92fb4771c0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E702ED-2989-4423-8F58-01DBC85E54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5EF3DE-8A5D-42D7-80BD-E5D40D41939C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0e209c18-1af9-4bd8-9d98-92fb4771c006"/>
    <ds:schemaRef ds:uri="http://purl.org/dc/elements/1.1/"/>
    <ds:schemaRef ds:uri="http://schemas.microsoft.com/office/infopath/2007/PartnerControls"/>
    <ds:schemaRef ds:uri="14ceaf06-097a-494c-963d-9f4054a5ce4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TM03090434[[fn=Houttype]]</Template>
  <TotalTime>1493</TotalTime>
  <Words>755</Words>
  <Application>Microsoft Office PowerPoint</Application>
  <PresentationFormat>Breedbeeld</PresentationFormat>
  <Paragraphs>181</Paragraphs>
  <Slides>58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58</vt:i4>
      </vt:variant>
    </vt:vector>
  </HeadingPairs>
  <TitlesOfParts>
    <vt:vector size="62" baseType="lpstr">
      <vt:lpstr>Rockwell</vt:lpstr>
      <vt:lpstr>Rockwell Condensed</vt:lpstr>
      <vt:lpstr>Wingdings</vt:lpstr>
      <vt:lpstr>Houttype</vt:lpstr>
      <vt:lpstr>Studiedag: CLIL in de praktijk</vt:lpstr>
      <vt:lpstr>CLIL AAN de SHD</vt:lpstr>
      <vt:lpstr>Hoe zien wij CLIL AAN de SHD?</vt:lpstr>
      <vt:lpstr>Wiskunde in de 2de graad:</vt:lpstr>
      <vt:lpstr>CLIL AAN ‘t saam</vt:lpstr>
      <vt:lpstr>Hoe zien wij CLIL AAN ‘t SAAM?</vt:lpstr>
      <vt:lpstr>Wiskunde in de 2de graad:</vt:lpstr>
      <vt:lpstr>TAAL</vt:lpstr>
      <vt:lpstr>Classroom English</vt:lpstr>
      <vt:lpstr>Classroom English</vt:lpstr>
      <vt:lpstr>Classroom English</vt:lpstr>
      <vt:lpstr>Classroom English</vt:lpstr>
      <vt:lpstr>Classroom English</vt:lpstr>
      <vt:lpstr>Classroom English</vt:lpstr>
      <vt:lpstr>Classroom English</vt:lpstr>
      <vt:lpstr>Classroom English</vt:lpstr>
      <vt:lpstr>Classroom English</vt:lpstr>
      <vt:lpstr>Classroom English</vt:lpstr>
      <vt:lpstr>Ijsbreker</vt:lpstr>
      <vt:lpstr>Ijsbreker</vt:lpstr>
      <vt:lpstr>English Vocabulary</vt:lpstr>
      <vt:lpstr>English vocabulary</vt:lpstr>
      <vt:lpstr>English vocabulary</vt:lpstr>
      <vt:lpstr>English vocabulary</vt:lpstr>
      <vt:lpstr>Anglo-saxon culture</vt:lpstr>
      <vt:lpstr>Anglo-saxon culture</vt:lpstr>
      <vt:lpstr>Useful English grammar</vt:lpstr>
      <vt:lpstr>Useful english grammar</vt:lpstr>
      <vt:lpstr>Useful english  grammar</vt:lpstr>
      <vt:lpstr>Culture     &amp;  grammar</vt:lpstr>
      <vt:lpstr>Nice vocabulary games</vt:lpstr>
      <vt:lpstr>Maths vocabulary</vt:lpstr>
      <vt:lpstr>Maths vocabulary</vt:lpstr>
      <vt:lpstr>Maths vocabulary</vt:lpstr>
      <vt:lpstr>Wiskunde</vt:lpstr>
      <vt:lpstr>Coöperatieve werkvormen </vt:lpstr>
      <vt:lpstr>Coöperatieve werkvormen </vt:lpstr>
      <vt:lpstr>Coöperatieve werkvormen </vt:lpstr>
      <vt:lpstr>Coöperatieve werkvormen </vt:lpstr>
      <vt:lpstr>Coöperatieve werkvormen </vt:lpstr>
      <vt:lpstr>Coöperatieve werkvormen </vt:lpstr>
      <vt:lpstr>Online videomateriaal</vt:lpstr>
      <vt:lpstr>Online videomateriaal</vt:lpstr>
      <vt:lpstr>Online tekstmateriaal</vt:lpstr>
      <vt:lpstr>Een stappenplan uitleggen</vt:lpstr>
      <vt:lpstr>Het maken van mindmaps</vt:lpstr>
      <vt:lpstr>Kahootquiz</vt:lpstr>
      <vt:lpstr>Waar zijn we trots op?  Wat loopt minder?</vt:lpstr>
      <vt:lpstr>Waar zijn we trots op? Wat loopt minder? </vt:lpstr>
      <vt:lpstr>Waar zijn we trots op? Wat loopt minder? </vt:lpstr>
      <vt:lpstr>Tips uit praktijkervaring</vt:lpstr>
      <vt:lpstr>Tips &amp; tricks</vt:lpstr>
      <vt:lpstr>Tips &amp; tricks</vt:lpstr>
      <vt:lpstr>Waar kan je CLIL-materiaal vinden / inspiratie opdoen?</vt:lpstr>
      <vt:lpstr>bronnen</vt:lpstr>
      <vt:lpstr>bronnen</vt:lpstr>
      <vt:lpstr>Uitwisselingsmoment</vt:lpstr>
      <vt:lpstr>Netwerken:  google forms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Studiedag: CLIL in de praktijk</dc:title>
  <dc:creator>hanne.reuskens SHD</dc:creator>
  <cp:lastModifiedBy>Van den Berghe Fauve</cp:lastModifiedBy>
  <cp:revision>26</cp:revision>
  <dcterms:created xsi:type="dcterms:W3CDTF">2020-02-04T08:46:15Z</dcterms:created>
  <dcterms:modified xsi:type="dcterms:W3CDTF">2020-03-11T14:17:19Z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0x0101008458FBFE25114A4D994203F01C508EE2</vt:lpwstr>
  </property>
</Properties>
</file>