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8" r:id="rId5"/>
  </p:sldMasterIdLst>
  <p:notesMasterIdLst>
    <p:notesMasterId r:id="rId73"/>
  </p:notesMasterIdLst>
  <p:sldIdLst>
    <p:sldId id="355"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293" r:id="rId38"/>
    <p:sldId id="292" r:id="rId39"/>
    <p:sldId id="284" r:id="rId40"/>
    <p:sldId id="291" r:id="rId41"/>
    <p:sldId id="294"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5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6" r:id="rId72"/>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65B"/>
    <a:srgbClr val="543F5E"/>
    <a:srgbClr val="5DBE55"/>
    <a:srgbClr val="D26E25"/>
    <a:srgbClr val="247FB0"/>
    <a:srgbClr val="4FB543"/>
    <a:srgbClr val="D26E5B"/>
    <a:srgbClr val="1546FF"/>
    <a:srgbClr val="926DA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8600" autoAdjust="0"/>
  </p:normalViewPr>
  <p:slideViewPr>
    <p:cSldViewPr snapToGrid="0" showGuides="1">
      <p:cViewPr varScale="1">
        <p:scale>
          <a:sx n="50" d="100"/>
          <a:sy n="50" d="100"/>
        </p:scale>
        <p:origin x="514" y="38"/>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390310545815252E-2"/>
          <c:y val="6.6047302944639882E-2"/>
          <c:w val="0.95477330971315211"/>
          <c:h val="0.93080758739132963"/>
        </c:manualLayout>
      </c:layout>
      <c:pie3DChart>
        <c:varyColors val="1"/>
        <c:ser>
          <c:idx val="0"/>
          <c:order val="0"/>
          <c:tx>
            <c:strRef>
              <c:f>Blad1!$B$1</c:f>
              <c:strCache>
                <c:ptCount val="1"/>
                <c:pt idx="0">
                  <c:v>Verkoop</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CEB-4402-BE7A-7976996B6048}"/>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5CEB-4402-BE7A-7976996B6048}"/>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5CEB-4402-BE7A-7976996B6048}"/>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5CEB-4402-BE7A-7976996B6048}"/>
              </c:ext>
            </c:extLst>
          </c:dPt>
          <c:cat>
            <c:strRef>
              <c:f>Blad1!$A$2:$A$5</c:f>
              <c:strCache>
                <c:ptCount val="4"/>
                <c:pt idx="0">
                  <c:v>1e kwrt</c:v>
                </c:pt>
                <c:pt idx="1">
                  <c:v>2e kwrt</c:v>
                </c:pt>
                <c:pt idx="2">
                  <c:v>3e kwrt</c:v>
                </c:pt>
                <c:pt idx="3">
                  <c:v>4e kwrt</c:v>
                </c:pt>
              </c:strCache>
            </c:strRef>
          </c:cat>
          <c:val>
            <c:numRef>
              <c:f>Blad1!$B$2:$B$5</c:f>
              <c:numCache>
                <c:formatCode>0%</c:formatCode>
                <c:ptCount val="4"/>
                <c:pt idx="0">
                  <c:v>0.03</c:v>
                </c:pt>
                <c:pt idx="1">
                  <c:v>0.05</c:v>
                </c:pt>
                <c:pt idx="2">
                  <c:v>0.05</c:v>
                </c:pt>
                <c:pt idx="3" formatCode="General">
                  <c:v>1.2</c:v>
                </c:pt>
              </c:numCache>
            </c:numRef>
          </c:val>
          <c:extLst>
            <c:ext xmlns:c16="http://schemas.microsoft.com/office/drawing/2014/chart" uri="{C3380CC4-5D6E-409C-BE32-E72D297353CC}">
              <c16:uniqueId val="{00000000-B09B-4ED5-AA9B-0D304EEE140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2413793103448276"/>
          <c:w val="0.93888888888888888"/>
          <c:h val="0.793677617883971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7D4-4880-9993-A5B7A7629C8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7D4-4880-9993-A5B7A7629C82}"/>
              </c:ext>
            </c:extLst>
          </c:dPt>
          <c:val>
            <c:numRef>
              <c:f>Blad1!$B$4:$B$5</c:f>
              <c:numCache>
                <c:formatCode>General</c:formatCode>
                <c:ptCount val="2"/>
              </c:numCache>
            </c:numRef>
          </c:val>
          <c:extLst>
            <c:ext xmlns:c16="http://schemas.microsoft.com/office/drawing/2014/chart" uri="{C3380CC4-5D6E-409C-BE32-E72D297353CC}">
              <c16:uniqueId val="{00000004-97D4-4880-9993-A5B7A7629C8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4067147856517975E-2"/>
          <c:y val="0.89409667541557303"/>
          <c:w val="0.92686570428696413"/>
          <c:h val="7.8125546806649168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99-4A8D-8E9B-38C149D8B6E9}"/>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99-4A8D-8E9B-38C149D8B6E9}"/>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FF99-4A8D-8E9B-38C149D8B6E9}"/>
              </c:ext>
            </c:extLst>
          </c:dPt>
          <c:val>
            <c:numRef>
              <c:f>Blad1!$B$7:$B$9</c:f>
              <c:numCache>
                <c:formatCode>0%</c:formatCode>
                <c:ptCount val="3"/>
                <c:pt idx="0">
                  <c:v>0.79</c:v>
                </c:pt>
                <c:pt idx="1">
                  <c:v>0.15789473684210525</c:v>
                </c:pt>
                <c:pt idx="2">
                  <c:v>0.05</c:v>
                </c:pt>
              </c:numCache>
            </c:numRef>
          </c:val>
          <c:extLst>
            <c:ext xmlns:c16="http://schemas.microsoft.com/office/drawing/2014/chart" uri="{C3380CC4-5D6E-409C-BE32-E72D297353CC}">
              <c16:uniqueId val="{00000006-FF99-4A8D-8E9B-38C149D8B6E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BE"/>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937DD8-B20A-47A6-AA94-FD478FAA3C28}" type="datetimeFigureOut">
              <a:rPr lang="nl-BE" smtClean="0"/>
              <a:pPr/>
              <a:t>4/05/2018</a:t>
            </a:fld>
            <a:endParaRPr lang="nl-BE"/>
          </a:p>
        </p:txBody>
      </p:sp>
      <p:sp>
        <p:nvSpPr>
          <p:cNvPr id="4" name="Tijdelijke aanduiding voor dia-afbeelding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nl-BE"/>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Deze dia verbindt de verschillende hoofdstukken van het niveaudecreet aan de beleidsambities van de Vlaamse Regering (cf. conceptnota)</a:t>
            </a:r>
          </a:p>
          <a:p>
            <a:endParaRPr lang="nl-BE" sz="1100" dirty="0"/>
          </a:p>
          <a:p>
            <a:r>
              <a:rPr lang="nl-BE" sz="1100" dirty="0"/>
              <a:t>Vlaanderen kent een rijk aanbod van opleidings- en vormingsinitiatieven voor kunstbeoefenaars. Het </a:t>
            </a:r>
            <a:r>
              <a:rPr lang="nl-BE" sz="1100" dirty="0" err="1"/>
              <a:t>dko</a:t>
            </a:r>
            <a:r>
              <a:rPr lang="nl-BE" sz="1100" dirty="0"/>
              <a:t> bevindt zich op het raakvlak van Cultuur en Onderwijs. Hoewel de opleidingen in de vrije tijd plaats vinden, volgen leerlingen formele leertrajecten. Deeltijds kunstonderwijs is volwaardig onderwijs. In de sector heerst een grote eensgezindheid over een stevige verankering in het beleidsdomein Onderwijs, zoals onder meer de Vlaamse Onderwijsraad in zijn adviezen beaamd heeft. </a:t>
            </a:r>
          </a:p>
          <a:p>
            <a:endParaRPr lang="nl-BE" sz="1100" dirty="0"/>
          </a:p>
          <a:p>
            <a:r>
              <a:rPr lang="nl-BE" sz="1100" dirty="0"/>
              <a:t>Nieuwe einddoelen en een geactualiseerde opleidingsstructuur moeten het </a:t>
            </a:r>
            <a:r>
              <a:rPr lang="nl-BE" sz="1100" dirty="0" err="1"/>
              <a:t>dko</a:t>
            </a:r>
            <a:r>
              <a:rPr lang="nl-BE" sz="1100" dirty="0"/>
              <a:t> niet alleen sterker verankeren in het onderwijs, maar ook actualiseren. Het niveaudecreet gaat uit van een toekomstgericht </a:t>
            </a:r>
            <a:r>
              <a:rPr lang="nl-BE" sz="1100" dirty="0" err="1"/>
              <a:t>dko</a:t>
            </a:r>
            <a:r>
              <a:rPr lang="nl-BE" sz="1100" dirty="0"/>
              <a:t> dat spoort met hedendaagse tendensen in de kunsten, op de eerste plaats de amateurkunsten.  Tegelijk wil de nieuwe regelgeving voldoende vrijheid laten voor de eigen artistieke en pedagogische invulling, rekening houdend met de pedagogisch-artistieke visie van de academie en de individuele ontplooiing van de leerlingen. </a:t>
            </a:r>
          </a:p>
          <a:p>
            <a:endParaRPr lang="nl-BE" sz="1100" dirty="0"/>
          </a:p>
          <a:p>
            <a:r>
              <a:rPr lang="nl-BE" sz="1100" dirty="0"/>
              <a:t>De Vlaamse Regering engageert zich om de toegankelijkheid van dit uniek onderwijsaanbod nog te versterken. Academies kunnen weer nieuw aanbod oprichten, wat de afgelopen jaren niet mogelijk was door programmatiestop. Door samen te werken met scholen kunnen academies leerlingen warm maken voor het kunstonderwijs. Hoewel academies nu al heel wat inspanning doen voor publiekvernieuwing, blijven er groepen kinderen voor wie de stap naar </a:t>
            </a:r>
            <a:r>
              <a:rPr lang="nl-BE" sz="1100" dirty="0" err="1"/>
              <a:t>dko</a:t>
            </a:r>
            <a:r>
              <a:rPr lang="nl-BE" sz="1100" dirty="0"/>
              <a:t> minder vanzelfsprekend is. Zo hebben leerlingen uit </a:t>
            </a:r>
            <a:r>
              <a:rPr lang="nl-BE" sz="1100" dirty="0" err="1"/>
              <a:t>bso</a:t>
            </a:r>
            <a:r>
              <a:rPr lang="nl-BE" sz="1100" dirty="0"/>
              <a:t> en </a:t>
            </a:r>
            <a:r>
              <a:rPr lang="nl-BE" sz="1100" dirty="0" err="1"/>
              <a:t>tso</a:t>
            </a:r>
            <a:r>
              <a:rPr lang="nl-BE" sz="1100" dirty="0"/>
              <a:t> een participatiekans van 7,6% en 13,6% ten opzichte van 30,4%  en 35,2% voor leerlingen uit het </a:t>
            </a:r>
            <a:r>
              <a:rPr lang="nl-BE" sz="1100" dirty="0" err="1"/>
              <a:t>tso</a:t>
            </a:r>
            <a:r>
              <a:rPr lang="nl-BE" sz="1100" dirty="0"/>
              <a:t> en aso. </a:t>
            </a:r>
          </a:p>
          <a:p>
            <a:endParaRPr lang="nl-BE" sz="1100" dirty="0"/>
          </a:p>
          <a:p>
            <a:r>
              <a:rPr lang="nl-BE" sz="1100" dirty="0"/>
              <a:t>Het niveaudecreet benut ook kansen om te vereenvoudigen. Zo wordt de inning van het inschrijvingsgeld en uitbetaling van de werkingsmiddelen voor de academies eenvoudiger en transparanter.</a:t>
            </a:r>
          </a:p>
          <a:p>
            <a:endParaRPr lang="nl-BE" dirty="0"/>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0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opheffen van de programmatiestop heeft twee bedoelingen: ten eerste een duidelijke nieuwe programmatieregelgeving maken met duidelijke criteria; ten tweede opnieuw een aantal oprichtingen mogelijk maken via eerlijke en transparante procedures.</a:t>
            </a:r>
          </a:p>
          <a:p>
            <a:endParaRPr lang="nl-BE" dirty="0"/>
          </a:p>
          <a:p>
            <a:r>
              <a:rPr lang="nl-BE" dirty="0"/>
              <a:t>De programmatie- en rationalisatieregelgeving regelt de plekken waar leerlingen </a:t>
            </a:r>
            <a:r>
              <a:rPr lang="nl-BE" dirty="0" err="1"/>
              <a:t>dko</a:t>
            </a:r>
            <a:r>
              <a:rPr lang="nl-BE" dirty="0"/>
              <a:t> kunnen volgen. Ieder postadres waar de academie lessen organiseert is een vestigingsplaats. Een vestigingsplaats waar een academie een bepaald structuuronderdeel organiseert, vormt het ankerpunt van die regelgeving. </a:t>
            </a:r>
          </a:p>
          <a:p>
            <a:endParaRPr lang="nl-BE" dirty="0"/>
          </a:p>
          <a:p>
            <a:r>
              <a:rPr lang="nl-BE" dirty="0"/>
              <a:t>Bij de start van de oprichting gelden enkel programmatievoorwaarden: schoolbevolkingsnormen en afstandsnormen. Anders dan vandaag zullen lijvige aanvraagdossiers voortaan tot het verleden behoren. Het schoolbestuur en de directeur overwegen zelf de artistiek-pedagogisch opportuniteit van de oprichting. De Vlaamse Overheid doet daarover geen enkele uitspraak. Het is daardoor overbodig om een inhoudelijke motivering van de aanvraag in te dienen. Dat bespaart directeurs en schoolbesturen heel wat planlast. Of een oprichting van start kan gaan of niet, hangt enkel af van het behalen van ‘harde’ normen. Dat bevordert de transparantie van het beleid. </a:t>
            </a:r>
          </a:p>
          <a:p>
            <a:endParaRPr lang="nl-BE" dirty="0"/>
          </a:p>
          <a:p>
            <a:r>
              <a:rPr lang="nl-BE" dirty="0"/>
              <a:t>Om het opleidingsaanbod van een academie uit te breiden, moet een schoolbestuur bijkomende onderwijsbevoegdheid aanvragen. </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08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r>
              <a:rPr lang="nl-BE" dirty="0"/>
              <a:t>Uitgangspunten: doel studieaanbod, wat is er anders/nieuw t.o.v. vandaag?</a:t>
            </a:r>
          </a:p>
          <a:p>
            <a:pPr defTabSz="931774"/>
            <a:endParaRPr lang="nl-BE" dirty="0"/>
          </a:p>
          <a:p>
            <a:pPr defTabSz="931774"/>
            <a:r>
              <a:rPr lang="nl-BE" dirty="0"/>
              <a:t>Domeinen, graden, studierichtingen, opties, instrumenten vakken: </a:t>
            </a:r>
          </a:p>
          <a:p>
            <a:pPr defTabSz="931774"/>
            <a:r>
              <a:rPr lang="nl-BE" dirty="0"/>
              <a:t>	wat? </a:t>
            </a:r>
          </a:p>
          <a:p>
            <a:pPr defTabSz="931774"/>
            <a:r>
              <a:rPr lang="nl-BE" dirty="0"/>
              <a:t>	Hoe verhouden ze zich tegenover elkaar? </a:t>
            </a:r>
          </a:p>
          <a:p>
            <a:pPr defTabSz="931774"/>
            <a:r>
              <a:rPr lang="nl-BE" dirty="0"/>
              <a:t>	Voorbeelden</a:t>
            </a:r>
          </a:p>
          <a:p>
            <a:endParaRPr lang="nl-BE" dirty="0"/>
          </a:p>
          <a:p>
            <a:pPr defTabSz="931774"/>
            <a:r>
              <a:rPr lang="nl-BE" dirty="0"/>
              <a:t>Voor wie nog meer wil weten: er zijn in de namiddag nog verschillende workshops over studieaanbod en lessenroosters.</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426502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r>
              <a:rPr lang="nl-BE" dirty="0"/>
              <a:t>- Middel om </a:t>
            </a:r>
            <a:r>
              <a:rPr lang="nl-BE" b="1" dirty="0"/>
              <a:t>basiscompetenties</a:t>
            </a:r>
            <a:r>
              <a:rPr lang="nl-BE" dirty="0"/>
              <a:t> te bereiken. Bv. cineast worden? Daar is een studierichting voor met meerdere opties.</a:t>
            </a:r>
          </a:p>
          <a:p>
            <a:pPr defTabSz="931774"/>
            <a:r>
              <a:rPr lang="nl-BE" dirty="0"/>
              <a:t>- Langlopende studierichtingen leiden tot </a:t>
            </a:r>
            <a:r>
              <a:rPr lang="nl-BE" b="1" dirty="0"/>
              <a:t>kwalificatie</a:t>
            </a:r>
            <a:r>
              <a:rPr lang="nl-BE" dirty="0"/>
              <a:t> in 4</a:t>
            </a:r>
            <a:r>
              <a:rPr lang="nl-BE" baseline="30000" dirty="0"/>
              <a:t>de</a:t>
            </a:r>
            <a:r>
              <a:rPr lang="nl-BE" dirty="0"/>
              <a:t> graad </a:t>
            </a:r>
            <a:r>
              <a:rPr lang="nl-BE" dirty="0">
                <a:sym typeface="Wingdings" panose="05000000000000000000" pitchFamily="2" charset="2"/>
              </a:rPr>
              <a:t> hebben de naam van een ‘vakman’, bv. juweelontwerper/goudsmid, choreograaf, vertolkend acteur, creërend muzikant.</a:t>
            </a:r>
            <a:endParaRPr lang="nl-BE" dirty="0"/>
          </a:p>
          <a:p>
            <a:r>
              <a:rPr lang="nl-BE" dirty="0"/>
              <a:t>- </a:t>
            </a:r>
            <a:r>
              <a:rPr lang="nl-BE" b="1" dirty="0"/>
              <a:t>Autonomie</a:t>
            </a:r>
            <a:r>
              <a:rPr lang="nl-BE" dirty="0"/>
              <a:t>: begrensd door basiscompetenties &amp; door verplichte vakken, bv. je kan ervoor kiezen om voor theoretische competenties geen afzonderlijk vak te organiseren, maar leerlingen moeten die competenties wel bereiken.</a:t>
            </a:r>
          </a:p>
          <a:p>
            <a:pPr marL="174708" indent="-174708">
              <a:buFontTx/>
              <a:buChar char="-"/>
            </a:pPr>
            <a:r>
              <a:rPr lang="nl-BE" b="1" dirty="0"/>
              <a:t>actualisering</a:t>
            </a:r>
            <a:r>
              <a:rPr lang="nl-BE" dirty="0"/>
              <a:t>: hervorming ook aangrijpen om regelgeving aan te passen aan actuele situatie kunsten. Want aanbod vandaag: grotendeels 3 decennia oud, wel enkele vernieuwingen (literaire creatie, JALM, …)</a:t>
            </a:r>
          </a:p>
          <a:p>
            <a:r>
              <a:rPr lang="nl-BE" dirty="0"/>
              <a:t>- Procedure </a:t>
            </a:r>
            <a:r>
              <a:rPr lang="nl-BE" b="1" dirty="0"/>
              <a:t>volledig nieuw aanbod</a:t>
            </a:r>
            <a:r>
              <a:rPr lang="nl-BE" dirty="0"/>
              <a:t>: cf. vroeger tijdelijke projecten </a:t>
            </a:r>
            <a:r>
              <a:rPr lang="nl-BE" dirty="0">
                <a:sym typeface="Wingdings" panose="05000000000000000000" pitchFamily="2" charset="2"/>
              </a:rPr>
              <a:t> straks meer</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34</a:t>
            </a:fld>
            <a:endParaRPr lang="nl-BE"/>
          </a:p>
        </p:txBody>
      </p:sp>
    </p:spTree>
    <p:extLst>
      <p:ext uri="{BB962C8B-B14F-4D97-AF65-F5344CB8AC3E}">
        <p14:creationId xmlns:p14="http://schemas.microsoft.com/office/powerpoint/2010/main" val="174093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4708" indent="-174708">
              <a:buFontTx/>
              <a:buChar char="-"/>
            </a:pPr>
            <a:r>
              <a:rPr lang="nl-BE" dirty="0"/>
              <a:t>Domein: beeldende en audiovisuele kunsten, dans, woordkunst-drama, muziek</a:t>
            </a:r>
          </a:p>
          <a:p>
            <a:pPr marL="174708" indent="-174708">
              <a:buFontTx/>
              <a:buChar char="-"/>
            </a:pPr>
            <a:r>
              <a:rPr lang="nl-BE" dirty="0"/>
              <a:t>Graden: 1-4 van generiek naar meer uitgesplitst/gespecialiseerd</a:t>
            </a:r>
          </a:p>
          <a:p>
            <a:pPr marL="174708" indent="-174708">
              <a:buFontTx/>
              <a:buChar char="-"/>
            </a:pPr>
            <a:r>
              <a:rPr lang="nl-BE" dirty="0"/>
              <a:t>Studierichting: 	Langlopende: 	binnen de gradenstructuur 	bv. vertolkend acteur (4</a:t>
            </a:r>
            <a:r>
              <a:rPr lang="nl-BE" baseline="30000" dirty="0"/>
              <a:t>de</a:t>
            </a:r>
            <a:r>
              <a:rPr lang="nl-BE" dirty="0"/>
              <a:t> graad)</a:t>
            </a:r>
          </a:p>
          <a:p>
            <a:pPr marL="931774" lvl="2"/>
            <a:r>
              <a:rPr lang="nl-BE" dirty="0"/>
              <a:t>	Kortlopende: 	buiten de gradenstructuur 	</a:t>
            </a:r>
          </a:p>
          <a:p>
            <a:pPr marL="931774" lvl="2"/>
            <a:r>
              <a:rPr lang="nl-BE" dirty="0"/>
              <a:t>		bv. specialisatie, bv. specialisatie dans</a:t>
            </a:r>
          </a:p>
          <a:p>
            <a:pPr marL="1863547" lvl="4"/>
            <a:r>
              <a:rPr lang="nl-BE" dirty="0"/>
              <a:t>	andere, bv. schrijver, muziekgeschiedenis</a:t>
            </a:r>
          </a:p>
          <a:p>
            <a:pPr marL="1863547" lvl="4"/>
            <a:endParaRPr lang="nl-BE" dirty="0"/>
          </a:p>
          <a:p>
            <a:pPr marL="2038255" lvl="4" indent="-174708">
              <a:buFontTx/>
              <a:buChar char="-"/>
            </a:pPr>
            <a:r>
              <a:rPr lang="nl-BE" dirty="0"/>
              <a:t>optie: 	speltheater	- instrument: nyckelharpa</a:t>
            </a:r>
          </a:p>
          <a:p>
            <a:pPr marL="2038255" lvl="4" indent="-174708">
              <a:buFontTx/>
              <a:buChar char="-"/>
            </a:pPr>
            <a:r>
              <a:rPr lang="nl-BE" dirty="0"/>
              <a:t>vak:	danskritiek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296992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zijn in de namiddag nog verschillende workshops over studieaanbod en lessenroosters.</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98860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basis van adviezen neemt Vlaamse Regering beslissing</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54182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6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82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68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Leerlingen komen niet allemaal met dezelfde leervraag naar de academie. Voor sommigen vormt de </a:t>
            </a:r>
            <a:r>
              <a:rPr lang="nl-BE" dirty="0" err="1"/>
              <a:t>dko</a:t>
            </a:r>
            <a:r>
              <a:rPr lang="nl-BE" dirty="0"/>
              <a:t>-opleiding een opstap naar hoger kunstonderwijs, voor het merendeel is kunstbeoefening een vorm van vrijetijdsbesteding. De aansluiting op amateurkunstbeoefening, zowel in georganiseerd verband als individueel is voor die groep belangrijk. Een kleine groep zal een </a:t>
            </a:r>
            <a:r>
              <a:rPr lang="nl-BE" dirty="0" err="1"/>
              <a:t>dko</a:t>
            </a:r>
            <a:r>
              <a:rPr lang="nl-BE" dirty="0"/>
              <a:t>-opleiding volgen om een creatief beroep uit te oefenen. Het ontwerp van decreet verbindt het </a:t>
            </a:r>
            <a:r>
              <a:rPr lang="nl-BE" dirty="0" err="1"/>
              <a:t>dko</a:t>
            </a:r>
            <a:r>
              <a:rPr lang="nl-BE" dirty="0"/>
              <a:t> expliciet met zijn maatschappelijk finaliteit. </a:t>
            </a:r>
          </a:p>
          <a:p>
            <a:endParaRPr lang="nl-BE" dirty="0"/>
          </a:p>
          <a:p>
            <a:r>
              <a:rPr lang="nl-BE" dirty="0"/>
              <a:t>Naar analogie van het volwassenenonderwijs komt er in de opdracht ook expliciet aandacht voor leerloopbaanbegeleiding.</a:t>
            </a:r>
            <a:r>
              <a:rPr lang="nl-BE" i="1" dirty="0"/>
              <a:t> </a:t>
            </a:r>
            <a:r>
              <a:rPr lang="nl-BE" dirty="0"/>
              <a:t>Het voorzien van een divers en soepel opleidingsaanbod dat inspeelt op de behoeften van verschillende </a:t>
            </a:r>
            <a:r>
              <a:rPr lang="nl-BE" dirty="0" err="1"/>
              <a:t>leerlingprofielen</a:t>
            </a:r>
            <a:r>
              <a:rPr lang="nl-BE" dirty="0"/>
              <a:t>, is pas effectief als de academie  adequate maatregelen neemt om leerlingen doorheen hun leerloopbaan en de verschillende keuzemogelijkheden te begeleiden.</a:t>
            </a:r>
          </a:p>
          <a:p>
            <a:endParaRPr lang="nl-BE" dirty="0"/>
          </a:p>
          <a:p>
            <a:r>
              <a:rPr lang="nl-BE" dirty="0"/>
              <a:t>De leerinspanningen die leerlingen in het </a:t>
            </a:r>
            <a:r>
              <a:rPr lang="nl-BE" dirty="0" err="1"/>
              <a:t>dko</a:t>
            </a:r>
            <a:r>
              <a:rPr lang="nl-BE" dirty="0"/>
              <a:t> leveren zijn niet min. Een </a:t>
            </a:r>
            <a:r>
              <a:rPr lang="nl-BE" dirty="0" err="1"/>
              <a:t>dko</a:t>
            </a:r>
            <a:r>
              <a:rPr lang="nl-BE" dirty="0"/>
              <a:t>-opleiding vergt een volgehouden inspanning die zich uitstrekt over vele schooljaren, vaak met meerdere lessen per week. Heel wat opleidingen vergen bovendien bijkomend oefenen buiten de academie. Het is dan ook evident dat de overheid die leerinspanningen valideert. Leerbewijzen die een civiel effect hebben, dragen bij tot de opwaardering van het </a:t>
            </a:r>
            <a:r>
              <a:rPr lang="nl-BE" dirty="0" err="1"/>
              <a:t>dko</a:t>
            </a:r>
            <a:r>
              <a:rPr lang="nl-BE"/>
              <a:t> en het maatschappelijk draagvlak voor de investering van de overheden in dit onderwijsniveau. </a:t>
            </a:r>
          </a:p>
          <a:p>
            <a:endParaRPr lang="nl-BE" dirty="0"/>
          </a:p>
          <a:p>
            <a:r>
              <a:rPr lang="nl-BE" dirty="0"/>
              <a:t>Ten slotte voorziet het ontwerpdecreet de mogelijkheid om lokale samenwerkingsinitiatieven tussen academies en scholen op structurele basis te ondersteunen.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5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86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710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160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28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10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226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62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Nieuwe opties, nieuwe vakken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A01A6-671F-4039-A5F7-6E33E9D5E25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Decreet van 9 maart 2018 bevat geen decretale grondslag om bekwaamheidsbewijzen en salarisschalen vast te leggen</a:t>
            </a:r>
          </a:p>
          <a:p>
            <a:pPr marL="171450" indent="-171450">
              <a:buFontTx/>
              <a:buChar char="-"/>
            </a:pPr>
            <a:r>
              <a:rPr lang="nl-BE" dirty="0"/>
              <a:t>Algemene principes (wat is een bekwaamheidsbewijs, indeling in VE/VO/AND), aanvaarde basisdiploma’s en hoe die in  grote categorieën gegroepeerd worden, gelijkstellingen, ..) blijven behouden</a:t>
            </a:r>
          </a:p>
          <a:p>
            <a:pPr marL="171450" indent="-171450">
              <a:buFontTx/>
              <a:buChar char="-"/>
            </a:pPr>
            <a:r>
              <a:rPr lang="nl-BE" dirty="0"/>
              <a:t>Wel gewijzigd: concrete koppeling diploma’s als hetzij vereist, hetzij voldoende geacht of ander bekwaamheidsbewijs aan de nieuwe vakken </a:t>
            </a:r>
          </a:p>
          <a:p>
            <a:pPr marL="171450" indent="-171450">
              <a:buFontTx/>
              <a:buChar char="-"/>
            </a:pPr>
            <a:r>
              <a:rPr lang="nl-BE" dirty="0"/>
              <a:t>Ook wijzigingen in terminologie, bv. begrip domein of de nieuwe benamingen voor de graden</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52</a:t>
            </a:fld>
            <a:endParaRPr lang="nl-BE"/>
          </a:p>
        </p:txBody>
      </p:sp>
    </p:spTree>
    <p:extLst>
      <p:ext uri="{BB962C8B-B14F-4D97-AF65-F5344CB8AC3E}">
        <p14:creationId xmlns:p14="http://schemas.microsoft.com/office/powerpoint/2010/main" val="422957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ð"/>
            </a:pPr>
            <a:r>
              <a:rPr lang="nl-BE" dirty="0">
                <a:sym typeface="Wingdings" panose="05000000000000000000" pitchFamily="2" charset="2"/>
              </a:rPr>
              <a:t>2018 alle vakken BVR </a:t>
            </a:r>
            <a:r>
              <a:rPr lang="nl-BE" dirty="0" err="1">
                <a:sym typeface="Wingdings" panose="05000000000000000000" pitchFamily="2" charset="2"/>
              </a:rPr>
              <a:t>org</a:t>
            </a:r>
            <a:r>
              <a:rPr lang="nl-BE" dirty="0">
                <a:sym typeface="Wingdings" panose="05000000000000000000" pitchFamily="2" charset="2"/>
              </a:rPr>
              <a:t> ook in </a:t>
            </a:r>
            <a:r>
              <a:rPr lang="nl-BE" dirty="0"/>
              <a:t>BVR BHB: bij overzicht nieuwe vakken zijn verschillende soorten vakken te vinden. Dat is</a:t>
            </a:r>
          </a:p>
          <a:p>
            <a:pPr marL="628650" lvl="1" indent="-171450">
              <a:buFont typeface="Wingdings" panose="05000000000000000000" pitchFamily="2" charset="2"/>
              <a:buChar char="ð"/>
            </a:pPr>
            <a:r>
              <a:rPr lang="nl-BE" dirty="0">
                <a:sym typeface="Wingdings" panose="05000000000000000000" pitchFamily="2" charset="2"/>
              </a:rPr>
              <a:t>Vakken zonder naamswijziging: bekwaamheidsbewijzen gelijk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lang="nl-BE" dirty="0">
                <a:sym typeface="Wingdings" panose="05000000000000000000" pitchFamily="2" charset="2"/>
              </a:rPr>
              <a:t>Vakken met naamswijziging</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lang="nl-BE" dirty="0">
                <a:sym typeface="Wingdings" panose="05000000000000000000" pitchFamily="2" charset="2"/>
              </a:rPr>
              <a:t>1-1 relatie: bekwaamheidsbewijzen eveneens gelijk gebleven </a:t>
            </a:r>
          </a:p>
          <a:p>
            <a:pPr marL="1543050" marR="0" lvl="3"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ð"/>
              <a:tabLst/>
              <a:defRPr/>
            </a:pPr>
            <a:r>
              <a:rPr lang="nl-BE" dirty="0"/>
              <a:t>(bv. oud vak SAA: edelsmeedkunst idem aan nieuw vak SAA: juweelontwerp/edelmetaal of oud vak drama idem aan nieuw vak dramastudio)</a:t>
            </a:r>
          </a:p>
          <a:p>
            <a:pPr marL="628650" lvl="1" indent="-171450">
              <a:buFont typeface="Wingdings" panose="05000000000000000000" pitchFamily="2" charset="2"/>
              <a:buChar char="ð"/>
            </a:pPr>
            <a:r>
              <a:rPr lang="nl-BE" dirty="0">
                <a:sym typeface="Wingdings" panose="05000000000000000000" pitchFamily="2" charset="2"/>
              </a:rPr>
              <a:t>Nieuwe vakken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53</a:t>
            </a:fld>
            <a:endParaRPr lang="nl-BE"/>
          </a:p>
        </p:txBody>
      </p:sp>
    </p:spTree>
    <p:extLst>
      <p:ext uri="{BB962C8B-B14F-4D97-AF65-F5344CB8AC3E}">
        <p14:creationId xmlns:p14="http://schemas.microsoft.com/office/powerpoint/2010/main" val="207673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Het </a:t>
            </a:r>
            <a:r>
              <a:rPr lang="nl-BE" sz="1100" dirty="0" err="1"/>
              <a:t>dko</a:t>
            </a:r>
            <a:r>
              <a:rPr lang="nl-BE" sz="1100" dirty="0"/>
              <a:t> van de toekomst wordt kwalificerend onderwijs. De sector is hiervoor zelf sterk vragende partij. Dat heeft ook bepaalde consequenties voor de opbouw van de leertrajecten. </a:t>
            </a:r>
          </a:p>
          <a:p>
            <a:r>
              <a:rPr lang="nl-BE" sz="1100" dirty="0"/>
              <a:t> </a:t>
            </a:r>
          </a:p>
          <a:p>
            <a:r>
              <a:rPr lang="nl-BE" sz="1100" dirty="0"/>
              <a:t>De nieuwe </a:t>
            </a:r>
            <a:r>
              <a:rPr lang="nl-BE" sz="1100" dirty="0" err="1"/>
              <a:t>opleidingenstructuur</a:t>
            </a:r>
            <a:r>
              <a:rPr lang="nl-BE" sz="1100" dirty="0"/>
              <a:t> vormt een coherent kader waarin de vier artistieke domeinen passen. De vier graden waaruit  de langlopende studierichtingen in elk domein zijn opgebouwd weerspiegelen een gelijkwaardig competentieniveau.  Voor de domeinen muziek en woordkunst-drama is de ontbrekende eerste graad voor 6- en 7-jarigen ingevuld. Maar ook de eigenheid van de verschillende domeinen wordt meegenomen. Zo behoudt het domein beeldende en audiovisuele kunsten op uitdrukkelijke vraag van de beeldende kunstacademies de verschillende trajecten voor jongeren en volwassenen.  Net als vandaag kunnen volwassenen op niveau van de derde graad instromen. </a:t>
            </a:r>
          </a:p>
          <a:p>
            <a:endParaRPr lang="nl-BE" sz="1100" dirty="0"/>
          </a:p>
          <a:p>
            <a:r>
              <a:rPr lang="nl-BE" sz="1100" dirty="0"/>
              <a:t>Naast de langlopende studierichtingen kunnen leerlingen ook kortere studies volgen. De kortlopende studierichtingen in de verschillende domeinen staan los van de gradenstructuur. Leerlingen kunnen er zonder voorkennis mee starten. De zogenaamde kennersopleidingen, spelen in op de vraag van geïnteresseerde concertgangers of theaterliefhebbers die zich in de historische of actuele tendensen van de muziek of theater willen verdiepen, zonder meteen zelf een instrument te leren bespelen of te acteren. In elk domein kunnen leerlingen voortaan </a:t>
            </a:r>
            <a:r>
              <a:rPr lang="nl-BE" sz="1100" u="sng" dirty="0"/>
              <a:t>een kortlopende studierichting specialisatie</a:t>
            </a:r>
            <a:r>
              <a:rPr lang="nl-BE" sz="1100" dirty="0"/>
              <a:t> volgen. Tot nu toe bevatte enkel de studierichting beeldende kunst een specialisatiegraad. </a:t>
            </a:r>
          </a:p>
          <a:p>
            <a:endParaRPr lang="nl-BE" sz="1100" dirty="0"/>
          </a:p>
          <a:p>
            <a:r>
              <a:rPr lang="nl-BE" sz="1100" dirty="0"/>
              <a:t>Elke graad van een domein heeft een globale studieomvang uitgedrukt in wekelijkse lestijden. Het ontwerp van decreet bepaalt daarnaast ook het aantal leerjaren. Voor de meeste structuuronderdelen is maar één traject, voor sommige structuuronderdelen kan het schoolbestuur kiezen uit verschillende trajecten. Daardoor kunnen ze hun leerlingen de keuze geven om sneller of trager door een traject te gaan. </a:t>
            </a:r>
          </a:p>
          <a:p>
            <a:endParaRPr lang="nl-BE" sz="1100" dirty="0"/>
          </a:p>
          <a:p>
            <a:endParaRPr lang="nl-BE" sz="110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09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minder afwijkingen naargelang vak: verdedigbare uitzonderingen (vakken zonder </a:t>
            </a:r>
            <a:r>
              <a:rPr lang="nl-BE" dirty="0" err="1"/>
              <a:t>VE‘s</a:t>
            </a:r>
            <a:r>
              <a:rPr lang="nl-BE" dirty="0"/>
              <a:t>, ‘speciale’ danslabs, kunstambachten,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indeling naargelang AV en KV</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54</a:t>
            </a:fld>
            <a:endParaRPr lang="nl-BE"/>
          </a:p>
        </p:txBody>
      </p:sp>
    </p:spTree>
    <p:extLst>
      <p:ext uri="{BB962C8B-B14F-4D97-AF65-F5344CB8AC3E}">
        <p14:creationId xmlns:p14="http://schemas.microsoft.com/office/powerpoint/2010/main" val="21961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Eventuele salarisschalen op basis van een overgangsmaatregel blijven natuurlijk behouden</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55</a:t>
            </a:fld>
            <a:endParaRPr lang="nl-BE"/>
          </a:p>
        </p:txBody>
      </p:sp>
    </p:spTree>
    <p:extLst>
      <p:ext uri="{BB962C8B-B14F-4D97-AF65-F5344CB8AC3E}">
        <p14:creationId xmlns:p14="http://schemas.microsoft.com/office/powerpoint/2010/main" val="4038313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Concordantie is een systeem dat de overheid ontworpen heeft wanneer er beslist wordt om naamswijzigingen in ambten, personeelscategorieën, vakken, </a:t>
            </a:r>
            <a:r>
              <a:rPr lang="nl-BE" dirty="0" err="1"/>
              <a:t>etc</a:t>
            </a:r>
            <a:r>
              <a:rPr lang="nl-BE" dirty="0"/>
              <a:t> aan te brengen. Doel= behoud van rechten en plichten van personeelsleden wanneer buiten hun wil om beslist wordt om  bv. vak van naam te veranderen</a:t>
            </a:r>
          </a:p>
          <a:p>
            <a:endParaRPr lang="nl-BE" dirty="0"/>
          </a:p>
          <a:p>
            <a:r>
              <a:rPr lang="nl-BE" dirty="0"/>
              <a:t>Hier vooral aandacht voor de vakken. De ambtshalve concordantie verderop geldt natuurlijk ook voor het ambt van de opsteller dat administratief medewerker wordt. Keuze voor ambtshalve concordantie of individuele concordantie: bij ambtshalve concordantie gaat de overheid ervan uit dat het lesgeversprofiel van het oude vak en het nieuwe vak overeenkomen waardoor centrale ingrepen mogelijk zijn, bij individuele concordantie kan dat niet centraal vastgelegd worden.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57</a:t>
            </a:fld>
            <a:endParaRPr lang="nl-BE"/>
          </a:p>
        </p:txBody>
      </p:sp>
    </p:spTree>
    <p:extLst>
      <p:ext uri="{BB962C8B-B14F-4D97-AF65-F5344CB8AC3E}">
        <p14:creationId xmlns:p14="http://schemas.microsoft.com/office/powerpoint/2010/main" val="1160851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Wie zich kandidaat gesteld had voor tijdelijke aanstelling in oud vak, wordt geacht zich kandidaat gesteld te hebben in het overeenstemmende nieuwe vak</a:t>
            </a:r>
          </a:p>
          <a:p>
            <a:r>
              <a:rPr lang="nl-BE" dirty="0"/>
              <a:t>Dienstanciënniteit verworven in het oude vak, is ook verworven in het geconcordeerde vak</a:t>
            </a:r>
          </a:p>
          <a:p>
            <a:r>
              <a:rPr lang="nl-BE" dirty="0"/>
              <a:t>Een kandidaatstelling voor een tijdelijke aanstelling van doorlopende duur , het recht op tijdelijke aanstelling van doorlopende duur dat iemand verworven heeft en die tijdelijke aanstelling van doorlopende duur zelf die iemand heeft, gelden ook voor het geconcordeerde vak</a:t>
            </a:r>
          </a:p>
          <a:p>
            <a:r>
              <a:rPr lang="nl-BE" dirty="0"/>
              <a:t>Een </a:t>
            </a:r>
            <a:r>
              <a:rPr lang="nl-BE" dirty="0" err="1"/>
              <a:t>vacantverklaring</a:t>
            </a:r>
            <a:r>
              <a:rPr lang="nl-BE" dirty="0"/>
              <a:t> of kandidaatstelling voor de vaste benoeming die in het oude vak gebeurd zijn, worden geacht ook in het geconcordeerde vak gebeurd te zijn</a:t>
            </a:r>
          </a:p>
          <a:p>
            <a:r>
              <a:rPr lang="nl-BE" dirty="0"/>
              <a:t>Wie </a:t>
            </a:r>
            <a:r>
              <a:rPr lang="nl-BE" dirty="0" err="1"/>
              <a:t>vastbenoemd</a:t>
            </a:r>
            <a:r>
              <a:rPr lang="nl-BE" dirty="0"/>
              <a:t> is voor een oud vak, is ook </a:t>
            </a:r>
            <a:r>
              <a:rPr lang="nl-BE" dirty="0" err="1"/>
              <a:t>vastbenoemd</a:t>
            </a:r>
            <a:r>
              <a:rPr lang="nl-BE" dirty="0"/>
              <a:t> voor het geconcordeerde vak</a:t>
            </a:r>
          </a:p>
          <a:p>
            <a:r>
              <a:rPr lang="nl-BE" dirty="0" err="1"/>
              <a:t>Vacantverklaringen</a:t>
            </a:r>
            <a:r>
              <a:rPr lang="nl-BE" dirty="0"/>
              <a:t> en kandidaatstellingen voor een mutatie gedaan in een oud vak, worden geacht ook in het nieuwe vak gedaan te zijn.</a:t>
            </a:r>
          </a:p>
          <a:p>
            <a:r>
              <a:rPr lang="nl-BE" dirty="0"/>
              <a:t>Wie TBSOB, </a:t>
            </a:r>
            <a:r>
              <a:rPr lang="nl-BE" dirty="0" err="1"/>
              <a:t>gereaffecteeerd</a:t>
            </a:r>
            <a:r>
              <a:rPr lang="nl-BE" dirty="0"/>
              <a:t> of </a:t>
            </a:r>
            <a:r>
              <a:rPr lang="nl-BE" dirty="0" err="1"/>
              <a:t>wedertewerkgesteld</a:t>
            </a:r>
            <a:r>
              <a:rPr lang="nl-BE" dirty="0"/>
              <a:t> was in een oud vak, is dat respectievelijk ook in het geconcordeerde vak</a:t>
            </a:r>
          </a:p>
          <a:p>
            <a:r>
              <a:rPr lang="nl-BE" dirty="0"/>
              <a:t>Conformiteitsattesten of erkende artistieke ervaring voor een oud vak gelden ook voor het geconcordeerde vak</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58</a:t>
            </a:fld>
            <a:endParaRPr lang="nl-BE"/>
          </a:p>
        </p:txBody>
      </p:sp>
    </p:spTree>
    <p:extLst>
      <p:ext uri="{BB962C8B-B14F-4D97-AF65-F5344CB8AC3E}">
        <p14:creationId xmlns:p14="http://schemas.microsoft.com/office/powerpoint/2010/main" val="1897004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principe niets doen: dit betreft de concordantie op zich; voor alle personeelsleden moeten natuurlijk wel aangepaste zendingen gebeuren in de nieuwe </a:t>
            </a:r>
            <a:r>
              <a:rPr lang="nl-BE" dirty="0" err="1"/>
              <a:t>vakbenamingen</a:t>
            </a:r>
            <a:r>
              <a:rPr lang="nl-BE" dirty="0"/>
              <a:t> zodat iedereen in september correct bezoldigd kan worden. Om voorbeeld van zonet te hernemen: iemand met een vaste benoeming in drama, zal opnieuw als </a:t>
            </a:r>
            <a:r>
              <a:rPr lang="nl-BE" dirty="0" err="1"/>
              <a:t>vastbenoemde</a:t>
            </a:r>
            <a:r>
              <a:rPr lang="nl-BE" dirty="0"/>
              <a:t> in </a:t>
            </a:r>
            <a:r>
              <a:rPr lang="nl-BE" dirty="0" err="1"/>
              <a:t>dramalab</a:t>
            </a:r>
            <a:r>
              <a:rPr lang="nl-BE" dirty="0"/>
              <a:t> moeten doorgestuurd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Service personeel: per persoon info meegeven </a:t>
            </a:r>
            <a:r>
              <a:rPr lang="nl-BE" dirty="0" err="1"/>
              <a:t>ivm</a:t>
            </a:r>
            <a:r>
              <a:rPr lang="nl-BE" dirty="0"/>
              <a:t> ambtshalve concordantie – geen verplichting! Kan wel bij sommige mensen een geruststelling betekenen</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59</a:t>
            </a:fld>
            <a:endParaRPr lang="nl-BE"/>
          </a:p>
        </p:txBody>
      </p:sp>
    </p:spTree>
    <p:extLst>
      <p:ext uri="{BB962C8B-B14F-4D97-AF65-F5344CB8AC3E}">
        <p14:creationId xmlns:p14="http://schemas.microsoft.com/office/powerpoint/2010/main" val="3716168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Gezien u bij de individuele concordantie wel iets moet doen, staan we er langer bij stil. Belangrijke premisse bij individuele concordantie: we vertrekken van de rechten van het personeelslid: het heeft geen zin om een individuele concordantie door te voeren als iemand er geen rechten in heeft:  </a:t>
            </a:r>
          </a:p>
          <a:p>
            <a:r>
              <a:rPr lang="nl-BE" dirty="0"/>
              <a:t>Geen rechten in oud vak is = geen rechten in nieuw vak…</a:t>
            </a:r>
          </a:p>
          <a:p>
            <a:endParaRPr lang="nl-BE" dirty="0"/>
          </a:p>
          <a:p>
            <a:r>
              <a:rPr lang="nl-BE" dirty="0"/>
              <a:t>Let wel, het kan zijn dat iemand heel erg beperkte rechten heeft: concreet geval van iemand die nooit aangesteld is geweest in een vak, maar er wel erkende artistieke ervaring voor heeft. Dan lijkt het fijn dat de erkende artistieke ervaring overgedragen kan worden naar het nieuwe vak. Is ook makkelijkere procedure dan voor het nieuwe vak nogmaals de erkenning van de artistieke ervaring te laten doorlopen. </a:t>
            </a:r>
          </a:p>
          <a:p>
            <a:endParaRPr lang="nl-BE" dirty="0"/>
          </a:p>
          <a:p>
            <a:r>
              <a:rPr lang="nl-BE" dirty="0"/>
              <a:t>Aanstelling tijdelijken = minimaal één dag!</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60</a:t>
            </a:fld>
            <a:endParaRPr lang="nl-BE"/>
          </a:p>
        </p:txBody>
      </p:sp>
    </p:spTree>
    <p:extLst>
      <p:ext uri="{BB962C8B-B14F-4D97-AF65-F5344CB8AC3E}">
        <p14:creationId xmlns:p14="http://schemas.microsoft.com/office/powerpoint/2010/main" val="742346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a:p>
            <a:endParaRPr lang="nl-BE" dirty="0"/>
          </a:p>
          <a:p>
            <a:r>
              <a:rPr lang="nl-BE" dirty="0"/>
              <a:t>In uw academie zullen 3 soorten personeelsleden zijn:</a:t>
            </a:r>
          </a:p>
          <a:p>
            <a:r>
              <a:rPr lang="nl-BE" dirty="0"/>
              <a:t>Mensen voor wie geen individuele concordantie  nodig is/opportuun is</a:t>
            </a:r>
          </a:p>
          <a:p>
            <a:r>
              <a:rPr lang="nl-BE" dirty="0"/>
              <a:t>Mensen voor wie 1 individuele concordantie opportuun is</a:t>
            </a:r>
          </a:p>
          <a:p>
            <a:r>
              <a:rPr lang="nl-BE" dirty="0"/>
              <a:t>Mensen voor wie meerdere individuele concordanties opportuun zijn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61</a:t>
            </a:fld>
            <a:endParaRPr lang="nl-BE"/>
          </a:p>
        </p:txBody>
      </p:sp>
    </p:spTree>
    <p:extLst>
      <p:ext uri="{BB962C8B-B14F-4D97-AF65-F5344CB8AC3E}">
        <p14:creationId xmlns:p14="http://schemas.microsoft.com/office/powerpoint/2010/main" val="1110986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Na het gesprek tussen u als directeur en het personeelslid zijn er 2 conclusies: ofwel zijn jullie akkoord ofwel zijn jullie niet akkoord. Deels akkoord kan ook natuurlijk.</a:t>
            </a:r>
          </a:p>
          <a:p>
            <a:endParaRPr lang="nl-BE" dirty="0"/>
          </a:p>
          <a:p>
            <a:r>
              <a:rPr lang="nl-BE" dirty="0"/>
              <a:t>Indien beide partijen akkoord tot 1 of meerdere individuele concordanties</a:t>
            </a:r>
          </a:p>
          <a:p>
            <a:pPr lvl="1"/>
            <a:r>
              <a:rPr lang="nl-BE" dirty="0"/>
              <a:t>Invullen + beide partijen ondertekenen formulier (wellicht bijlage 3 bij omzendbrief)</a:t>
            </a:r>
          </a:p>
          <a:p>
            <a:pPr lvl="1"/>
            <a:r>
              <a:rPr lang="nl-BE" dirty="0"/>
              <a:t>Bezorgen aan </a:t>
            </a:r>
            <a:r>
              <a:rPr lang="nl-BE" dirty="0" err="1"/>
              <a:t>Agodi</a:t>
            </a:r>
            <a:r>
              <a:rPr lang="nl-BE" dirty="0"/>
              <a:t> voor 15/09/2018</a:t>
            </a:r>
          </a:p>
          <a:p>
            <a:pPr lvl="1"/>
            <a:r>
              <a:rPr lang="nl-BE" dirty="0"/>
              <a:t>Beide partijen akkoord individuele concordantie niet aangewezen: best ook op schrift zetten</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Beide partijen niet akkoord: schriftelijk meedelen + motiveren aan personeelslid (waarom wel/niet)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beslissing tot individuele concordantie van een academie heeft ook effect op de andere academies (want ze geldt per individu)</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62</a:t>
            </a:fld>
            <a:endParaRPr lang="nl-BE"/>
          </a:p>
        </p:txBody>
      </p:sp>
    </p:spTree>
    <p:extLst>
      <p:ext uri="{BB962C8B-B14F-4D97-AF65-F5344CB8AC3E}">
        <p14:creationId xmlns:p14="http://schemas.microsoft.com/office/powerpoint/2010/main" val="1385126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a:p>
            <a:endParaRPr lang="nl-BE" dirty="0"/>
          </a:p>
          <a:p>
            <a:r>
              <a:rPr lang="nl-BE" dirty="0"/>
              <a:t>Formulier bezwaarschriften wordt bijlage bij omzendbrief (wellicht bijlage 4)</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63</a:t>
            </a:fld>
            <a:endParaRPr lang="nl-BE"/>
          </a:p>
        </p:txBody>
      </p:sp>
    </p:spTree>
    <p:extLst>
      <p:ext uri="{BB962C8B-B14F-4D97-AF65-F5344CB8AC3E}">
        <p14:creationId xmlns:p14="http://schemas.microsoft.com/office/powerpoint/2010/main" val="3436970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a:p>
            <a:endParaRPr lang="nl-BE" dirty="0"/>
          </a:p>
          <a:p>
            <a:r>
              <a:rPr lang="nl-BE" dirty="0"/>
              <a:t>[[U kunt deze uitweg uitzonderlijk natuurlijk ook gebruiken mocht u zelf merken dat u een individuele concordantie vergeten bent waarvan zowel u als het personeelslid denken  dat dit toch aangewezen zou zijn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64</a:t>
            </a:fld>
            <a:endParaRPr lang="nl-BE"/>
          </a:p>
        </p:txBody>
      </p:sp>
    </p:spTree>
    <p:extLst>
      <p:ext uri="{BB962C8B-B14F-4D97-AF65-F5344CB8AC3E}">
        <p14:creationId xmlns:p14="http://schemas.microsoft.com/office/powerpoint/2010/main" val="224182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44273" y="4590436"/>
            <a:ext cx="5436908" cy="3908953"/>
          </a:xfrm>
        </p:spPr>
        <p:txBody>
          <a:bodyPr/>
          <a:lstStyle/>
          <a:p>
            <a:r>
              <a:rPr lang="nl-BE" dirty="0"/>
              <a:t>Academies zullen voortaan in staat zijn om maatschappelijk gevalideerde kwalificaties uit te reiken. De beroepskwalificaties bevatten een heldere opsomming van alle competenties die leerlingen op het einde van hun leertraject in het </a:t>
            </a:r>
            <a:r>
              <a:rPr lang="nl-BE" dirty="0" err="1"/>
              <a:t>dko</a:t>
            </a:r>
            <a:r>
              <a:rPr lang="nl-BE" dirty="0"/>
              <a:t> bereikt moeten hebben. Beroepskwalificaties maken de relatie tussen het </a:t>
            </a:r>
            <a:r>
              <a:rPr lang="nl-BE" dirty="0" err="1"/>
              <a:t>dko</a:t>
            </a:r>
            <a:r>
              <a:rPr lang="nl-BE" dirty="0"/>
              <a:t> en de amateurkunstensector waar het grootste deel van de leerlingen naartoe stroomt transparant en helder. Onder meer in het kader van EVC geeft dat beiden houvast.</a:t>
            </a:r>
          </a:p>
          <a:p>
            <a:r>
              <a:rPr lang="nl-BE" dirty="0"/>
              <a:t>  </a:t>
            </a:r>
          </a:p>
          <a:p>
            <a:r>
              <a:rPr lang="nl-BE" dirty="0"/>
              <a:t>Het decreet Kwalificatiestructuur beschrijft in artikel 2, 2°”</a:t>
            </a:r>
            <a:r>
              <a:rPr lang="nl-NL" i="1" dirty="0"/>
              <a:t>beroep”  als “een samenhangend geheel van taken met bijbehorende competenties waarover een maatschappelijke consensus bestaat, en waarbij abstractie wordt gemaakt van organisatie- of bedrijfsspecifieke kenmerken”.</a:t>
            </a:r>
            <a:endParaRPr lang="nl-BE" dirty="0"/>
          </a:p>
          <a:p>
            <a:r>
              <a:rPr lang="nl-BE" dirty="0"/>
              <a:t>Een belangrijk gegeven hierin is </a:t>
            </a:r>
            <a:r>
              <a:rPr lang="nl-BE" i="1" dirty="0"/>
              <a:t>“een maatschappelijke consensus”. </a:t>
            </a:r>
            <a:r>
              <a:rPr lang="nl-BE" dirty="0"/>
              <a:t>De 9 landelijke amateurkunstenorganisaties die onder de koepel van het forum voor amateurkunsten werken, hebben de pen gehouden in het ontwikkelen van een beroepenstructuur en vervolgens de verschillende beroepskwalificaties.</a:t>
            </a:r>
          </a:p>
          <a:p>
            <a:endParaRPr lang="nl-BE" dirty="0"/>
          </a:p>
          <a:p>
            <a:r>
              <a:rPr lang="nl-BE" dirty="0"/>
              <a:t>Zij zijn uitstekend geplaatst om vanuit een helikopterperspectief de praktijk van de amateurkunstbeoefening in Vlaanderen in kaart te brengen. Vandaag is bijvoorbeeld OPENDOEK, dat de beroepskwalificaties voor de acteurs en regisseurs heeft ontwikkeld, met meer dan 29.000 aangesloten leden en 1.004 aangesloten groepen, één van de grootste amateurkunstenorganisaties in Vlaanderen. OPENDOEK vertegenwoordigt een zeer grote, diverse groep mensen OPENDOEK die in amateurverband toneelspelen en of vertellen. </a:t>
            </a:r>
          </a:p>
          <a:p>
            <a:endParaRPr lang="nl-BE" dirty="0"/>
          </a:p>
          <a:p>
            <a:r>
              <a:rPr lang="nl-BE" dirty="0"/>
              <a:t>Enkele beroepskwalificaties hebben een arbeidsmarktgerichte finaliteit. Zo heeft de beroepsfederatie van de stadsbeiaardiers de beroepskwalificatie beiaardier ontwikkeld.</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567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a:p>
            <a:r>
              <a:rPr lang="nl-BE" dirty="0"/>
              <a:t>Commissie bezwaarschriften beoordeelt de ingediende beroepen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65</a:t>
            </a:fld>
            <a:endParaRPr lang="nl-BE"/>
          </a:p>
        </p:txBody>
      </p:sp>
    </p:spTree>
    <p:extLst>
      <p:ext uri="{BB962C8B-B14F-4D97-AF65-F5344CB8AC3E}">
        <p14:creationId xmlns:p14="http://schemas.microsoft.com/office/powerpoint/2010/main" val="2706766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a:p>
            <a:endParaRPr lang="nl-BE" dirty="0"/>
          </a:p>
          <a:p>
            <a:r>
              <a:rPr lang="nl-BE" dirty="0"/>
              <a:t>Kan natuurlijk zijn dat sommige mensen zowel gepresteerd hebben in vak dat niet van naam verandert en toch ook bijkomend een concordantie krijgen bv. begeleidingspraktijk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66</a:t>
            </a:fld>
            <a:endParaRPr lang="nl-BE"/>
          </a:p>
        </p:txBody>
      </p:sp>
    </p:spTree>
    <p:extLst>
      <p:ext uri="{BB962C8B-B14F-4D97-AF65-F5344CB8AC3E}">
        <p14:creationId xmlns:p14="http://schemas.microsoft.com/office/powerpoint/2010/main" val="393746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0384" y="4656599"/>
            <a:ext cx="5436908" cy="3908953"/>
          </a:xfrm>
        </p:spPr>
        <p:txBody>
          <a:bodyPr/>
          <a:lstStyle/>
          <a:p>
            <a:r>
              <a:rPr lang="nl-BE" sz="1100" dirty="0"/>
              <a:t>Afgezien van enkele toelatingsvoorwaarden voor de leerling (minimale startleeftijd en geslaagd zijn in het vorige leerjaar) bepaalt de huidige regelgeving quasi niets over rechten en plichten van leerlingen, ouders, academies en schoolbesturen bij de inschrijving. Er zijn geen gronden voor academies om een inschrijving te weigeren en omgekeerd geen beroepsmogelijkheden tegenover een beslissing van een academie of schoolbestuur. Het ontwerpdecreet wil alle actoren wat dat betreft meer rechtszekerheid bieden. Maar de Overheid hoeft niet alles zelf te regelen. Heel wat afspraken tussen leerling en academie komen in het academiereglement terecht.</a:t>
            </a:r>
            <a:endParaRPr lang="nl-BE" sz="1100" b="1" dirty="0"/>
          </a:p>
          <a:p>
            <a:r>
              <a:rPr lang="nl-BE" sz="1100" dirty="0"/>
              <a:t> </a:t>
            </a:r>
            <a:endParaRPr lang="nl-BE" sz="1100" b="1" dirty="0"/>
          </a:p>
          <a:p>
            <a:r>
              <a:rPr lang="nl-BE" sz="1100" dirty="0"/>
              <a:t>Leerlingen met een beperking komen net als vandaag  in aanmerking voor een opleiding op maat. Er zijn twee mogelijkheden:</a:t>
            </a:r>
          </a:p>
          <a:p>
            <a:pPr marL="171450" lvl="0" indent="-171450">
              <a:buFontTx/>
              <a:buChar char="-"/>
            </a:pPr>
            <a:r>
              <a:rPr lang="nl-BE" sz="1100" dirty="0"/>
              <a:t>een gemeenschappelijk curriculum met aangepast lessenrooster: de leerling volgt niet alle vakken, maar haalt wel alle doelen. De leerkracht zal dan de doelen van de andere vakken integreren in het vak dat de leerling wel volgt. Als de leerling geslaagd is, wordt hem het bewijs van competenties of beroepskwalificatie uitgereikt.</a:t>
            </a:r>
          </a:p>
          <a:p>
            <a:pPr marL="171450" lvl="0" indent="-171450">
              <a:buFontTx/>
              <a:buChar char="-"/>
            </a:pPr>
            <a:r>
              <a:rPr lang="nl-BE" sz="1100" dirty="0"/>
              <a:t>een individueel aangepast curriculum: in overleg met de leerling tekent de academie een leertraject op maat uit. Samen met de leerkrachten en directeur kijkt de leerling welke doelen voor hem of haar haalbaar en relevant zijn. Op basis daarvan tekent de academie een curriculum op maat uit. Ook daarin hoeft de leerling niet alle vakken te volgen. Hij of zij ontvangt op het einde van elke graad een leerbewijs. (Dit schooljaar volgen 922 leerlingen een IAC in het </a:t>
            </a:r>
            <a:r>
              <a:rPr lang="nl-BE" sz="1100" dirty="0" err="1"/>
              <a:t>dko</a:t>
            </a:r>
            <a:r>
              <a:rPr lang="nl-BE" sz="1100" dirty="0"/>
              <a:t> cf. PV Jo De </a:t>
            </a:r>
            <a:r>
              <a:rPr lang="nl-BE" sz="1100" dirty="0" err="1"/>
              <a:t>Ro</a:t>
            </a:r>
            <a:r>
              <a:rPr lang="nl-BE" sz="1100" dirty="0"/>
              <a:t>)</a:t>
            </a:r>
          </a:p>
          <a:p>
            <a:pPr lvl="0"/>
            <a:endParaRPr lang="nl-BE" sz="1100" dirty="0"/>
          </a:p>
          <a:p>
            <a:pPr lvl="0"/>
            <a:r>
              <a:rPr lang="nl-BE" sz="1100" dirty="0"/>
              <a:t>Net als vandaag kunnen leerlingen een deel van hun opleiding buiten de academie volgen, bijvoorbeeld bij een amateurkunstvereniging, vergelijkbaar met werkplekleren in </a:t>
            </a:r>
            <a:r>
              <a:rPr lang="nl-BE" sz="1100" dirty="0" err="1"/>
              <a:t>so</a:t>
            </a:r>
            <a:r>
              <a:rPr lang="nl-BE" sz="1100" dirty="0"/>
              <a:t>. Het ontwerp van decreet creëert daarvoor een rechtsgrond. Het Besluit van de Vlaamse Regering zal die contouren verder operationaliseren.</a:t>
            </a:r>
          </a:p>
          <a:p>
            <a:pPr lvl="0"/>
            <a:endParaRPr lang="nl-BE" sz="1100" dirty="0"/>
          </a:p>
          <a:p>
            <a:pPr lvl="0"/>
            <a:r>
              <a:rPr lang="nl-BE" sz="1100" dirty="0"/>
              <a:t>De evaluatie van leerlingen is vandaag overdreven gedetailleerd geregeld, t.e.m. de samenstelling van de jury’s. De nieuwe regelgeving bepaalt de contouren voor een evaluatiebeleid dat de academies zelf operationaliseren volgens hun pedagogische visie op evalueren. </a:t>
            </a:r>
          </a:p>
          <a:p>
            <a:pPr marL="171450" lvl="0" indent="-171450">
              <a:buFontTx/>
              <a:buChar char="-"/>
            </a:pPr>
            <a:endParaRPr lang="nl-BE" dirty="0"/>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2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588902" y="4553444"/>
            <a:ext cx="5436908" cy="3908953"/>
          </a:xfrm>
        </p:spPr>
        <p:txBody>
          <a:bodyPr/>
          <a:lstStyle/>
          <a:p>
            <a:r>
              <a:rPr lang="nl-BE" sz="1000" dirty="0"/>
              <a:t>Het </a:t>
            </a:r>
            <a:r>
              <a:rPr lang="nl-BE" sz="1000" dirty="0" err="1"/>
              <a:t>dko</a:t>
            </a:r>
            <a:r>
              <a:rPr lang="nl-BE" sz="1000" dirty="0"/>
              <a:t> wordt gefinancierd of gesubsidieerd met publieke middelen. Anders dan in de ons omringende landen en regio’s waar kunstopleidingen in de vrije tijd volledig ten laste vallen van de gemeenten en de deelnemers, bekostigt de Vlaamse overheid de lonen en werkingsmiddelen. Van het budget dat de Vlaamse overheid jaarlijks in het deeltijds kunstonderwijs investeert nl. 239,6 </a:t>
            </a:r>
            <a:r>
              <a:rPr lang="nl-BE" sz="1000" dirty="0" err="1"/>
              <a:t>mio</a:t>
            </a:r>
            <a:r>
              <a:rPr lang="nl-BE" sz="1000" dirty="0"/>
              <a:t> euro (initieel 2018 beleidskredieten), gaat 98% naar loonkosten. De overige 2% vormen werkingskosten en budgetten voor professionalisering van de personeelsleden. De middelen van het deeltijds kunstonderwijs vertegenwoordigen 2,1% in de onderwijsbegroting.</a:t>
            </a:r>
          </a:p>
          <a:p>
            <a:r>
              <a:rPr lang="nl-BE" sz="1000" dirty="0"/>
              <a:t> </a:t>
            </a:r>
          </a:p>
          <a:p>
            <a:r>
              <a:rPr lang="nl-BE" sz="1000" dirty="0"/>
              <a:t>In het schooljaar 2016-2017 telde het </a:t>
            </a:r>
            <a:r>
              <a:rPr lang="nl-BE" sz="1000" dirty="0" err="1"/>
              <a:t>dko</a:t>
            </a:r>
            <a:r>
              <a:rPr lang="nl-BE" sz="1000" dirty="0"/>
              <a:t> 178.624 financierbare leerlingen. Een leerling die voor meer dan één studierichting is ingeschreven, wordt zoveel maal geteld als het aantal studierichtingen waarin hij/zij is ingeschreven. Globaal genomen stijgt het leerlingenaantal </a:t>
            </a:r>
            <a:r>
              <a:rPr lang="nl-BE" sz="1000" dirty="0" err="1"/>
              <a:t>dko</a:t>
            </a:r>
            <a:r>
              <a:rPr lang="nl-BE" sz="1000" dirty="0"/>
              <a:t> nog steeds.</a:t>
            </a:r>
          </a:p>
          <a:p>
            <a:r>
              <a:rPr lang="nl-BE" sz="1000" dirty="0"/>
              <a:t> </a:t>
            </a:r>
          </a:p>
          <a:p>
            <a:r>
              <a:rPr lang="nl-BE" sz="1000" dirty="0"/>
              <a:t>In de toekomst zullen de academies net als vandaag op basis van hun financierbare leerlingen op 1 februari van het voorafgaande schooljaar beschikken over een pakket lestijden waarmee ze leerkrachten kunnen aanstellen. De salaristoelage ook omkadering genoemd, wordt lineair berekend en is open end. Voor elke bijkomende financierbare leerling ontvangt de academie evenveel bijkomende omkadering. </a:t>
            </a:r>
          </a:p>
          <a:p>
            <a:r>
              <a:rPr lang="nl-BE" sz="1000" dirty="0"/>
              <a:t>  </a:t>
            </a:r>
          </a:p>
          <a:p>
            <a:r>
              <a:rPr lang="nl-BE" sz="1000" dirty="0"/>
              <a:t>Ook in de toekomst wil Vlaanderen schoolbesturen ondersteunen in hun inspanningen om een goed verspreid en toegankelijk </a:t>
            </a:r>
            <a:r>
              <a:rPr lang="nl-BE" sz="1000" dirty="0" err="1"/>
              <a:t>dko</a:t>
            </a:r>
            <a:r>
              <a:rPr lang="nl-BE" sz="1000" dirty="0"/>
              <a:t> uit te bouwen en tegelijk de samenwerking met de scholen te versterken. De Vlaamse Regering ervoor geopteerd om het niveaudecreet budgettair neutraal te realiseren. We moesten dus op zoek naar een nieuw en billijk evenwicht tussen enerzijds de dynamiek in de sector (programmatie van nieuwe domeinen, graden, vestigingsplaatsen) en anderzijds het bewaren van de beheersbaarheid en voorspelbaarheid van de Vlaamse begroting, dit alles binnen de huidige Vlaamse financiering. Twee mechanismen zorgen er voor dat de beleidsambities toch binnen een budgetneutraal kader gerealiseerd kunnen worden:</a:t>
            </a:r>
          </a:p>
          <a:p>
            <a:pPr marL="171450" indent="-171450">
              <a:buFontTx/>
              <a:buChar char="-"/>
            </a:pPr>
            <a:r>
              <a:rPr lang="nl-BE" sz="1000" dirty="0"/>
              <a:t>de solidariteitsfactor waardoor de kosten van nieuwe oprichtingen globaal gecompenseerd worden in de omkaderingsberekening;</a:t>
            </a:r>
          </a:p>
          <a:p>
            <a:pPr marL="171450" indent="-171450">
              <a:buFontTx/>
              <a:buChar char="-"/>
            </a:pPr>
            <a:r>
              <a:rPr lang="nl-BE" sz="1000" dirty="0"/>
              <a:t>de wegingsfactor bissers waardoor er middelen verschoven worden ten behoeve van de samenwerking.</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09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Het ontwerp van decreet hanteert een stelsel van omkaderingscoëfficiënten per structuuronderdeel. Dat is meestal een graad van een domein. De kortlopende studierichtingen vormen een afzonderlijk structuuronderdeel. De omkaderingscoëfficiënten zijn gebaseerd op een breuk waarin de studieomvang de teller vormt en de groepsgrootte de noemer, zonder dat deze factoren evenwel als zodanig in de regelgeving zijn opgenomen. Naarmate een leerling verder vordert in zijn leertraject, levert hij meer omkadering op.</a:t>
            </a:r>
          </a:p>
          <a:p>
            <a:endParaRPr lang="nl-BE" sz="1100" dirty="0"/>
          </a:p>
          <a:p>
            <a:r>
              <a:rPr lang="nl-BE" sz="1100" dirty="0"/>
              <a:t>Net als vandaag tellen leerlingen slechts één keer mee per domein dat ze volgen, hoewel leerlingen meer opleidingen tegelijkertijd kunnen volgen bv. twee muziekinstrumenten. </a:t>
            </a:r>
          </a:p>
          <a:p>
            <a:r>
              <a:rPr lang="nl-BE" sz="1100" dirty="0"/>
              <a:t> </a:t>
            </a:r>
          </a:p>
          <a:p>
            <a:r>
              <a:rPr lang="nl-BE" sz="1100" dirty="0"/>
              <a:t>Leerlingen die op grond van EVC een vrijstelling voor één of meer vakken verkregen hebben, leveren net als vandaag minder omkadering op, 70% in de podiumkunsten en 85% in beeldende en audiovisuele kunsten. </a:t>
            </a:r>
          </a:p>
          <a:p>
            <a:endParaRPr lang="nl-BE" sz="1100" dirty="0"/>
          </a:p>
          <a:p>
            <a:r>
              <a:rPr lang="nl-BE" sz="1100" dirty="0"/>
              <a:t>Het ontwerp voert een nieuwe wegingsfactor in voor leerlingen die in de 4e graad overzitten. Deze leerlingen zullen 50% van de omkadering opleveren. De maatregel spoort academies aan om oordeelkundig na te gaan voor welke leerlingen overzitten verantwoord is. In het </a:t>
            </a:r>
            <a:r>
              <a:rPr lang="nl-BE" sz="1100" dirty="0" err="1"/>
              <a:t>dko</a:t>
            </a:r>
            <a:r>
              <a:rPr lang="nl-BE" sz="1100" dirty="0"/>
              <a:t> komt overzitten significant meer voor in de hogere graden en vooral bij volwassenen. Een survey waarin leerlingen bevraagd werden over hun leerloopbaan in het </a:t>
            </a:r>
            <a:r>
              <a:rPr lang="nl-BE" sz="1100" dirty="0" err="1"/>
              <a:t>dko</a:t>
            </a:r>
            <a:r>
              <a:rPr lang="nl-BE" sz="1100" dirty="0"/>
              <a:t> bevestigt dat vooral de wens tot studieduurverlenging aan de basis ligt van het overzitgedrag. </a:t>
            </a:r>
          </a:p>
          <a:p>
            <a:endParaRPr lang="nl-BE" sz="1100" dirty="0"/>
          </a:p>
          <a:p>
            <a:r>
              <a:rPr lang="nl-BE" sz="1100" dirty="0"/>
              <a:t>Daarnaast zijn er wegingsfactoren die de omkadering van leerlingen die les volgen in dunbevolkte gebieden, in Brussel of Voeren verhogen met resp. 5% en 40%. </a:t>
            </a:r>
          </a:p>
          <a:p>
            <a:endParaRPr lang="nl-BE" sz="1100" dirty="0"/>
          </a:p>
          <a:p>
            <a:r>
              <a:rPr lang="nl-BE" sz="1100" dirty="0"/>
              <a:t>Net als vóór het niveaudecreet vormen wekelijkse lestijden de eenheid waarin de omkadering voor onderwijzend personeel wordt uitgedrukt. Als vanouds duurt een lestijd in de podiumkunsten 60 minuten en in het domein beeldende en audiovisuele kunsten 50 minuten. Ook de huidige verloningscesuur blijft behouden. Daardoor worden leerkrachten met een masterdiploma in de vierde graad op masterniveau betaald. In de overige graad is er een maximale verloning op </a:t>
            </a:r>
            <a:r>
              <a:rPr lang="nl-BE" sz="1100" dirty="0" err="1"/>
              <a:t>bachelorniveau</a:t>
            </a:r>
            <a:r>
              <a:rPr lang="nl-BE" sz="1100" dirty="0"/>
              <a: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3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0384" y="4643570"/>
            <a:ext cx="5436908" cy="3908953"/>
          </a:xfrm>
        </p:spPr>
        <p:txBody>
          <a:bodyPr/>
          <a:lstStyle/>
          <a:p>
            <a:r>
              <a:rPr lang="nl-BE" sz="1100" dirty="0"/>
              <a:t>Een academie kan haar toegewezen lestijden pakket vrij besteden. Het merendeel van dat pakket gaat uiteraard naar de organisatie van de lessen zelf. Mits in </a:t>
            </a:r>
            <a:r>
              <a:rPr lang="nl-BE" sz="1100" dirty="0" err="1"/>
              <a:t>achtname</a:t>
            </a:r>
            <a:r>
              <a:rPr lang="nl-BE" sz="1100" dirty="0"/>
              <a:t> van enkele spelregels die samenhangen met de verloningscesuur kan de academie zelf beslissen hoe zij de middelen inzet en verdeelt over de verschillende opleidingen. Maar ook voor de  begeleiding van leerlingen muziek bij een concert of proef of de leerlingen dans aan de piano kan een academie lestijden inzetten. </a:t>
            </a:r>
          </a:p>
          <a:p>
            <a:endParaRPr lang="nl-BE" sz="1100" dirty="0"/>
          </a:p>
          <a:p>
            <a:r>
              <a:rPr lang="nl-BE" sz="1100" dirty="0"/>
              <a:t>Om een coördinerende taken op te nemen of om de directeur beleidsmatig te ondersteunen, kan een academie 3 percent van haar toegewezen lestijden benutten voor pedagogische coördinatie, maar ze kan dit aandeel ook overschrijden als de personeelsleden daarmee akkoord gaan. </a:t>
            </a:r>
          </a:p>
          <a:p>
            <a:endParaRPr lang="nl-BE" sz="1100" dirty="0"/>
          </a:p>
          <a:p>
            <a:r>
              <a:rPr lang="nl-BE" sz="1100" dirty="0"/>
              <a:t>Net als in het secundair en het volwassenonderwijs voorziet het ontwerp van decreet de mogelijkheid om experten buiten de academie aan te trekken als voordrachtgevers. Voordrachtgevers kunnen de wisselwerking versterken tussen het </a:t>
            </a:r>
            <a:r>
              <a:rPr lang="nl-BE" sz="1100" dirty="0" err="1"/>
              <a:t>dko</a:t>
            </a:r>
            <a:r>
              <a:rPr lang="nl-BE" sz="1100" dirty="0"/>
              <a:t> en maatschappelijke domeinen waarmee het inhoudelijk verbonden is, de amateurkunsten, de professionele kunsten of de creatieve industrie. De academie kan beschikken over middelen om deze voordrachtgevers te vergoeden. Een lestijd wordt daartoe omgezet in een krediet. </a:t>
            </a:r>
            <a:r>
              <a:rPr lang="nl-NL" sz="1100" dirty="0"/>
              <a:t>Maximaal 5 percent van de omkadering kan de academie besteden aan voordrachtgevers. Dit aandeel kan ook overschreden worden </a:t>
            </a:r>
            <a:r>
              <a:rPr lang="nl-BE" sz="1100" dirty="0"/>
              <a:t>als de personeelsleden daarmee akkoord gaan.</a:t>
            </a:r>
          </a:p>
          <a:p>
            <a:endParaRPr lang="nl-BE" sz="1100" dirty="0"/>
          </a:p>
          <a:p>
            <a:r>
              <a:rPr lang="nl-BE" sz="1100" dirty="0"/>
              <a:t>Via het systeem van leeractiviteiten op maat kunnen academies ter aanvulling van het curriculum bijvoorbeeld een lezingenreeks, masterclasses of een meerdaagse workshop organiseren. Op die manier kunnen academies bijdragen aan het levenslang leren van actieve kunstbeoefenaars en andere cultuurparticipanten. Of ze kunnen een project opzetten waaraan leerlingen van de verschillende domeinen deelnemen. </a:t>
            </a:r>
          </a:p>
          <a:p>
            <a:endParaRPr lang="nl-BE" sz="110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55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t>Vandaag zijn er ook de ingewikkelde geldstromen tussen academies, de gemeentelijke administraties en de Vlaamse Overheid, die een versnipperd betalingsverkeer tot gevolg hebben. Met het ontwerp van decreet wil de Vlaamse Regering die planlast fors vereenvoudigen, zodat de inschrijvingen eenvoudiger worden voor leerlingen en schoolsecretariaten en de financiële stromen transparanter worden.</a:t>
            </a:r>
          </a:p>
          <a:p>
            <a:endParaRPr lang="nl-BE" sz="1100" dirty="0"/>
          </a:p>
          <a:p>
            <a:r>
              <a:rPr lang="nl-BE" sz="1100" dirty="0"/>
              <a:t>Zo maakt het ontwerp van decreet het mogelijk om een deel van de inschrijvingsgelden met de werkingsmiddelen te verrekenen, zodat de academies enkel nog het bedrag moeten doorstorten dat overeenkomt met het totaal bedrag aan ontvangen inschrijvingsgelden, verminderd met het bedrag aan werkingsmiddelen waar ze recht op hebben. De Vlaamse overheid hoeft de werkingsmiddelen niet meer afzonderlijk betalen aan de academies. Dat vermindert niet alleen de geldstromen tussen overheid en academies, maar laat de academies ook veel sneller over hun werkingsmiddelen voor dat schooljaar beschikken: bij het begin van het schooljaar in plaats van januari. </a:t>
            </a:r>
          </a:p>
          <a:p>
            <a:r>
              <a:rPr lang="nl-BE" sz="1100" dirty="0"/>
              <a:t> </a:t>
            </a:r>
          </a:p>
          <a:p>
            <a:r>
              <a:rPr lang="nl-BE" sz="1100" dirty="0"/>
              <a:t>Het ontwerp van decreet behoudt de categorieën van rechthebbenden op het verminderde inschrijvingsgeld: personen met een geringe financiële draagkracht, personen met een beperking, maar ook alle volwassenen onder de 25 jaar. Jongeren hebben ook recht op vermindering als zij ten laste zijn van een persoon die behoort tot één van die categorieën. Het niveaudecreet voegt de verhoogde verzekeringstegemoetkoming toe als criterium om die geringe financiële draagkracht aan te tonen. Steden en gemeentes reiken vaak een kansenpas of </a:t>
            </a:r>
            <a:r>
              <a:rPr lang="nl-BE" sz="1100" dirty="0" err="1"/>
              <a:t>UiTpas</a:t>
            </a:r>
            <a:r>
              <a:rPr lang="nl-BE" sz="1100" dirty="0"/>
              <a:t> met kansenstatuut uit op basis van dat criterium.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3B3F1-5876-4554-A8B9-37093C81048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530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mj-lt"/>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64652"/>
            <a:ext cx="2159997" cy="719998"/>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a:t>Sleep de afbeelding naar de tijdelijke aanduiding of 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dirty="0"/>
              <a:t> </a:t>
            </a:r>
            <a:r>
              <a:rPr lang="nl-BE" b="1" dirty="0"/>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8" name="Rechthoek 17"/>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8"/>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mj-lt"/>
                <a:cs typeface="Calibri"/>
              </a:defRPr>
            </a:lvl1pPr>
          </a:lstStyle>
          <a:p>
            <a:r>
              <a:rPr lang="fr-FR" dirty="0" err="1"/>
              <a:t>Titelstijl</a:t>
            </a:r>
            <a:r>
              <a:rPr lang="fr-FR" dirty="0"/>
              <a:t> van model </a:t>
            </a:r>
            <a:r>
              <a:rPr lang="fr-FR" dirty="0" err="1"/>
              <a:t>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5" name="Rechthoek 14"/>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8"/>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Regular" panose="00000500000000000000" pitchFamily="2" charset="0"/>
                <a:cs typeface="Calibri"/>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cs typeface="Calibri"/>
              </a:defRPr>
            </a:lvl1pPr>
            <a:lvl2pPr>
              <a:defRPr sz="1800">
                <a:latin typeface="FlandersArtSans-Regular" panose="00000500000000000000" pitchFamily="2" charset="0"/>
                <a:cs typeface="Calibri"/>
              </a:defRPr>
            </a:lvl2pPr>
            <a:lvl3pPr>
              <a:defRPr sz="1800">
                <a:latin typeface="FlandersArtSans-Regular" panose="00000500000000000000" pitchFamily="2" charset="0"/>
                <a:cs typeface="Calibri"/>
              </a:defRPr>
            </a:lvl3pPr>
            <a:lvl4pPr>
              <a:defRPr sz="1800">
                <a:latin typeface="FlandersArtSans-Regular" panose="00000500000000000000" pitchFamily="2" charset="0"/>
                <a:cs typeface="Calibri"/>
              </a:defRPr>
            </a:lvl4pPr>
            <a:lvl5pPr>
              <a:defRPr sz="1800">
                <a:latin typeface="FlandersArtSans-Regular" panose="00000500000000000000" pitchFamily="2" charset="0"/>
                <a:cs typeface="Calibri"/>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505" y="5959574"/>
            <a:ext cx="2159997" cy="719998"/>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tx1"/>
                </a:solidFill>
                <a:latin typeface="+mj-lt"/>
              </a:defRPr>
            </a:lvl1pPr>
          </a:lstStyle>
          <a:p>
            <a:r>
              <a:rPr lang="fr-FR" dirty="0" err="1"/>
              <a:t>Titelstijl</a:t>
            </a:r>
            <a:r>
              <a:rPr lang="fr-FR" dirty="0"/>
              <a:t> van model </a:t>
            </a:r>
            <a:r>
              <a:rPr lang="fr-FR" dirty="0" err="1"/>
              <a:t>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dirty="0"/>
              <a:t> </a:t>
            </a:r>
            <a:r>
              <a:rPr lang="nl-BE" b="1" dirty="0"/>
              <a:t>│</a:t>
            </a:r>
            <a:fld id="{B263F6C6-2226-4286-8995-C42CB1E7C290}" type="slidenum">
              <a:rPr lang="nl-BE" smtClean="0"/>
              <a:pPr/>
              <a:t>‹nr.›</a:t>
            </a:fld>
            <a:endParaRPr lang="nl-BE" dirty="0"/>
          </a:p>
        </p:txBody>
      </p:sp>
      <p:sp>
        <p:nvSpPr>
          <p:cNvPr id="8" name="Rechthoek 7"/>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126" y="640527"/>
            <a:ext cx="2159997" cy="719998"/>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4CA907B-350D-467B-B23C-FA0C225EE4DF}"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236807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4CA907B-350D-467B-B23C-FA0C225EE4DF}"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263831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4CA907B-350D-467B-B23C-FA0C225EE4DF}"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274524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44CA907B-350D-467B-B23C-FA0C225EE4DF}" type="datetimeFigureOut">
              <a:rPr lang="nl-BE" smtClean="0"/>
              <a:t>4/05/2018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1700580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44CA907B-350D-467B-B23C-FA0C225EE4DF}" type="datetimeFigureOut">
              <a:rPr lang="nl-BE" smtClean="0"/>
              <a:t>4/05/2018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174672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4CA907B-350D-467B-B23C-FA0C225EE4DF}" type="datetimeFigureOut">
              <a:rPr lang="nl-BE" smtClean="0"/>
              <a:t>4/05/2018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24350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15465B"/>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aseline="0">
                <a:solidFill>
                  <a:schemeClr val="bg1"/>
                </a:solidFill>
                <a:latin typeface="+mj-lt"/>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4780" y="671000"/>
            <a:ext cx="2159997" cy="719998"/>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4CA907B-350D-467B-B23C-FA0C225EE4DF}" type="datetimeFigureOut">
              <a:rPr lang="nl-BE" smtClean="0"/>
              <a:t>4/05/2018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1332756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4CA907B-350D-467B-B23C-FA0C225EE4DF}" type="datetimeFigureOut">
              <a:rPr lang="nl-BE" smtClean="0"/>
              <a:t>4/05/2018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164622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4CA907B-350D-467B-B23C-FA0C225EE4DF}" type="datetimeFigureOut">
              <a:rPr lang="nl-BE" smtClean="0"/>
              <a:t>4/05/2018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3043822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4CA907B-350D-467B-B23C-FA0C225EE4DF}"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246554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4CA907B-350D-467B-B23C-FA0C225EE4DF}" type="datetimeFigureOut">
              <a:rPr lang="nl-BE" smtClean="0"/>
              <a:t>4/05/2018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929E03A-D637-4D3C-B72F-5A75449E9C3D}" type="slidenum">
              <a:rPr lang="nl-BE" smtClean="0"/>
              <a:t>‹nr.›</a:t>
            </a:fld>
            <a:endParaRPr lang="nl-BE"/>
          </a:p>
        </p:txBody>
      </p:sp>
    </p:spTree>
    <p:extLst>
      <p:ext uri="{BB962C8B-B14F-4D97-AF65-F5344CB8AC3E}">
        <p14:creationId xmlns:p14="http://schemas.microsoft.com/office/powerpoint/2010/main" val="58253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15465B"/>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aseline="0">
                <a:solidFill>
                  <a:schemeClr val="bg1"/>
                </a:solidFill>
                <a:latin typeface="+mj-lt"/>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4780" y="671000"/>
            <a:ext cx="2159997" cy="719998"/>
          </a:xfrm>
          <a:prstGeom prst="rect">
            <a:avLst/>
          </a:prstGeom>
        </p:spPr>
      </p:pic>
    </p:spTree>
    <p:extLst>
      <p:ext uri="{BB962C8B-B14F-4D97-AF65-F5344CB8AC3E}">
        <p14:creationId xmlns:p14="http://schemas.microsoft.com/office/powerpoint/2010/main" val="25616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mj-lt"/>
                <a:cs typeface="Calibri"/>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505" y="5959574"/>
            <a:ext cx="2159997" cy="719998"/>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tx1"/>
                </a:solidFill>
                <a:latin typeface="+mj-lt"/>
              </a:defRPr>
            </a:lvl1pPr>
          </a:lstStyle>
          <a:p>
            <a:r>
              <a:rPr lang="fr-FR" dirty="0" err="1"/>
              <a:t>Titelstijl</a:t>
            </a:r>
            <a:r>
              <a:rPr lang="fr-FR" dirty="0"/>
              <a:t> van model </a:t>
            </a:r>
            <a:r>
              <a:rPr lang="fr-FR" dirty="0" err="1"/>
              <a:t>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dirty="0"/>
              <a:t> </a:t>
            </a:r>
            <a:r>
              <a:rPr lang="nl-BE" b="1" dirty="0"/>
              <a:t>│</a:t>
            </a:r>
            <a:fld id="{B263F6C6-2226-4286-8995-C42CB1E7C290}" type="slidenum">
              <a:rPr lang="nl-BE" smtClean="0"/>
              <a:pPr/>
              <a:t>‹nr.›</a:t>
            </a:fld>
            <a:endParaRPr lang="nl-BE" dirty="0"/>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126" y="640527"/>
            <a:ext cx="2159997" cy="719998"/>
          </a:xfrm>
          <a:prstGeom prst="rect">
            <a:avLst/>
          </a:prstGeom>
        </p:spPr>
      </p:pic>
      <p:sp>
        <p:nvSpPr>
          <p:cNvPr id="8" name="Rechthoek 7"/>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57579"/>
          </a:xfrm>
          <a:ln>
            <a:noFill/>
          </a:ln>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93065" y="288000"/>
            <a:ext cx="6028442"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mj-lt"/>
                <a:cs typeface="Calibri"/>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64652"/>
            <a:ext cx="2159997" cy="719998"/>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baseline="0">
                <a:latin typeface="+mj-lt"/>
                <a:cs typeface="Calibri"/>
              </a:defRPr>
            </a:lvl1pPr>
          </a:lstStyle>
          <a:p>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
        <p:nvSpPr>
          <p:cNvPr id="8" name="Rechthoek 7"/>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126" y="640527"/>
            <a:ext cx="2159997" cy="719998"/>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p>
          <a:p>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tx1"/>
                </a:solidFill>
                <a:latin typeface="+mj-lt"/>
                <a:cs typeface="FlandersArtSans-Bold" panose="00000800000000000000" pitchFamily="2" charset="0"/>
              </a:defRPr>
            </a:lvl1pPr>
          </a:lstStyle>
          <a:p>
            <a:r>
              <a:rPr lang="fr-FR" dirty="0" err="1"/>
              <a:t>Titelstijl</a:t>
            </a:r>
            <a:r>
              <a:rPr lang="fr-FR" dirty="0"/>
              <a:t> van model </a:t>
            </a:r>
            <a:r>
              <a:rPr lang="fr-FR" dirty="0" err="1"/>
              <a:t>bewerken</a:t>
            </a:r>
            <a:endParaRPr lang="nl-BE" dirty="0"/>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a:t> </a:t>
            </a:r>
            <a:r>
              <a:rPr lang="nl-BE" b="1"/>
              <a:t>│</a:t>
            </a:r>
            <a:fld id="{B263F6C6-2226-4286-8995-C42CB1E7C290}"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8"/>
          </a:xfrm>
          <a:prstGeom prst="rect">
            <a:avLst/>
          </a:prstGeom>
        </p:spPr>
      </p:pic>
      <p:sp>
        <p:nvSpPr>
          <p:cNvPr id="10" name="Rechthoek 9"/>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610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b="1">
                <a:latin typeface="+mj-lt"/>
                <a:cs typeface="Calibri"/>
              </a:defRPr>
            </a:lvl1pPr>
          </a:lstStyle>
          <a:p>
            <a:r>
              <a:rPr lang="fr-FR" dirty="0" err="1"/>
              <a:t>Titelstijl</a:t>
            </a:r>
            <a:r>
              <a:rPr lang="fr-FR" dirty="0"/>
              <a:t> van model </a:t>
            </a:r>
            <a:r>
              <a:rPr lang="fr-FR" dirty="0" err="1"/>
              <a:t>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cs typeface="Calibri"/>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cs typeface="Calibri"/>
              </a:defRPr>
            </a:lvl2pPr>
            <a:lvl3pPr>
              <a:lnSpc>
                <a:spcPct val="90000"/>
              </a:lnSpc>
              <a:buSzPct val="85000"/>
              <a:defRPr>
                <a:latin typeface="FlandersArtSans-Regular" panose="00000500000000000000" pitchFamily="2" charset="0"/>
                <a:cs typeface="Calibri"/>
              </a:defRPr>
            </a:lvl3pPr>
            <a:lvl4pPr>
              <a:lnSpc>
                <a:spcPct val="90000"/>
              </a:lnSpc>
              <a:defRPr>
                <a:latin typeface="FlandersArtSans-Regular" panose="00000500000000000000" pitchFamily="2" charset="0"/>
                <a:cs typeface="Calibri"/>
              </a:defRPr>
            </a:lvl4pPr>
            <a:lvl5pPr>
              <a:lnSpc>
                <a:spcPct val="90000"/>
              </a:lnSpc>
              <a:defRPr>
                <a:latin typeface="FlandersArtSans-Regular" panose="00000500000000000000" pitchFamily="2" charset="0"/>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0" name="Rechthoek 9"/>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48939" y="6058527"/>
            <a:ext cx="2159997" cy="719998"/>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mj-lt"/>
                <a:cs typeface="FlandersArtSans-Bold" panose="00000800000000000000" pitchFamily="2"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4/05/2018</a:t>
            </a:fld>
            <a:r>
              <a:rPr lang="nl-BE"/>
              <a:t> </a:t>
            </a:r>
            <a:r>
              <a:rPr lang="nl-BE" b="1"/>
              <a:t>│</a:t>
            </a:r>
            <a:fld id="{B263F6C6-2226-4286-8995-C42CB1E7C290}" type="slidenum">
              <a:rPr lang="nl-BE" smtClean="0"/>
              <a:pPr/>
              <a:t>‹nr.›</a:t>
            </a:fld>
            <a:endParaRPr lang="nl-BE" dirty="0"/>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2" name="Rechthoek 11"/>
          <p:cNvSpPr/>
          <p:nvPr userDrawn="1"/>
        </p:nvSpPr>
        <p:spPr>
          <a:xfrm>
            <a:off x="0" y="0"/>
            <a:ext cx="282207" cy="6858000"/>
          </a:xfrm>
          <a:prstGeom prst="rect">
            <a:avLst/>
          </a:prstGeom>
          <a:solidFill>
            <a:srgbClr val="15465B"/>
          </a:solidFill>
          <a:ln>
            <a:solidFill>
              <a:srgbClr val="1546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8"/>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4/05/2018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83" r:id="rId4"/>
    <p:sldLayoutId id="2147483684" r:id="rId5"/>
    <p:sldLayoutId id="2147483687" r:id="rId6"/>
    <p:sldLayoutId id="2147483688" r:id="rId7"/>
    <p:sldLayoutId id="2147483689" r:id="rId8"/>
    <p:sldLayoutId id="2147483691" r:id="rId9"/>
    <p:sldLayoutId id="2147483674" r:id="rId10"/>
    <p:sldLayoutId id="2147483652" r:id="rId11"/>
    <p:sldLayoutId id="2147483682" r:id="rId12"/>
    <p:sldLayoutId id="2147483743" r:id="rId13"/>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5"/>
        </a:buBlip>
        <a:tabLst/>
        <a:defRPr sz="2200" kern="1200" spc="0" baseline="0">
          <a:solidFill>
            <a:schemeClr val="tx1"/>
          </a:solidFill>
          <a:latin typeface="Calibri"/>
          <a:ea typeface="+mn-ea"/>
          <a:cs typeface="Calibri"/>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6"/>
        </a:buBlip>
        <a:tabLst/>
        <a:defRPr sz="2200" kern="1200" spc="0" baseline="0">
          <a:solidFill>
            <a:srgbClr val="9B9B9B"/>
          </a:solidFill>
          <a:latin typeface="Calibri"/>
          <a:ea typeface="+mn-ea"/>
          <a:cs typeface="Calibri"/>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7"/>
        </a:buBlip>
        <a:tabLst/>
        <a:defRPr sz="2000" kern="1200" spc="0" baseline="0">
          <a:solidFill>
            <a:schemeClr val="tx1"/>
          </a:solidFill>
          <a:latin typeface="Calibri"/>
          <a:ea typeface="+mn-ea"/>
          <a:cs typeface="Calibri"/>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8"/>
        </a:buBlip>
        <a:tabLst/>
        <a:defRPr sz="2000" kern="1200" spc="0" baseline="0">
          <a:solidFill>
            <a:schemeClr val="tx1"/>
          </a:solidFill>
          <a:latin typeface="Calibri"/>
          <a:ea typeface="+mn-ea"/>
          <a:cs typeface="Calibri"/>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5"/>
        </a:buBlip>
        <a:tabLst/>
        <a:defRPr sz="2000" kern="1200" spc="0" baseline="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A907B-350D-467B-B23C-FA0C225EE4DF}" type="datetimeFigureOut">
              <a:rPr lang="nl-BE" smtClean="0"/>
              <a:t>4/05/2018</a:t>
            </a:fld>
            <a:endParaRPr lang="nl-BE"/>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29E03A-D637-4D3C-B72F-5A75449E9C3D}" type="slidenum">
              <a:rPr lang="nl-BE" smtClean="0"/>
              <a:t>‹nr.›</a:t>
            </a:fld>
            <a:endParaRPr lang="nl-BE"/>
          </a:p>
        </p:txBody>
      </p:sp>
    </p:spTree>
    <p:extLst>
      <p:ext uri="{BB962C8B-B14F-4D97-AF65-F5344CB8AC3E}">
        <p14:creationId xmlns:p14="http://schemas.microsoft.com/office/powerpoint/2010/main" val="239951722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onderwijs.login.kanooh.be/nl/opleidingenstructuur-deeltijds-kunstonderwijs"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s://onderwijs.vlaanderen.be/decreet-deeltijds-kunstonderwijs" TargetMode="External"/><Relationship Id="rId2" Type="http://schemas.openxmlformats.org/officeDocument/2006/relationships/hyperlink" Target="mailto:Deeltijdskunstonderwijsbeleid@vlaanderen.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3D2DB1E-F22B-43D1-B3E9-6528C3B33CDF}"/>
              </a:ext>
            </a:extLst>
          </p:cNvPr>
          <p:cNvSpPr>
            <a:spLocks noGrp="1"/>
          </p:cNvSpPr>
          <p:nvPr>
            <p:ph type="ctrTitle"/>
          </p:nvPr>
        </p:nvSpPr>
        <p:spPr>
          <a:xfrm>
            <a:off x="3737113" y="3128305"/>
            <a:ext cx="4969461" cy="2484000"/>
          </a:xfrm>
        </p:spPr>
        <p:txBody>
          <a:bodyPr/>
          <a:lstStyle/>
          <a:p>
            <a:r>
              <a:rPr lang="nl-BE" dirty="0"/>
              <a:t>Welkom</a:t>
            </a:r>
          </a:p>
        </p:txBody>
      </p:sp>
      <p:sp>
        <p:nvSpPr>
          <p:cNvPr id="7" name="Ondertitel 6">
            <a:extLst>
              <a:ext uri="{FF2B5EF4-FFF2-40B4-BE49-F238E27FC236}">
                <a16:creationId xmlns:a16="http://schemas.microsoft.com/office/drawing/2014/main" id="{CFC94AF7-3F13-4E63-B88C-EC73DA39252F}"/>
              </a:ext>
            </a:extLst>
          </p:cNvPr>
          <p:cNvSpPr>
            <a:spLocks noGrp="1"/>
          </p:cNvSpPr>
          <p:nvPr>
            <p:ph type="subTitle" idx="1"/>
          </p:nvPr>
        </p:nvSpPr>
        <p:spPr>
          <a:xfrm>
            <a:off x="4000832" y="4631622"/>
            <a:ext cx="3816000" cy="1224000"/>
          </a:xfrm>
        </p:spPr>
        <p:txBody>
          <a:bodyPr/>
          <a:lstStyle/>
          <a:p>
            <a:endParaRPr lang="nl-BE" dirty="0"/>
          </a:p>
        </p:txBody>
      </p:sp>
      <p:sp>
        <p:nvSpPr>
          <p:cNvPr id="8" name="Tijdelijke aanduiding voor inhoud 7">
            <a:extLst>
              <a:ext uri="{FF2B5EF4-FFF2-40B4-BE49-F238E27FC236}">
                <a16:creationId xmlns:a16="http://schemas.microsoft.com/office/drawing/2014/main" id="{9E3793A3-233A-46E9-AE8C-A98175040A20}"/>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61971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5380E123-05D0-41A2-B305-75499AB8A28A}"/>
              </a:ext>
            </a:extLst>
          </p:cNvPr>
          <p:cNvGrpSpPr/>
          <p:nvPr/>
        </p:nvGrpSpPr>
        <p:grpSpPr>
          <a:xfrm>
            <a:off x="633845" y="2000250"/>
            <a:ext cx="1678132" cy="2104159"/>
            <a:chOff x="2854036" y="831273"/>
            <a:chExt cx="2237509" cy="2805545"/>
          </a:xfrm>
        </p:grpSpPr>
        <p:sp>
          <p:nvSpPr>
            <p:cNvPr id="5" name="Rechthoek: afgeronde hoeken 4">
              <a:extLst>
                <a:ext uri="{FF2B5EF4-FFF2-40B4-BE49-F238E27FC236}">
                  <a16:creationId xmlns:a16="http://schemas.microsoft.com/office/drawing/2014/main" id="{E71146A3-7A18-48BD-966E-2EEF53E9248B}"/>
                </a:ext>
              </a:extLst>
            </p:cNvPr>
            <p:cNvSpPr/>
            <p:nvPr/>
          </p:nvSpPr>
          <p:spPr>
            <a:xfrm>
              <a:off x="2854036" y="8312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6" name="Rechthoek: afgeronde hoeken 5">
              <a:extLst>
                <a:ext uri="{FF2B5EF4-FFF2-40B4-BE49-F238E27FC236}">
                  <a16:creationId xmlns:a16="http://schemas.microsoft.com/office/drawing/2014/main" id="{28FE2ACA-5222-4871-BEC5-EA6DA6EE7614}"/>
                </a:ext>
              </a:extLst>
            </p:cNvPr>
            <p:cNvSpPr/>
            <p:nvPr/>
          </p:nvSpPr>
          <p:spPr>
            <a:xfrm>
              <a:off x="3006436" y="9836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7" name="Rechthoek: afgeronde hoeken 6">
              <a:extLst>
                <a:ext uri="{FF2B5EF4-FFF2-40B4-BE49-F238E27FC236}">
                  <a16:creationId xmlns:a16="http://schemas.microsoft.com/office/drawing/2014/main" id="{DD2F8BAA-9E21-4489-8197-D1066D329C04}"/>
                </a:ext>
              </a:extLst>
            </p:cNvPr>
            <p:cNvSpPr/>
            <p:nvPr/>
          </p:nvSpPr>
          <p:spPr>
            <a:xfrm>
              <a:off x="3158836" y="11360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8" name="Rechthoek: afgeronde hoeken 7">
              <a:extLst>
                <a:ext uri="{FF2B5EF4-FFF2-40B4-BE49-F238E27FC236}">
                  <a16:creationId xmlns:a16="http://schemas.microsoft.com/office/drawing/2014/main" id="{CEBA1F76-8819-4E78-B626-F1088A672FCA}"/>
                </a:ext>
              </a:extLst>
            </p:cNvPr>
            <p:cNvSpPr/>
            <p:nvPr/>
          </p:nvSpPr>
          <p:spPr>
            <a:xfrm>
              <a:off x="3311236" y="12884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9" name="Rechthoek: afgeronde hoeken 8">
              <a:extLst>
                <a:ext uri="{FF2B5EF4-FFF2-40B4-BE49-F238E27FC236}">
                  <a16:creationId xmlns:a16="http://schemas.microsoft.com/office/drawing/2014/main" id="{0C6C371D-2D9F-4C53-82A8-B70A9F44990E}"/>
                </a:ext>
              </a:extLst>
            </p:cNvPr>
            <p:cNvSpPr/>
            <p:nvPr/>
          </p:nvSpPr>
          <p:spPr>
            <a:xfrm>
              <a:off x="3463636" y="14408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grpSp>
      <p:sp>
        <p:nvSpPr>
          <p:cNvPr id="10" name="Rechthoek: afgeronde hoeken 9">
            <a:extLst>
              <a:ext uri="{FF2B5EF4-FFF2-40B4-BE49-F238E27FC236}">
                <a16:creationId xmlns:a16="http://schemas.microsoft.com/office/drawing/2014/main" id="{C045F2FC-836E-4CB0-94F4-D19015890AC6}"/>
              </a:ext>
            </a:extLst>
          </p:cNvPr>
          <p:cNvSpPr/>
          <p:nvPr/>
        </p:nvSpPr>
        <p:spPr>
          <a:xfrm>
            <a:off x="3569277" y="3148446"/>
            <a:ext cx="1220932" cy="1646959"/>
          </a:xfrm>
          <a:prstGeom prst="roundRect">
            <a:avLst/>
          </a:prstGeom>
          <a:solidFill>
            <a:schemeClr val="accent5">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b="1" dirty="0">
                <a:solidFill>
                  <a:srgbClr val="5B9BD5"/>
                </a:solidFill>
                <a:latin typeface="Calibri" panose="020F0502020204030204"/>
              </a:rPr>
              <a:t>Academie als professionele leer- </a:t>
            </a:r>
          </a:p>
          <a:p>
            <a:pPr algn="ctr" defTabSz="685800"/>
            <a:r>
              <a:rPr lang="nl-BE" sz="1200" b="1" dirty="0">
                <a:solidFill>
                  <a:srgbClr val="5B9BD5"/>
                </a:solidFill>
                <a:latin typeface="Calibri" panose="020F0502020204030204"/>
              </a:rPr>
              <a:t>gemeenschap</a:t>
            </a:r>
          </a:p>
        </p:txBody>
      </p:sp>
      <p:sp>
        <p:nvSpPr>
          <p:cNvPr id="13" name="Titel 1">
            <a:extLst>
              <a:ext uri="{FF2B5EF4-FFF2-40B4-BE49-F238E27FC236}">
                <a16:creationId xmlns:a16="http://schemas.microsoft.com/office/drawing/2014/main" id="{5B4E07FF-8528-4445-A59E-DE5C73AB72AD}"/>
              </a:ext>
            </a:extLst>
          </p:cNvPr>
          <p:cNvSpPr>
            <a:spLocks noGrp="1"/>
          </p:cNvSpPr>
          <p:nvPr>
            <p:ph type="title"/>
          </p:nvPr>
        </p:nvSpPr>
        <p:spPr>
          <a:xfrm>
            <a:off x="485777" y="891778"/>
            <a:ext cx="7886700" cy="994172"/>
          </a:xfrm>
        </p:spPr>
        <p:txBody>
          <a:bodyPr>
            <a:normAutofit/>
          </a:bodyPr>
          <a:lstStyle/>
          <a:p>
            <a:r>
              <a:rPr lang="nl-BE" dirty="0"/>
              <a:t>opdracht en einddoelen (</a:t>
            </a:r>
            <a:r>
              <a:rPr lang="nl-BE" dirty="0" err="1"/>
              <a:t>hfst</a:t>
            </a:r>
            <a:r>
              <a:rPr lang="nl-BE" dirty="0"/>
              <a:t> II)</a:t>
            </a:r>
          </a:p>
        </p:txBody>
      </p:sp>
      <p:sp>
        <p:nvSpPr>
          <p:cNvPr id="14" name="Rechthoek: afgeronde hoeken 13">
            <a:extLst>
              <a:ext uri="{FF2B5EF4-FFF2-40B4-BE49-F238E27FC236}">
                <a16:creationId xmlns:a16="http://schemas.microsoft.com/office/drawing/2014/main" id="{E8457A10-79F8-46E4-8DD2-D91E6CCF2125}"/>
              </a:ext>
            </a:extLst>
          </p:cNvPr>
          <p:cNvSpPr/>
          <p:nvPr/>
        </p:nvSpPr>
        <p:spPr>
          <a:xfrm>
            <a:off x="5250439" y="3148445"/>
            <a:ext cx="1220932" cy="1646959"/>
          </a:xfrm>
          <a:prstGeom prst="roundRect">
            <a:avLst/>
          </a:prstGeom>
          <a:solidFill>
            <a:schemeClr val="accent5">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b="1" dirty="0">
                <a:solidFill>
                  <a:srgbClr val="5B9BD5"/>
                </a:solidFill>
                <a:latin typeface="Calibri" panose="020F0502020204030204"/>
              </a:rPr>
              <a:t>Leerloopbaan-begeleiding structureel uitbouwen</a:t>
            </a:r>
          </a:p>
        </p:txBody>
      </p:sp>
    </p:spTree>
    <p:extLst>
      <p:ext uri="{BB962C8B-B14F-4D97-AF65-F5344CB8AC3E}">
        <p14:creationId xmlns:p14="http://schemas.microsoft.com/office/powerpoint/2010/main" val="188468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00F8451-7B5C-4A42-A629-A1C2CE9FB4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924" y="1250202"/>
            <a:ext cx="6118622" cy="4580786"/>
          </a:xfrm>
        </p:spPr>
      </p:pic>
    </p:spTree>
    <p:extLst>
      <p:ext uri="{BB962C8B-B14F-4D97-AF65-F5344CB8AC3E}">
        <p14:creationId xmlns:p14="http://schemas.microsoft.com/office/powerpoint/2010/main" val="417789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nd enkele hoek rechthoek 3"/>
          <p:cNvSpPr/>
          <p:nvPr/>
        </p:nvSpPr>
        <p:spPr>
          <a:xfrm>
            <a:off x="6415519" y="3608919"/>
            <a:ext cx="931361" cy="544195"/>
          </a:xfrm>
          <a:prstGeom prst="round1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050" dirty="0">
                <a:solidFill>
                  <a:prstClr val="white"/>
                </a:solidFill>
                <a:latin typeface="Calibri" panose="020F0502020204030204"/>
              </a:rPr>
              <a:t>2</a:t>
            </a:r>
            <a:r>
              <a:rPr lang="nl-BE" sz="1050" baseline="30000" dirty="0">
                <a:solidFill>
                  <a:prstClr val="white"/>
                </a:solidFill>
                <a:latin typeface="Calibri" panose="020F0502020204030204"/>
              </a:rPr>
              <a:t>e</a:t>
            </a:r>
            <a:r>
              <a:rPr lang="nl-BE" sz="1050" dirty="0">
                <a:solidFill>
                  <a:prstClr val="white"/>
                </a:solidFill>
                <a:latin typeface="Calibri" panose="020F0502020204030204"/>
              </a:rPr>
              <a:t> graad</a:t>
            </a:r>
          </a:p>
          <a:p>
            <a:pPr algn="ctr" defTabSz="685800"/>
            <a:r>
              <a:rPr lang="nl-BE" sz="1050" dirty="0">
                <a:solidFill>
                  <a:prstClr val="white"/>
                </a:solidFill>
                <a:latin typeface="Calibri" panose="020F0502020204030204"/>
              </a:rPr>
              <a:t>JONG.</a:t>
            </a:r>
          </a:p>
          <a:p>
            <a:pPr algn="ctr" defTabSz="685800"/>
            <a:r>
              <a:rPr lang="nl-BE" sz="1050" dirty="0">
                <a:solidFill>
                  <a:prstClr val="white"/>
                </a:solidFill>
                <a:latin typeface="Calibri" panose="020F0502020204030204"/>
              </a:rPr>
              <a:t>4 leerjaren</a:t>
            </a:r>
          </a:p>
        </p:txBody>
      </p:sp>
      <p:sp>
        <p:nvSpPr>
          <p:cNvPr id="5" name="Rond enkele hoek rechthoek 4"/>
          <p:cNvSpPr/>
          <p:nvPr/>
        </p:nvSpPr>
        <p:spPr>
          <a:xfrm>
            <a:off x="6360843" y="2159271"/>
            <a:ext cx="1757728" cy="544195"/>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a:p>
            <a:pPr algn="ctr" defTabSz="685800"/>
            <a:r>
              <a:rPr lang="nl-BE" sz="1350" dirty="0">
                <a:solidFill>
                  <a:prstClr val="black"/>
                </a:solidFill>
                <a:latin typeface="Calibri" panose="020F0502020204030204"/>
              </a:rPr>
              <a:t>3 leerjaren</a:t>
            </a:r>
          </a:p>
        </p:txBody>
      </p:sp>
      <p:sp>
        <p:nvSpPr>
          <p:cNvPr id="6" name="Rond enkele hoek rechthoek 5"/>
          <p:cNvSpPr/>
          <p:nvPr/>
        </p:nvSpPr>
        <p:spPr>
          <a:xfrm>
            <a:off x="6393687" y="2876730"/>
            <a:ext cx="1757728" cy="54419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3</a:t>
            </a:r>
            <a:r>
              <a:rPr lang="nl-BE" sz="1350" baseline="30000" dirty="0">
                <a:solidFill>
                  <a:prstClr val="black"/>
                </a:solidFill>
                <a:latin typeface="Calibri" panose="020F0502020204030204"/>
              </a:rPr>
              <a:t>e</a:t>
            </a:r>
            <a:r>
              <a:rPr lang="nl-BE" sz="1350" dirty="0">
                <a:solidFill>
                  <a:prstClr val="black"/>
                </a:solidFill>
                <a:latin typeface="Calibri" panose="020F0502020204030204"/>
              </a:rPr>
              <a:t> graad</a:t>
            </a:r>
          </a:p>
          <a:p>
            <a:pPr algn="ctr" defTabSz="685800"/>
            <a:r>
              <a:rPr lang="nl-BE" sz="1350" dirty="0">
                <a:solidFill>
                  <a:prstClr val="black"/>
                </a:solidFill>
                <a:latin typeface="Calibri" panose="020F0502020204030204"/>
              </a:rPr>
              <a:t>3 of 4 leerjaren</a:t>
            </a:r>
          </a:p>
        </p:txBody>
      </p:sp>
      <p:sp>
        <p:nvSpPr>
          <p:cNvPr id="7" name="Rond enkele hoek rechthoek 6"/>
          <p:cNvSpPr/>
          <p:nvPr/>
        </p:nvSpPr>
        <p:spPr>
          <a:xfrm>
            <a:off x="4400157" y="3648637"/>
            <a:ext cx="1757728" cy="544195"/>
          </a:xfrm>
          <a:prstGeom prst="round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2</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2 of 4 leerjaren</a:t>
            </a:r>
          </a:p>
        </p:txBody>
      </p:sp>
      <p:sp>
        <p:nvSpPr>
          <p:cNvPr id="8" name="Rond enkele hoek rechthoek 7"/>
          <p:cNvSpPr/>
          <p:nvPr/>
        </p:nvSpPr>
        <p:spPr>
          <a:xfrm>
            <a:off x="4469478" y="2182512"/>
            <a:ext cx="1757728" cy="544195"/>
          </a:xfrm>
          <a:prstGeom prst="round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a:p>
            <a:pPr algn="ctr" defTabSz="685800"/>
            <a:r>
              <a:rPr lang="nl-BE" sz="1350" dirty="0">
                <a:solidFill>
                  <a:prstClr val="black"/>
                </a:solidFill>
                <a:latin typeface="Calibri" panose="020F0502020204030204"/>
              </a:rPr>
              <a:t>3 leerjaren</a:t>
            </a:r>
          </a:p>
        </p:txBody>
      </p:sp>
      <p:sp>
        <p:nvSpPr>
          <p:cNvPr id="9" name="Rond enkele hoek rechthoek 8"/>
          <p:cNvSpPr/>
          <p:nvPr/>
        </p:nvSpPr>
        <p:spPr>
          <a:xfrm>
            <a:off x="4420831" y="2907912"/>
            <a:ext cx="1757728" cy="544195"/>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3</a:t>
            </a:r>
            <a:r>
              <a:rPr lang="nl-BE" sz="1350" baseline="30000" dirty="0">
                <a:solidFill>
                  <a:prstClr val="black"/>
                </a:solidFill>
                <a:latin typeface="Calibri" panose="020F0502020204030204"/>
              </a:rPr>
              <a:t>e</a:t>
            </a:r>
            <a:r>
              <a:rPr lang="nl-BE" sz="1350" dirty="0">
                <a:solidFill>
                  <a:prstClr val="black"/>
                </a:solidFill>
                <a:latin typeface="Calibri" panose="020F0502020204030204"/>
              </a:rPr>
              <a:t> graad</a:t>
            </a:r>
          </a:p>
          <a:p>
            <a:pPr algn="ctr" defTabSz="685800"/>
            <a:r>
              <a:rPr lang="nl-BE" sz="1350" dirty="0">
                <a:solidFill>
                  <a:prstClr val="black"/>
                </a:solidFill>
                <a:latin typeface="Calibri" panose="020F0502020204030204"/>
              </a:rPr>
              <a:t>3 leerjaren</a:t>
            </a:r>
          </a:p>
        </p:txBody>
      </p:sp>
      <p:sp>
        <p:nvSpPr>
          <p:cNvPr id="10" name="Rond enkele hoek rechthoek 9"/>
          <p:cNvSpPr/>
          <p:nvPr/>
        </p:nvSpPr>
        <p:spPr>
          <a:xfrm>
            <a:off x="525665" y="3637728"/>
            <a:ext cx="1757728" cy="544195"/>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2</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4 leerjaren</a:t>
            </a:r>
          </a:p>
        </p:txBody>
      </p:sp>
      <p:sp>
        <p:nvSpPr>
          <p:cNvPr id="11" name="Rond enkele hoek rechthoek 10"/>
          <p:cNvSpPr/>
          <p:nvPr/>
        </p:nvSpPr>
        <p:spPr>
          <a:xfrm>
            <a:off x="577311" y="2159271"/>
            <a:ext cx="1757728" cy="544195"/>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a:p>
            <a:pPr algn="ctr" defTabSz="685800"/>
            <a:r>
              <a:rPr lang="nl-BE" sz="1350" dirty="0">
                <a:solidFill>
                  <a:prstClr val="black"/>
                </a:solidFill>
                <a:latin typeface="Calibri" panose="020F0502020204030204"/>
              </a:rPr>
              <a:t>4,5 of 10 leerjaren</a:t>
            </a:r>
          </a:p>
        </p:txBody>
      </p:sp>
      <p:sp>
        <p:nvSpPr>
          <p:cNvPr id="12" name="Rond enkele hoek rechthoek 11"/>
          <p:cNvSpPr/>
          <p:nvPr/>
        </p:nvSpPr>
        <p:spPr>
          <a:xfrm>
            <a:off x="480923" y="2890739"/>
            <a:ext cx="860114" cy="594237"/>
          </a:xfrm>
          <a:prstGeom prst="round1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3</a:t>
            </a:r>
            <a:r>
              <a:rPr lang="nl-BE" sz="1350" baseline="30000" dirty="0">
                <a:solidFill>
                  <a:prstClr val="black"/>
                </a:solidFill>
                <a:latin typeface="Calibri" panose="020F0502020204030204"/>
              </a:rPr>
              <a:t>e</a:t>
            </a:r>
            <a:r>
              <a:rPr lang="nl-BE" sz="1350" dirty="0">
                <a:solidFill>
                  <a:prstClr val="black"/>
                </a:solidFill>
                <a:latin typeface="Calibri" panose="020F0502020204030204"/>
              </a:rPr>
              <a:t> gr JONG</a:t>
            </a:r>
          </a:p>
          <a:p>
            <a:pPr algn="ctr" defTabSz="685800"/>
            <a:r>
              <a:rPr lang="nl-BE" sz="1350" dirty="0">
                <a:solidFill>
                  <a:prstClr val="black"/>
                </a:solidFill>
                <a:latin typeface="Calibri" panose="020F0502020204030204"/>
              </a:rPr>
              <a:t>6  </a:t>
            </a:r>
            <a:r>
              <a:rPr lang="nl-BE" sz="1350" dirty="0" err="1">
                <a:solidFill>
                  <a:prstClr val="black"/>
                </a:solidFill>
                <a:latin typeface="Calibri" panose="020F0502020204030204"/>
              </a:rPr>
              <a:t>lj</a:t>
            </a:r>
            <a:r>
              <a:rPr lang="nl-BE" sz="1350" dirty="0">
                <a:solidFill>
                  <a:prstClr val="black"/>
                </a:solidFill>
                <a:latin typeface="Calibri" panose="020F0502020204030204"/>
              </a:rPr>
              <a:t>.</a:t>
            </a:r>
          </a:p>
        </p:txBody>
      </p:sp>
      <p:sp>
        <p:nvSpPr>
          <p:cNvPr id="13" name="Tekstvak 12"/>
          <p:cNvSpPr txBox="1"/>
          <p:nvPr/>
        </p:nvSpPr>
        <p:spPr>
          <a:xfrm>
            <a:off x="718723" y="1445362"/>
            <a:ext cx="1654820"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Beeldende en </a:t>
            </a:r>
          </a:p>
          <a:p>
            <a:pPr defTabSz="685800"/>
            <a:r>
              <a:rPr lang="nl-BE" sz="1350" dirty="0">
                <a:solidFill>
                  <a:prstClr val="black"/>
                </a:solidFill>
                <a:latin typeface="Calibri" panose="020F0502020204030204"/>
              </a:rPr>
              <a:t>audiovisuele kunsten</a:t>
            </a:r>
          </a:p>
        </p:txBody>
      </p:sp>
      <p:sp>
        <p:nvSpPr>
          <p:cNvPr id="14" name="Tekstvak 13"/>
          <p:cNvSpPr txBox="1"/>
          <p:nvPr/>
        </p:nvSpPr>
        <p:spPr>
          <a:xfrm>
            <a:off x="6813568" y="1641271"/>
            <a:ext cx="972320"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Muziek</a:t>
            </a:r>
          </a:p>
        </p:txBody>
      </p:sp>
      <p:sp>
        <p:nvSpPr>
          <p:cNvPr id="15" name="Rond enkele hoek rechthoek 14"/>
          <p:cNvSpPr/>
          <p:nvPr/>
        </p:nvSpPr>
        <p:spPr>
          <a:xfrm>
            <a:off x="2491807" y="3658653"/>
            <a:ext cx="1757728" cy="544195"/>
          </a:xfrm>
          <a:prstGeom prst="round1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2</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2 of 4 leerjaren</a:t>
            </a:r>
          </a:p>
        </p:txBody>
      </p:sp>
      <p:sp>
        <p:nvSpPr>
          <p:cNvPr id="16" name="Rond enkele hoek rechthoek 15"/>
          <p:cNvSpPr/>
          <p:nvPr/>
        </p:nvSpPr>
        <p:spPr>
          <a:xfrm>
            <a:off x="2523395" y="2164971"/>
            <a:ext cx="1757728" cy="544195"/>
          </a:xfrm>
          <a:prstGeom prst="round1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a:p>
            <a:pPr algn="ctr" defTabSz="685800"/>
            <a:r>
              <a:rPr lang="nl-BE" sz="1350" dirty="0">
                <a:solidFill>
                  <a:prstClr val="black"/>
                </a:solidFill>
                <a:latin typeface="Calibri" panose="020F0502020204030204"/>
              </a:rPr>
              <a:t>3 leerjaren</a:t>
            </a:r>
          </a:p>
        </p:txBody>
      </p:sp>
      <p:sp>
        <p:nvSpPr>
          <p:cNvPr id="17" name="Rond enkele hoek rechthoek 16"/>
          <p:cNvSpPr/>
          <p:nvPr/>
        </p:nvSpPr>
        <p:spPr>
          <a:xfrm>
            <a:off x="2495467" y="2919354"/>
            <a:ext cx="1757728" cy="544195"/>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3</a:t>
            </a:r>
            <a:r>
              <a:rPr lang="nl-BE" sz="1350" baseline="30000" dirty="0">
                <a:solidFill>
                  <a:prstClr val="black"/>
                </a:solidFill>
                <a:latin typeface="Calibri" panose="020F0502020204030204"/>
              </a:rPr>
              <a:t>e</a:t>
            </a:r>
            <a:r>
              <a:rPr lang="nl-BE" sz="1350" dirty="0">
                <a:solidFill>
                  <a:prstClr val="black"/>
                </a:solidFill>
                <a:latin typeface="Calibri" panose="020F0502020204030204"/>
              </a:rPr>
              <a:t> graad</a:t>
            </a:r>
          </a:p>
          <a:p>
            <a:pPr algn="ctr" defTabSz="685800"/>
            <a:r>
              <a:rPr lang="nl-BE" sz="1350" dirty="0">
                <a:solidFill>
                  <a:prstClr val="black"/>
                </a:solidFill>
                <a:latin typeface="Calibri" panose="020F0502020204030204"/>
              </a:rPr>
              <a:t>3 leerjaren</a:t>
            </a:r>
          </a:p>
        </p:txBody>
      </p:sp>
      <p:sp>
        <p:nvSpPr>
          <p:cNvPr id="18" name="Tekstvak 17"/>
          <p:cNvSpPr txBox="1"/>
          <p:nvPr/>
        </p:nvSpPr>
        <p:spPr>
          <a:xfrm>
            <a:off x="4807492" y="1586548"/>
            <a:ext cx="1151924"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Woordkunst-drama</a:t>
            </a:r>
          </a:p>
        </p:txBody>
      </p:sp>
      <p:sp>
        <p:nvSpPr>
          <p:cNvPr id="19" name="Tekstvak 18"/>
          <p:cNvSpPr txBox="1"/>
          <p:nvPr/>
        </p:nvSpPr>
        <p:spPr>
          <a:xfrm>
            <a:off x="3067435" y="1604711"/>
            <a:ext cx="1163681"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Dans</a:t>
            </a:r>
          </a:p>
        </p:txBody>
      </p:sp>
      <p:sp>
        <p:nvSpPr>
          <p:cNvPr id="22" name="Rond enkele hoek rechthoek 21"/>
          <p:cNvSpPr/>
          <p:nvPr/>
        </p:nvSpPr>
        <p:spPr>
          <a:xfrm>
            <a:off x="508671" y="4341114"/>
            <a:ext cx="1757728" cy="544195"/>
          </a:xfrm>
          <a:prstGeom prst="round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1</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2 leerjaren</a:t>
            </a:r>
          </a:p>
        </p:txBody>
      </p:sp>
      <p:sp>
        <p:nvSpPr>
          <p:cNvPr id="23" name="Rond enkele hoek rechthoek 22"/>
          <p:cNvSpPr/>
          <p:nvPr/>
        </p:nvSpPr>
        <p:spPr>
          <a:xfrm>
            <a:off x="2473389" y="4372205"/>
            <a:ext cx="1757728" cy="544195"/>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1</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2 leerjaren</a:t>
            </a:r>
          </a:p>
        </p:txBody>
      </p:sp>
      <p:sp>
        <p:nvSpPr>
          <p:cNvPr id="25" name="Rond enkele hoek rechthoek 24"/>
          <p:cNvSpPr/>
          <p:nvPr/>
        </p:nvSpPr>
        <p:spPr>
          <a:xfrm flipH="1">
            <a:off x="69670" y="1903597"/>
            <a:ext cx="900086" cy="544195"/>
          </a:xfrm>
          <a:prstGeom prst="round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dirty="0" err="1">
                <a:solidFill>
                  <a:prstClr val="white"/>
                </a:solidFill>
                <a:latin typeface="Calibri" panose="020F0502020204030204"/>
              </a:rPr>
              <a:t>Specalisatie</a:t>
            </a:r>
            <a:endParaRPr lang="nl-BE" sz="1200" dirty="0">
              <a:solidFill>
                <a:prstClr val="white"/>
              </a:solidFill>
              <a:latin typeface="Calibri" panose="020F0502020204030204"/>
            </a:endParaRPr>
          </a:p>
          <a:p>
            <a:pPr algn="ctr" defTabSz="685800"/>
            <a:r>
              <a:rPr lang="nl-BE" sz="1200" dirty="0">
                <a:solidFill>
                  <a:prstClr val="white"/>
                </a:solidFill>
                <a:latin typeface="Calibri" panose="020F0502020204030204"/>
              </a:rPr>
              <a:t>2 leerjaren</a:t>
            </a:r>
          </a:p>
        </p:txBody>
      </p:sp>
      <p:sp>
        <p:nvSpPr>
          <p:cNvPr id="30" name="Rond enkele hoek rechthoek 29"/>
          <p:cNvSpPr/>
          <p:nvPr/>
        </p:nvSpPr>
        <p:spPr>
          <a:xfrm>
            <a:off x="5746282" y="2584953"/>
            <a:ext cx="930099" cy="544195"/>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schrijver </a:t>
            </a:r>
          </a:p>
          <a:p>
            <a:pPr algn="ctr" defTabSz="685800"/>
            <a:r>
              <a:rPr lang="nl-BE" sz="1350" dirty="0">
                <a:solidFill>
                  <a:prstClr val="white"/>
                </a:solidFill>
                <a:latin typeface="Calibri" panose="020F0502020204030204"/>
              </a:rPr>
              <a:t>3 </a:t>
            </a:r>
            <a:r>
              <a:rPr lang="nl-BE" sz="1350" dirty="0" err="1">
                <a:solidFill>
                  <a:prstClr val="white"/>
                </a:solidFill>
                <a:latin typeface="Calibri" panose="020F0502020204030204"/>
              </a:rPr>
              <a:t>lj</a:t>
            </a:r>
            <a:r>
              <a:rPr lang="nl-BE" sz="1350" dirty="0">
                <a:solidFill>
                  <a:prstClr val="white"/>
                </a:solidFill>
                <a:latin typeface="Calibri" panose="020F0502020204030204"/>
              </a:rPr>
              <a:t>.</a:t>
            </a:r>
          </a:p>
        </p:txBody>
      </p:sp>
      <p:sp>
        <p:nvSpPr>
          <p:cNvPr id="33" name="Rond enkele hoek rechthoek 32"/>
          <p:cNvSpPr/>
          <p:nvPr/>
        </p:nvSpPr>
        <p:spPr>
          <a:xfrm>
            <a:off x="7809589" y="2578845"/>
            <a:ext cx="1092495" cy="544195"/>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err="1">
                <a:solidFill>
                  <a:prstClr val="white"/>
                </a:solidFill>
                <a:latin typeface="Calibri" panose="020F0502020204030204"/>
              </a:rPr>
              <a:t>Muziek-geschiedenis</a:t>
            </a:r>
            <a:r>
              <a:rPr lang="nl-BE" sz="1350" dirty="0">
                <a:solidFill>
                  <a:prstClr val="white"/>
                </a:solidFill>
                <a:latin typeface="Calibri" panose="020F0502020204030204"/>
              </a:rPr>
              <a:t> 3 leerjaren</a:t>
            </a:r>
          </a:p>
        </p:txBody>
      </p:sp>
      <p:sp>
        <p:nvSpPr>
          <p:cNvPr id="3" name="Titel 2"/>
          <p:cNvSpPr>
            <a:spLocks noGrp="1"/>
          </p:cNvSpPr>
          <p:nvPr>
            <p:ph type="title"/>
          </p:nvPr>
        </p:nvSpPr>
        <p:spPr>
          <a:xfrm>
            <a:off x="224149" y="470682"/>
            <a:ext cx="7886700" cy="994172"/>
          </a:xfrm>
        </p:spPr>
        <p:txBody>
          <a:bodyPr>
            <a:normAutofit fontScale="90000"/>
          </a:bodyPr>
          <a:lstStyle/>
          <a:p>
            <a:br>
              <a:rPr lang="nl-BE" dirty="0"/>
            </a:br>
            <a:r>
              <a:rPr lang="nl-BE" dirty="0" err="1"/>
              <a:t>opleidingenstructuur</a:t>
            </a:r>
            <a:r>
              <a:rPr lang="nl-BE" dirty="0"/>
              <a:t> (</a:t>
            </a:r>
            <a:r>
              <a:rPr lang="nl-BE" dirty="0" err="1"/>
              <a:t>hfst</a:t>
            </a:r>
            <a:r>
              <a:rPr lang="nl-BE" dirty="0"/>
              <a:t> III)</a:t>
            </a:r>
          </a:p>
        </p:txBody>
      </p:sp>
      <p:sp>
        <p:nvSpPr>
          <p:cNvPr id="40" name="Rond enkele hoek rechthoek 39"/>
          <p:cNvSpPr/>
          <p:nvPr/>
        </p:nvSpPr>
        <p:spPr>
          <a:xfrm>
            <a:off x="1460161" y="2890739"/>
            <a:ext cx="860114" cy="594237"/>
          </a:xfrm>
          <a:prstGeom prst="round1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3</a:t>
            </a:r>
            <a:r>
              <a:rPr lang="nl-BE" sz="1350" baseline="30000" dirty="0">
                <a:solidFill>
                  <a:prstClr val="black"/>
                </a:solidFill>
                <a:latin typeface="Calibri" panose="020F0502020204030204"/>
              </a:rPr>
              <a:t>e</a:t>
            </a:r>
            <a:r>
              <a:rPr lang="nl-BE" sz="1350" dirty="0">
                <a:solidFill>
                  <a:prstClr val="black"/>
                </a:solidFill>
                <a:latin typeface="Calibri" panose="020F0502020204030204"/>
              </a:rPr>
              <a:t> gr</a:t>
            </a:r>
          </a:p>
          <a:p>
            <a:pPr algn="ctr" defTabSz="685800"/>
            <a:r>
              <a:rPr lang="nl-BE" sz="1350" dirty="0">
                <a:solidFill>
                  <a:prstClr val="black"/>
                </a:solidFill>
                <a:latin typeface="Calibri" panose="020F0502020204030204"/>
              </a:rPr>
              <a:t>VOLW.</a:t>
            </a:r>
          </a:p>
          <a:p>
            <a:pPr algn="ctr" defTabSz="685800"/>
            <a:r>
              <a:rPr lang="nl-BE" sz="1350" dirty="0">
                <a:solidFill>
                  <a:prstClr val="black"/>
                </a:solidFill>
                <a:latin typeface="Calibri" panose="020F0502020204030204"/>
              </a:rPr>
              <a:t>2 </a:t>
            </a:r>
            <a:r>
              <a:rPr lang="nl-BE" sz="1350" dirty="0" err="1">
                <a:solidFill>
                  <a:prstClr val="black"/>
                </a:solidFill>
                <a:latin typeface="Calibri" panose="020F0502020204030204"/>
              </a:rPr>
              <a:t>lj</a:t>
            </a:r>
            <a:r>
              <a:rPr lang="nl-BE" sz="1350" dirty="0">
                <a:solidFill>
                  <a:prstClr val="black"/>
                </a:solidFill>
                <a:latin typeface="Calibri" panose="020F0502020204030204"/>
              </a:rPr>
              <a:t>.</a:t>
            </a:r>
          </a:p>
        </p:txBody>
      </p:sp>
      <p:grpSp>
        <p:nvGrpSpPr>
          <p:cNvPr id="24" name="Groep 23">
            <a:extLst>
              <a:ext uri="{FF2B5EF4-FFF2-40B4-BE49-F238E27FC236}">
                <a16:creationId xmlns:a16="http://schemas.microsoft.com/office/drawing/2014/main" id="{44739B12-7AF5-40B9-B9B3-163402B1E463}"/>
              </a:ext>
            </a:extLst>
          </p:cNvPr>
          <p:cNvGrpSpPr/>
          <p:nvPr/>
        </p:nvGrpSpPr>
        <p:grpSpPr>
          <a:xfrm>
            <a:off x="11012" y="2564898"/>
            <a:ext cx="977714" cy="764470"/>
            <a:chOff x="-23812" y="2277987"/>
            <a:chExt cx="1303619" cy="1019294"/>
          </a:xfrm>
        </p:grpSpPr>
        <p:sp>
          <p:nvSpPr>
            <p:cNvPr id="27" name="Rond enkele hoek rechthoek 26"/>
            <p:cNvSpPr/>
            <p:nvPr/>
          </p:nvSpPr>
          <p:spPr>
            <a:xfrm flipH="1">
              <a:off x="112271" y="2277987"/>
              <a:ext cx="1167536" cy="725593"/>
            </a:xfrm>
            <a:prstGeom prst="round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B&amp;AV-cultuur 3lj</a:t>
              </a:r>
            </a:p>
          </p:txBody>
        </p:sp>
        <p:sp>
          <p:nvSpPr>
            <p:cNvPr id="49" name="Tekstvak 48"/>
            <p:cNvSpPr txBox="1"/>
            <p:nvPr/>
          </p:nvSpPr>
          <p:spPr>
            <a:xfrm>
              <a:off x="-23812" y="2958726"/>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grpSp>
        <p:nvGrpSpPr>
          <p:cNvPr id="26" name="Groep 25">
            <a:extLst>
              <a:ext uri="{FF2B5EF4-FFF2-40B4-BE49-F238E27FC236}">
                <a16:creationId xmlns:a16="http://schemas.microsoft.com/office/drawing/2014/main" id="{2C1ED4A3-9847-4C57-ADF3-9D6425D93632}"/>
              </a:ext>
            </a:extLst>
          </p:cNvPr>
          <p:cNvGrpSpPr/>
          <p:nvPr/>
        </p:nvGrpSpPr>
        <p:grpSpPr>
          <a:xfrm>
            <a:off x="3537142" y="1752110"/>
            <a:ext cx="1092926" cy="724847"/>
            <a:chOff x="4716189" y="1193146"/>
            <a:chExt cx="1457234" cy="966463"/>
          </a:xfrm>
        </p:grpSpPr>
        <p:sp>
          <p:nvSpPr>
            <p:cNvPr id="28" name="Rond enkele hoek rechthoek 27"/>
            <p:cNvSpPr/>
            <p:nvPr/>
          </p:nvSpPr>
          <p:spPr>
            <a:xfrm>
              <a:off x="4921669" y="1434016"/>
              <a:ext cx="1251754" cy="725593"/>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dirty="0" err="1">
                  <a:solidFill>
                    <a:prstClr val="white"/>
                  </a:solidFill>
                  <a:latin typeface="Calibri" panose="020F0502020204030204"/>
                </a:rPr>
                <a:t>Specalisatie</a:t>
              </a:r>
              <a:endParaRPr lang="nl-BE" sz="1200" dirty="0">
                <a:solidFill>
                  <a:prstClr val="white"/>
                </a:solidFill>
                <a:latin typeface="Calibri" panose="020F0502020204030204"/>
              </a:endParaRPr>
            </a:p>
            <a:p>
              <a:pPr algn="ctr" defTabSz="685800"/>
              <a:r>
                <a:rPr lang="nl-BE" sz="1200" dirty="0">
                  <a:solidFill>
                    <a:prstClr val="white"/>
                  </a:solidFill>
                  <a:latin typeface="Calibri" panose="020F0502020204030204"/>
                </a:rPr>
                <a:t>2 leerjaren</a:t>
              </a:r>
            </a:p>
          </p:txBody>
        </p:sp>
        <p:sp>
          <p:nvSpPr>
            <p:cNvPr id="50" name="Tekstvak 49"/>
            <p:cNvSpPr txBox="1"/>
            <p:nvPr/>
          </p:nvSpPr>
          <p:spPr>
            <a:xfrm>
              <a:off x="4716189" y="1193146"/>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grpSp>
        <p:nvGrpSpPr>
          <p:cNvPr id="58" name="Groep 57">
            <a:extLst>
              <a:ext uri="{FF2B5EF4-FFF2-40B4-BE49-F238E27FC236}">
                <a16:creationId xmlns:a16="http://schemas.microsoft.com/office/drawing/2014/main" id="{C4D02CDA-872C-4502-8015-511F4411F31B}"/>
              </a:ext>
            </a:extLst>
          </p:cNvPr>
          <p:cNvGrpSpPr/>
          <p:nvPr/>
        </p:nvGrpSpPr>
        <p:grpSpPr>
          <a:xfrm>
            <a:off x="1269746" y="4820745"/>
            <a:ext cx="7214878" cy="390173"/>
            <a:chOff x="1692994" y="5284659"/>
            <a:chExt cx="9619837" cy="520231"/>
          </a:xfrm>
        </p:grpSpPr>
        <p:sp>
          <p:nvSpPr>
            <p:cNvPr id="36" name="Rond enkele hoek rechthoek 35"/>
            <p:cNvSpPr/>
            <p:nvPr/>
          </p:nvSpPr>
          <p:spPr>
            <a:xfrm>
              <a:off x="1692994" y="5316929"/>
              <a:ext cx="9619837" cy="487961"/>
            </a:xfrm>
            <a:prstGeom prst="round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1</a:t>
              </a:r>
              <a:r>
                <a:rPr lang="nl-BE" sz="1350" baseline="30000" dirty="0">
                  <a:solidFill>
                    <a:prstClr val="black"/>
                  </a:solidFill>
                  <a:latin typeface="Calibri" panose="020F0502020204030204"/>
                </a:rPr>
                <a:t>e</a:t>
              </a:r>
              <a:r>
                <a:rPr lang="nl-BE" sz="1350" dirty="0">
                  <a:solidFill>
                    <a:prstClr val="black"/>
                  </a:solidFill>
                  <a:latin typeface="Calibri" panose="020F0502020204030204"/>
                </a:rPr>
                <a:t> graad </a:t>
              </a:r>
              <a:r>
                <a:rPr lang="nl-BE" sz="1350" dirty="0" err="1">
                  <a:solidFill>
                    <a:prstClr val="black"/>
                  </a:solidFill>
                  <a:latin typeface="Calibri" panose="020F0502020204030204"/>
                </a:rPr>
                <a:t>domeinoverschrijdend</a:t>
              </a:r>
              <a:r>
                <a:rPr lang="nl-BE" sz="1350" dirty="0">
                  <a:solidFill>
                    <a:prstClr val="black"/>
                  </a:solidFill>
                  <a:latin typeface="Calibri" panose="020F0502020204030204"/>
                </a:rPr>
                <a:t> 2 leerjaren </a:t>
              </a:r>
            </a:p>
          </p:txBody>
        </p:sp>
        <p:sp>
          <p:nvSpPr>
            <p:cNvPr id="47" name="Tekstvak 46"/>
            <p:cNvSpPr txBox="1"/>
            <p:nvPr/>
          </p:nvSpPr>
          <p:spPr>
            <a:xfrm>
              <a:off x="2012381" y="5284659"/>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sp>
        <p:nvSpPr>
          <p:cNvPr id="35" name="Rond enkele hoek rechthoek 34"/>
          <p:cNvSpPr/>
          <p:nvPr/>
        </p:nvSpPr>
        <p:spPr>
          <a:xfrm>
            <a:off x="7787202" y="1865088"/>
            <a:ext cx="1116196" cy="544195"/>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Specialisatie</a:t>
            </a:r>
          </a:p>
          <a:p>
            <a:pPr algn="ctr" defTabSz="685800"/>
            <a:r>
              <a:rPr lang="nl-BE" sz="1350" dirty="0">
                <a:solidFill>
                  <a:prstClr val="white"/>
                </a:solidFill>
                <a:latin typeface="Calibri" panose="020F0502020204030204"/>
              </a:rPr>
              <a:t>2 leerjaren</a:t>
            </a:r>
          </a:p>
        </p:txBody>
      </p:sp>
      <p:grpSp>
        <p:nvGrpSpPr>
          <p:cNvPr id="60" name="Groep 59">
            <a:extLst>
              <a:ext uri="{FF2B5EF4-FFF2-40B4-BE49-F238E27FC236}">
                <a16:creationId xmlns:a16="http://schemas.microsoft.com/office/drawing/2014/main" id="{1D608B1C-A9AF-498C-8DC3-02D3C8345D47}"/>
              </a:ext>
            </a:extLst>
          </p:cNvPr>
          <p:cNvGrpSpPr/>
          <p:nvPr/>
        </p:nvGrpSpPr>
        <p:grpSpPr>
          <a:xfrm>
            <a:off x="6212858" y="4181469"/>
            <a:ext cx="2148626" cy="703834"/>
            <a:chOff x="8283811" y="4432292"/>
            <a:chExt cx="2586492" cy="938445"/>
          </a:xfrm>
        </p:grpSpPr>
        <p:sp>
          <p:nvSpPr>
            <p:cNvPr id="20" name="Rond enkele hoek rechthoek 19"/>
            <p:cNvSpPr/>
            <p:nvPr/>
          </p:nvSpPr>
          <p:spPr>
            <a:xfrm>
              <a:off x="8526666" y="4645144"/>
              <a:ext cx="2343637" cy="725593"/>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1</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2 leerjaren</a:t>
              </a:r>
            </a:p>
          </p:txBody>
        </p:sp>
        <p:sp>
          <p:nvSpPr>
            <p:cNvPr id="48" name="Tekstvak 47"/>
            <p:cNvSpPr txBox="1"/>
            <p:nvPr/>
          </p:nvSpPr>
          <p:spPr>
            <a:xfrm>
              <a:off x="8283811" y="4432292"/>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sp>
        <p:nvSpPr>
          <p:cNvPr id="52" name="Tekstvak 51"/>
          <p:cNvSpPr txBox="1"/>
          <p:nvPr/>
        </p:nvSpPr>
        <p:spPr>
          <a:xfrm>
            <a:off x="8527233" y="1687736"/>
            <a:ext cx="630357" cy="253916"/>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nvGrpSpPr>
          <p:cNvPr id="55" name="Groep 54">
            <a:extLst>
              <a:ext uri="{FF2B5EF4-FFF2-40B4-BE49-F238E27FC236}">
                <a16:creationId xmlns:a16="http://schemas.microsoft.com/office/drawing/2014/main" id="{A3F9252B-76F6-41A2-B133-790D550C0E17}"/>
              </a:ext>
            </a:extLst>
          </p:cNvPr>
          <p:cNvGrpSpPr/>
          <p:nvPr/>
        </p:nvGrpSpPr>
        <p:grpSpPr>
          <a:xfrm>
            <a:off x="5746282" y="3079137"/>
            <a:ext cx="1031654" cy="681604"/>
            <a:chOff x="7678480" y="2963054"/>
            <a:chExt cx="1375539" cy="908805"/>
          </a:xfrm>
        </p:grpSpPr>
        <p:sp>
          <p:nvSpPr>
            <p:cNvPr id="38" name="Rond enkele hoek rechthoek 37"/>
            <p:cNvSpPr/>
            <p:nvPr/>
          </p:nvSpPr>
          <p:spPr>
            <a:xfrm>
              <a:off x="7678480" y="3146266"/>
              <a:ext cx="1208067" cy="72559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WK-DR-cultuur 3lj</a:t>
              </a:r>
            </a:p>
            <a:p>
              <a:pPr algn="ctr" defTabSz="685800"/>
              <a:endParaRPr lang="nl-BE" sz="1350" dirty="0">
                <a:solidFill>
                  <a:prstClr val="white"/>
                </a:solidFill>
                <a:latin typeface="Calibri" panose="020F0502020204030204"/>
              </a:endParaRPr>
            </a:p>
          </p:txBody>
        </p:sp>
        <p:sp>
          <p:nvSpPr>
            <p:cNvPr id="53" name="Tekstvak 52"/>
            <p:cNvSpPr txBox="1"/>
            <p:nvPr/>
          </p:nvSpPr>
          <p:spPr>
            <a:xfrm>
              <a:off x="8213543" y="2963054"/>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grpSp>
        <p:nvGrpSpPr>
          <p:cNvPr id="39" name="Groep 38">
            <a:extLst>
              <a:ext uri="{FF2B5EF4-FFF2-40B4-BE49-F238E27FC236}">
                <a16:creationId xmlns:a16="http://schemas.microsoft.com/office/drawing/2014/main" id="{30D3D234-941E-4192-8576-2CBD7FF84106}"/>
              </a:ext>
            </a:extLst>
          </p:cNvPr>
          <p:cNvGrpSpPr/>
          <p:nvPr/>
        </p:nvGrpSpPr>
        <p:grpSpPr>
          <a:xfrm>
            <a:off x="4242396" y="4212350"/>
            <a:ext cx="1910017" cy="704049"/>
            <a:chOff x="5662437" y="4473100"/>
            <a:chExt cx="2546689" cy="938732"/>
          </a:xfrm>
        </p:grpSpPr>
        <p:sp>
          <p:nvSpPr>
            <p:cNvPr id="21" name="Rond enkele hoek rechthoek 20"/>
            <p:cNvSpPr/>
            <p:nvPr/>
          </p:nvSpPr>
          <p:spPr>
            <a:xfrm>
              <a:off x="5865489" y="4686239"/>
              <a:ext cx="2343637" cy="72559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1</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2 leerjaren</a:t>
              </a:r>
            </a:p>
          </p:txBody>
        </p:sp>
        <p:sp>
          <p:nvSpPr>
            <p:cNvPr id="45" name="Tekstvak 44"/>
            <p:cNvSpPr txBox="1"/>
            <p:nvPr/>
          </p:nvSpPr>
          <p:spPr>
            <a:xfrm>
              <a:off x="5662437" y="4473100"/>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grpSp>
        <p:nvGrpSpPr>
          <p:cNvPr id="59" name="Groep 58">
            <a:extLst>
              <a:ext uri="{FF2B5EF4-FFF2-40B4-BE49-F238E27FC236}">
                <a16:creationId xmlns:a16="http://schemas.microsoft.com/office/drawing/2014/main" id="{5FC036FA-8D5E-4172-92F7-09E38E85984D}"/>
              </a:ext>
            </a:extLst>
          </p:cNvPr>
          <p:cNvGrpSpPr/>
          <p:nvPr/>
        </p:nvGrpSpPr>
        <p:grpSpPr>
          <a:xfrm>
            <a:off x="5703034" y="1759525"/>
            <a:ext cx="1083048" cy="731232"/>
            <a:chOff x="7604045" y="1203033"/>
            <a:chExt cx="1444064" cy="974976"/>
          </a:xfrm>
        </p:grpSpPr>
        <p:sp>
          <p:nvSpPr>
            <p:cNvPr id="31" name="Rond enkele hoek rechthoek 30"/>
            <p:cNvSpPr/>
            <p:nvPr/>
          </p:nvSpPr>
          <p:spPr>
            <a:xfrm>
              <a:off x="7604045" y="1452416"/>
              <a:ext cx="1276592" cy="72559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dirty="0">
                  <a:solidFill>
                    <a:prstClr val="white"/>
                  </a:solidFill>
                  <a:latin typeface="Calibri" panose="020F0502020204030204"/>
                </a:rPr>
                <a:t>Specialisatie</a:t>
              </a:r>
            </a:p>
            <a:p>
              <a:pPr algn="ctr" defTabSz="685800"/>
              <a:r>
                <a:rPr lang="nl-BE" sz="1200" dirty="0">
                  <a:solidFill>
                    <a:prstClr val="white"/>
                  </a:solidFill>
                  <a:latin typeface="Calibri" panose="020F0502020204030204"/>
                </a:rPr>
                <a:t>2 leerjaren</a:t>
              </a:r>
            </a:p>
          </p:txBody>
        </p:sp>
        <p:sp>
          <p:nvSpPr>
            <p:cNvPr id="54" name="Tekstvak 53"/>
            <p:cNvSpPr txBox="1"/>
            <p:nvPr/>
          </p:nvSpPr>
          <p:spPr>
            <a:xfrm>
              <a:off x="8207633" y="1203033"/>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grpSp>
        <p:nvGrpSpPr>
          <p:cNvPr id="34" name="Groep 33">
            <a:extLst>
              <a:ext uri="{FF2B5EF4-FFF2-40B4-BE49-F238E27FC236}">
                <a16:creationId xmlns:a16="http://schemas.microsoft.com/office/drawing/2014/main" id="{79D7189A-34AA-44EF-9D06-08B20E644859}"/>
              </a:ext>
            </a:extLst>
          </p:cNvPr>
          <p:cNvGrpSpPr/>
          <p:nvPr/>
        </p:nvGrpSpPr>
        <p:grpSpPr>
          <a:xfrm>
            <a:off x="3736295" y="2438044"/>
            <a:ext cx="938816" cy="719536"/>
            <a:chOff x="4981727" y="2107725"/>
            <a:chExt cx="1251754" cy="959381"/>
          </a:xfrm>
        </p:grpSpPr>
        <p:sp>
          <p:nvSpPr>
            <p:cNvPr id="29" name="Rond enkele hoek rechthoek 28"/>
            <p:cNvSpPr/>
            <p:nvPr/>
          </p:nvSpPr>
          <p:spPr>
            <a:xfrm>
              <a:off x="4981727" y="2341513"/>
              <a:ext cx="1251754" cy="725593"/>
            </a:xfrm>
            <a:prstGeom prst="round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Dans-cultuur 3lj</a:t>
              </a:r>
            </a:p>
          </p:txBody>
        </p:sp>
        <p:sp>
          <p:nvSpPr>
            <p:cNvPr id="51" name="Tekstvak 50"/>
            <p:cNvSpPr txBox="1"/>
            <p:nvPr/>
          </p:nvSpPr>
          <p:spPr>
            <a:xfrm>
              <a:off x="4993188" y="2107725"/>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grpSp>
      <p:grpSp>
        <p:nvGrpSpPr>
          <p:cNvPr id="61" name="Groep 60">
            <a:extLst>
              <a:ext uri="{FF2B5EF4-FFF2-40B4-BE49-F238E27FC236}">
                <a16:creationId xmlns:a16="http://schemas.microsoft.com/office/drawing/2014/main" id="{0A8CEBE2-2F2A-4FC4-BB28-2685DF0F6A8C}"/>
              </a:ext>
            </a:extLst>
          </p:cNvPr>
          <p:cNvGrpSpPr/>
          <p:nvPr/>
        </p:nvGrpSpPr>
        <p:grpSpPr>
          <a:xfrm>
            <a:off x="1163917" y="2424519"/>
            <a:ext cx="4048511" cy="1766713"/>
            <a:chOff x="1551890" y="2089691"/>
            <a:chExt cx="5398014" cy="2355617"/>
          </a:xfrm>
        </p:grpSpPr>
        <p:sp>
          <p:nvSpPr>
            <p:cNvPr id="2" name="Ovaal 1"/>
            <p:cNvSpPr/>
            <p:nvPr/>
          </p:nvSpPr>
          <p:spPr>
            <a:xfrm>
              <a:off x="5959304" y="4004283"/>
              <a:ext cx="990600" cy="4410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46" name="Tekstvak 45"/>
            <p:cNvSpPr txBox="1"/>
            <p:nvPr/>
          </p:nvSpPr>
          <p:spPr>
            <a:xfrm>
              <a:off x="5662437" y="3762404"/>
              <a:ext cx="840476" cy="338555"/>
            </a:xfrm>
            <a:prstGeom prst="rect">
              <a:avLst/>
            </a:prstGeom>
            <a:noFill/>
          </p:spPr>
          <p:txBody>
            <a:bodyPr wrap="square" rtlCol="0">
              <a:spAutoFit/>
            </a:bodyPr>
            <a:lstStyle/>
            <a:p>
              <a:pPr defTabSz="685800"/>
              <a:r>
                <a:rPr lang="nl-BE" sz="1050" b="1" dirty="0">
                  <a:solidFill>
                    <a:srgbClr val="C00000"/>
                  </a:solidFill>
                  <a:latin typeface="Calibri" panose="020F0502020204030204"/>
                </a:rPr>
                <a:t>NIEUW</a:t>
              </a:r>
            </a:p>
          </p:txBody>
        </p:sp>
        <p:sp>
          <p:nvSpPr>
            <p:cNvPr id="56" name="Ovaal 55">
              <a:extLst>
                <a:ext uri="{FF2B5EF4-FFF2-40B4-BE49-F238E27FC236}">
                  <a16:creationId xmlns:a16="http://schemas.microsoft.com/office/drawing/2014/main" id="{BD46B4C7-ACB7-42D2-9233-344BCEB46715}"/>
                </a:ext>
              </a:extLst>
            </p:cNvPr>
            <p:cNvSpPr/>
            <p:nvPr/>
          </p:nvSpPr>
          <p:spPr>
            <a:xfrm>
              <a:off x="1551890" y="2089691"/>
              <a:ext cx="676975" cy="3696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grpSp>
      <p:sp>
        <p:nvSpPr>
          <p:cNvPr id="57" name="Rond enkele hoek rechthoek 3">
            <a:extLst>
              <a:ext uri="{FF2B5EF4-FFF2-40B4-BE49-F238E27FC236}">
                <a16:creationId xmlns:a16="http://schemas.microsoft.com/office/drawing/2014/main" id="{D9625DF5-561E-4CDA-B622-1657E91475AB}"/>
              </a:ext>
            </a:extLst>
          </p:cNvPr>
          <p:cNvSpPr/>
          <p:nvPr/>
        </p:nvSpPr>
        <p:spPr>
          <a:xfrm>
            <a:off x="7418863" y="3602274"/>
            <a:ext cx="921212" cy="557485"/>
          </a:xfrm>
          <a:prstGeom prst="round1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050" dirty="0">
                <a:solidFill>
                  <a:prstClr val="white"/>
                </a:solidFill>
                <a:latin typeface="Calibri" panose="020F0502020204030204"/>
              </a:rPr>
              <a:t>2e graad</a:t>
            </a:r>
          </a:p>
          <a:p>
            <a:pPr algn="ctr" defTabSz="685800"/>
            <a:r>
              <a:rPr lang="nl-BE" sz="1050" dirty="0">
                <a:solidFill>
                  <a:prstClr val="white"/>
                </a:solidFill>
                <a:latin typeface="Calibri" panose="020F0502020204030204"/>
              </a:rPr>
              <a:t>VOLW.</a:t>
            </a:r>
          </a:p>
          <a:p>
            <a:pPr algn="ctr" defTabSz="685800"/>
            <a:r>
              <a:rPr lang="nl-BE" sz="1050" dirty="0">
                <a:solidFill>
                  <a:prstClr val="white"/>
                </a:solidFill>
                <a:latin typeface="Calibri" panose="020F0502020204030204"/>
              </a:rPr>
              <a:t>3 leerjaren</a:t>
            </a:r>
          </a:p>
        </p:txBody>
      </p:sp>
      <p:sp>
        <p:nvSpPr>
          <p:cNvPr id="32" name="Rond enkele hoek rechthoek 31"/>
          <p:cNvSpPr/>
          <p:nvPr/>
        </p:nvSpPr>
        <p:spPr>
          <a:xfrm>
            <a:off x="7841327" y="3210127"/>
            <a:ext cx="1060757" cy="544195"/>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err="1">
                <a:solidFill>
                  <a:prstClr val="white"/>
                </a:solidFill>
                <a:latin typeface="Calibri" panose="020F0502020204030204"/>
              </a:rPr>
              <a:t>Muziek-cultuur</a:t>
            </a:r>
            <a:r>
              <a:rPr lang="nl-BE" sz="1350" dirty="0">
                <a:solidFill>
                  <a:prstClr val="white"/>
                </a:solidFill>
                <a:latin typeface="Calibri" panose="020F0502020204030204"/>
              </a:rPr>
              <a:t> 3 </a:t>
            </a:r>
            <a:r>
              <a:rPr lang="nl-BE" sz="1350" dirty="0" err="1">
                <a:solidFill>
                  <a:prstClr val="white"/>
                </a:solidFill>
                <a:latin typeface="Calibri" panose="020F0502020204030204"/>
              </a:rPr>
              <a:t>lj</a:t>
            </a:r>
            <a:r>
              <a:rPr lang="nl-BE" sz="1350" dirty="0">
                <a:solidFill>
                  <a:prstClr val="white"/>
                </a:solidFill>
                <a:latin typeface="Calibri" panose="020F0502020204030204"/>
              </a:rPr>
              <a:t>.</a:t>
            </a:r>
          </a:p>
        </p:txBody>
      </p:sp>
    </p:spTree>
    <p:extLst>
      <p:ext uri="{BB962C8B-B14F-4D97-AF65-F5344CB8AC3E}">
        <p14:creationId xmlns:p14="http://schemas.microsoft.com/office/powerpoint/2010/main" val="6488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8968" y="679625"/>
            <a:ext cx="8437996" cy="994172"/>
          </a:xfrm>
        </p:spPr>
        <p:txBody>
          <a:bodyPr>
            <a:normAutofit/>
          </a:bodyPr>
          <a:lstStyle/>
          <a:p>
            <a:r>
              <a:rPr lang="nl-BE" sz="3000" dirty="0"/>
              <a:t>Indeling in studierichtingen ~ de beroepskwalificaties</a:t>
            </a:r>
          </a:p>
        </p:txBody>
      </p:sp>
      <p:sp>
        <p:nvSpPr>
          <p:cNvPr id="4" name="Rond enkele hoek rechthoek 3"/>
          <p:cNvSpPr/>
          <p:nvPr/>
        </p:nvSpPr>
        <p:spPr>
          <a:xfrm>
            <a:off x="6749226" y="2107897"/>
            <a:ext cx="1757728" cy="544195"/>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p:txBody>
      </p:sp>
      <p:sp>
        <p:nvSpPr>
          <p:cNvPr id="5" name="Rond enkele hoek rechthoek 4"/>
          <p:cNvSpPr/>
          <p:nvPr/>
        </p:nvSpPr>
        <p:spPr>
          <a:xfrm>
            <a:off x="4768962" y="2107896"/>
            <a:ext cx="1817022" cy="544195"/>
          </a:xfrm>
          <a:prstGeom prst="round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p:txBody>
      </p:sp>
      <p:sp>
        <p:nvSpPr>
          <p:cNvPr id="6" name="Rond enkele hoek rechthoek 5"/>
          <p:cNvSpPr/>
          <p:nvPr/>
        </p:nvSpPr>
        <p:spPr>
          <a:xfrm>
            <a:off x="603745" y="2107898"/>
            <a:ext cx="1988089" cy="544195"/>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p:txBody>
      </p:sp>
      <p:sp>
        <p:nvSpPr>
          <p:cNvPr id="7" name="Tekstvak 6"/>
          <p:cNvSpPr txBox="1"/>
          <p:nvPr/>
        </p:nvSpPr>
        <p:spPr>
          <a:xfrm>
            <a:off x="729502" y="1588454"/>
            <a:ext cx="1654820"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Beeldende en </a:t>
            </a:r>
          </a:p>
          <a:p>
            <a:pPr defTabSz="685800"/>
            <a:r>
              <a:rPr lang="nl-BE" sz="1350" dirty="0">
                <a:solidFill>
                  <a:prstClr val="black"/>
                </a:solidFill>
                <a:latin typeface="Calibri" panose="020F0502020204030204"/>
              </a:rPr>
              <a:t>audiovisuele kunsten</a:t>
            </a:r>
          </a:p>
        </p:txBody>
      </p:sp>
      <p:sp>
        <p:nvSpPr>
          <p:cNvPr id="8" name="Tekstvak 7"/>
          <p:cNvSpPr txBox="1"/>
          <p:nvPr/>
        </p:nvSpPr>
        <p:spPr>
          <a:xfrm>
            <a:off x="7141929" y="1631057"/>
            <a:ext cx="972320"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Muziek</a:t>
            </a:r>
          </a:p>
        </p:txBody>
      </p:sp>
      <p:sp>
        <p:nvSpPr>
          <p:cNvPr id="9" name="Rond enkele hoek rechthoek 8"/>
          <p:cNvSpPr/>
          <p:nvPr/>
        </p:nvSpPr>
        <p:spPr>
          <a:xfrm>
            <a:off x="2775998" y="2107896"/>
            <a:ext cx="1841486" cy="544195"/>
          </a:xfrm>
          <a:prstGeom prst="round1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4e graad</a:t>
            </a:r>
          </a:p>
        </p:txBody>
      </p:sp>
      <p:sp>
        <p:nvSpPr>
          <p:cNvPr id="10" name="Tekstvak 9"/>
          <p:cNvSpPr txBox="1"/>
          <p:nvPr/>
        </p:nvSpPr>
        <p:spPr>
          <a:xfrm>
            <a:off x="4845543" y="1613710"/>
            <a:ext cx="1603316"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Woordkunst-drama</a:t>
            </a:r>
          </a:p>
        </p:txBody>
      </p:sp>
      <p:sp>
        <p:nvSpPr>
          <p:cNvPr id="11" name="Tekstvak 10"/>
          <p:cNvSpPr txBox="1"/>
          <p:nvPr/>
        </p:nvSpPr>
        <p:spPr>
          <a:xfrm>
            <a:off x="3290719" y="1673797"/>
            <a:ext cx="1163681"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Dans</a:t>
            </a:r>
          </a:p>
        </p:txBody>
      </p:sp>
      <p:sp>
        <p:nvSpPr>
          <p:cNvPr id="12" name="Rond enkele hoek rechthoek 11"/>
          <p:cNvSpPr/>
          <p:nvPr/>
        </p:nvSpPr>
        <p:spPr>
          <a:xfrm>
            <a:off x="598722" y="2784487"/>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Beeldend kunstenaar</a:t>
            </a:r>
          </a:p>
        </p:txBody>
      </p:sp>
      <p:sp>
        <p:nvSpPr>
          <p:cNvPr id="14" name="Rond enkele hoek rechthoek 13"/>
          <p:cNvSpPr/>
          <p:nvPr/>
        </p:nvSpPr>
        <p:spPr>
          <a:xfrm>
            <a:off x="611283" y="3165808"/>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Ontwerper</a:t>
            </a:r>
          </a:p>
        </p:txBody>
      </p:sp>
      <p:sp>
        <p:nvSpPr>
          <p:cNvPr id="16" name="Rond enkele hoek rechthoek 15"/>
          <p:cNvSpPr/>
          <p:nvPr/>
        </p:nvSpPr>
        <p:spPr>
          <a:xfrm>
            <a:off x="603749" y="3587128"/>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Cineast</a:t>
            </a:r>
          </a:p>
        </p:txBody>
      </p:sp>
      <p:sp>
        <p:nvSpPr>
          <p:cNvPr id="17" name="Rond enkele hoek rechthoek 16"/>
          <p:cNvSpPr/>
          <p:nvPr/>
        </p:nvSpPr>
        <p:spPr>
          <a:xfrm>
            <a:off x="591189" y="3987811"/>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Fotograaf</a:t>
            </a:r>
          </a:p>
        </p:txBody>
      </p:sp>
      <p:sp>
        <p:nvSpPr>
          <p:cNvPr id="18" name="Rond enkele hoek rechthoek 17"/>
          <p:cNvSpPr/>
          <p:nvPr/>
        </p:nvSpPr>
        <p:spPr>
          <a:xfrm>
            <a:off x="603749" y="4409131"/>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Kantwerker</a:t>
            </a:r>
          </a:p>
        </p:txBody>
      </p:sp>
      <p:sp>
        <p:nvSpPr>
          <p:cNvPr id="19" name="Rond enkele hoek rechthoek 18"/>
          <p:cNvSpPr/>
          <p:nvPr/>
        </p:nvSpPr>
        <p:spPr>
          <a:xfrm>
            <a:off x="597399" y="4821880"/>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Siersmid/kunstsmid</a:t>
            </a:r>
          </a:p>
        </p:txBody>
      </p:sp>
      <p:sp>
        <p:nvSpPr>
          <p:cNvPr id="20" name="Rond enkele hoek rechthoek 19"/>
          <p:cNvSpPr/>
          <p:nvPr/>
        </p:nvSpPr>
        <p:spPr>
          <a:xfrm>
            <a:off x="597395" y="5209234"/>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dirty="0">
                <a:solidFill>
                  <a:prstClr val="black"/>
                </a:solidFill>
                <a:latin typeface="Calibri" panose="020F0502020204030204"/>
              </a:rPr>
              <a:t>Juweelontwerper/goudsmid</a:t>
            </a:r>
          </a:p>
        </p:txBody>
      </p:sp>
      <p:sp>
        <p:nvSpPr>
          <p:cNvPr id="21" name="Rond enkele hoek rechthoek 20"/>
          <p:cNvSpPr/>
          <p:nvPr/>
        </p:nvSpPr>
        <p:spPr>
          <a:xfrm>
            <a:off x="603745" y="5621983"/>
            <a:ext cx="1974211" cy="288926"/>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dirty="0">
                <a:solidFill>
                  <a:prstClr val="black"/>
                </a:solidFill>
                <a:latin typeface="Calibri" panose="020F0502020204030204"/>
              </a:rPr>
              <a:t>Restauratievakman meubel</a:t>
            </a:r>
          </a:p>
        </p:txBody>
      </p:sp>
      <p:sp>
        <p:nvSpPr>
          <p:cNvPr id="22" name="Rond enkele hoek rechthoek 21"/>
          <p:cNvSpPr/>
          <p:nvPr/>
        </p:nvSpPr>
        <p:spPr>
          <a:xfrm>
            <a:off x="2728532" y="2801315"/>
            <a:ext cx="1841486" cy="272098"/>
          </a:xfrm>
          <a:prstGeom prst="round1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Vertolkend danser</a:t>
            </a:r>
          </a:p>
        </p:txBody>
      </p:sp>
      <p:sp>
        <p:nvSpPr>
          <p:cNvPr id="23" name="Rond enkele hoek rechthoek 22"/>
          <p:cNvSpPr/>
          <p:nvPr/>
        </p:nvSpPr>
        <p:spPr>
          <a:xfrm>
            <a:off x="2747578" y="3195013"/>
            <a:ext cx="1841486" cy="272098"/>
          </a:xfrm>
          <a:prstGeom prst="round1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Creërend danser</a:t>
            </a:r>
          </a:p>
        </p:txBody>
      </p:sp>
      <p:sp>
        <p:nvSpPr>
          <p:cNvPr id="24" name="Rond enkele hoek rechthoek 23"/>
          <p:cNvSpPr/>
          <p:nvPr/>
        </p:nvSpPr>
        <p:spPr>
          <a:xfrm>
            <a:off x="2779331" y="3607766"/>
            <a:ext cx="1841486" cy="272098"/>
          </a:xfrm>
          <a:prstGeom prst="round1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Choreograaf</a:t>
            </a:r>
          </a:p>
        </p:txBody>
      </p:sp>
      <p:sp>
        <p:nvSpPr>
          <p:cNvPr id="25" name="Rond enkele hoek rechthoek 24"/>
          <p:cNvSpPr/>
          <p:nvPr/>
        </p:nvSpPr>
        <p:spPr>
          <a:xfrm>
            <a:off x="4755229" y="2800045"/>
            <a:ext cx="1817022" cy="273368"/>
          </a:xfrm>
          <a:prstGeom prst="round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Vertolkend acteur</a:t>
            </a:r>
          </a:p>
        </p:txBody>
      </p:sp>
      <p:sp>
        <p:nvSpPr>
          <p:cNvPr id="26" name="Rond enkele hoek rechthoek 25"/>
          <p:cNvSpPr/>
          <p:nvPr/>
        </p:nvSpPr>
        <p:spPr>
          <a:xfrm>
            <a:off x="4774277" y="3212794"/>
            <a:ext cx="1817022" cy="273368"/>
          </a:xfrm>
          <a:prstGeom prst="round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Creërend acteur</a:t>
            </a:r>
          </a:p>
        </p:txBody>
      </p:sp>
      <p:sp>
        <p:nvSpPr>
          <p:cNvPr id="27" name="Rond enkele hoek rechthoek 26"/>
          <p:cNvSpPr/>
          <p:nvPr/>
        </p:nvSpPr>
        <p:spPr>
          <a:xfrm>
            <a:off x="4774277" y="3607130"/>
            <a:ext cx="1817022" cy="273368"/>
          </a:xfrm>
          <a:prstGeom prst="round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Theaterregisseur</a:t>
            </a:r>
          </a:p>
        </p:txBody>
      </p:sp>
      <p:sp>
        <p:nvSpPr>
          <p:cNvPr id="28" name="Rond enkele hoek rechthoek 27"/>
          <p:cNvSpPr/>
          <p:nvPr/>
        </p:nvSpPr>
        <p:spPr>
          <a:xfrm>
            <a:off x="6776511" y="2786867"/>
            <a:ext cx="1757728" cy="286546"/>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Vertolkend muzikant</a:t>
            </a:r>
          </a:p>
        </p:txBody>
      </p:sp>
      <p:sp>
        <p:nvSpPr>
          <p:cNvPr id="29" name="Rond enkele hoek rechthoek 28"/>
          <p:cNvSpPr/>
          <p:nvPr/>
        </p:nvSpPr>
        <p:spPr>
          <a:xfrm>
            <a:off x="6801910" y="3205968"/>
            <a:ext cx="1757728" cy="286546"/>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Creërend muzikant</a:t>
            </a:r>
          </a:p>
        </p:txBody>
      </p:sp>
      <p:sp>
        <p:nvSpPr>
          <p:cNvPr id="30" name="Rond enkele hoek rechthoek 29"/>
          <p:cNvSpPr/>
          <p:nvPr/>
        </p:nvSpPr>
        <p:spPr>
          <a:xfrm>
            <a:off x="6801908" y="3612367"/>
            <a:ext cx="1757728" cy="286546"/>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DJ</a:t>
            </a:r>
          </a:p>
        </p:txBody>
      </p:sp>
      <p:sp>
        <p:nvSpPr>
          <p:cNvPr id="31" name="Rond enkele hoek rechthoek 30"/>
          <p:cNvSpPr/>
          <p:nvPr/>
        </p:nvSpPr>
        <p:spPr>
          <a:xfrm>
            <a:off x="6833661" y="4037814"/>
            <a:ext cx="1757728" cy="286546"/>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Dirigent</a:t>
            </a:r>
          </a:p>
        </p:txBody>
      </p:sp>
      <p:sp>
        <p:nvSpPr>
          <p:cNvPr id="33" name="PIJL-RECHTS 32"/>
          <p:cNvSpPr/>
          <p:nvPr/>
        </p:nvSpPr>
        <p:spPr>
          <a:xfrm rot="16200000">
            <a:off x="3704392" y="4994276"/>
            <a:ext cx="64373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4" name="PIJL-RECHTS 33"/>
          <p:cNvSpPr/>
          <p:nvPr/>
        </p:nvSpPr>
        <p:spPr>
          <a:xfrm rot="16200000">
            <a:off x="4526982" y="4994276"/>
            <a:ext cx="64373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5" name="PIJL-RECHTS 34"/>
          <p:cNvSpPr/>
          <p:nvPr/>
        </p:nvSpPr>
        <p:spPr>
          <a:xfrm rot="16200000">
            <a:off x="5287355" y="5004015"/>
            <a:ext cx="64373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6" name="PIJL-RECHTS 35"/>
          <p:cNvSpPr/>
          <p:nvPr/>
        </p:nvSpPr>
        <p:spPr>
          <a:xfrm rot="16200000">
            <a:off x="6011257" y="4989728"/>
            <a:ext cx="64373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7" name="PIJL-RECHTS 36"/>
          <p:cNvSpPr/>
          <p:nvPr/>
        </p:nvSpPr>
        <p:spPr>
          <a:xfrm rot="16200000">
            <a:off x="6715890" y="4992324"/>
            <a:ext cx="64373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8" name="Afgeronde rechthoek 37"/>
          <p:cNvSpPr/>
          <p:nvPr/>
        </p:nvSpPr>
        <p:spPr>
          <a:xfrm>
            <a:off x="3360739" y="5644358"/>
            <a:ext cx="5198896" cy="229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Beroepenstructuur amateurkunsten/erfgoed</a:t>
            </a:r>
          </a:p>
        </p:txBody>
      </p:sp>
      <p:sp>
        <p:nvSpPr>
          <p:cNvPr id="39" name="PIJL-RECHTS 38"/>
          <p:cNvSpPr/>
          <p:nvPr/>
        </p:nvSpPr>
        <p:spPr>
          <a:xfrm rot="16200000">
            <a:off x="7439792" y="4992325"/>
            <a:ext cx="64373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40" name="Rond enkele hoek rechthoek 39"/>
          <p:cNvSpPr/>
          <p:nvPr/>
        </p:nvSpPr>
        <p:spPr>
          <a:xfrm>
            <a:off x="6852711" y="4410321"/>
            <a:ext cx="1757728" cy="286546"/>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Beiaardier</a:t>
            </a:r>
          </a:p>
        </p:txBody>
      </p:sp>
    </p:spTree>
    <p:extLst>
      <p:ext uri="{BB962C8B-B14F-4D97-AF65-F5344CB8AC3E}">
        <p14:creationId xmlns:p14="http://schemas.microsoft.com/office/powerpoint/2010/main" val="24264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500" fill="hold"/>
                                        <p:tgtEl>
                                          <p:spTgt spid="35"/>
                                        </p:tgtEl>
                                        <p:attrNameLst>
                                          <p:attrName>ppt_x</p:attrName>
                                        </p:attrNameLst>
                                      </p:cBhvr>
                                      <p:tavLst>
                                        <p:tav tm="0">
                                          <p:val>
                                            <p:strVal val="#ppt_x"/>
                                          </p:val>
                                        </p:tav>
                                        <p:tav tm="100000">
                                          <p:val>
                                            <p:strVal val="#ppt_x"/>
                                          </p:val>
                                        </p:tav>
                                      </p:tavLst>
                                    </p:anim>
                                    <p:anim calcmode="lin" valueType="num">
                                      <p:cBhvr additive="base">
                                        <p:cTn id="118" dur="500" fill="hold"/>
                                        <p:tgtEl>
                                          <p:spTgt spid="3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additive="base">
                                        <p:cTn id="129" dur="500" fill="hold"/>
                                        <p:tgtEl>
                                          <p:spTgt spid="39"/>
                                        </p:tgtEl>
                                        <p:attrNameLst>
                                          <p:attrName>ppt_x</p:attrName>
                                        </p:attrNameLst>
                                      </p:cBhvr>
                                      <p:tavLst>
                                        <p:tav tm="0">
                                          <p:val>
                                            <p:strVal val="#ppt_x"/>
                                          </p:val>
                                        </p:tav>
                                        <p:tav tm="100000">
                                          <p:val>
                                            <p:strVal val="#ppt_x"/>
                                          </p:val>
                                        </p:tav>
                                      </p:tavLst>
                                    </p:anim>
                                    <p:anim calcmode="lin" valueType="num">
                                      <p:cBhvr additive="base">
                                        <p:cTn id="130" dur="500" fill="hold"/>
                                        <p:tgtEl>
                                          <p:spTgt spid="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 calcmode="lin" valueType="num">
                                      <p:cBhvr additive="base">
                                        <p:cTn id="133" dur="500" fill="hold"/>
                                        <p:tgtEl>
                                          <p:spTgt spid="38"/>
                                        </p:tgtEl>
                                        <p:attrNameLst>
                                          <p:attrName>ppt_x</p:attrName>
                                        </p:attrNameLst>
                                      </p:cBhvr>
                                      <p:tavLst>
                                        <p:tav tm="0">
                                          <p:val>
                                            <p:strVal val="#ppt_x"/>
                                          </p:val>
                                        </p:tav>
                                        <p:tav tm="100000">
                                          <p:val>
                                            <p:strVal val="#ppt_x"/>
                                          </p:val>
                                        </p:tav>
                                      </p:tavLst>
                                    </p:anim>
                                    <p:anim calcmode="lin" valueType="num">
                                      <p:cBhvr additive="base">
                                        <p:cTn id="1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p:bldP spid="12"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1">
            <a:extLst>
              <a:ext uri="{FF2B5EF4-FFF2-40B4-BE49-F238E27FC236}">
                <a16:creationId xmlns:a16="http://schemas.microsoft.com/office/drawing/2014/main" id="{0B454B6E-398B-46C2-AF6E-898362F1027C}"/>
              </a:ext>
            </a:extLst>
          </p:cNvPr>
          <p:cNvSpPr>
            <a:spLocks noGrp="1"/>
          </p:cNvSpPr>
          <p:nvPr>
            <p:ph type="title"/>
          </p:nvPr>
        </p:nvSpPr>
        <p:spPr>
          <a:xfrm>
            <a:off x="129688" y="755598"/>
            <a:ext cx="7886700" cy="994172"/>
          </a:xfrm>
        </p:spPr>
        <p:txBody>
          <a:bodyPr>
            <a:normAutofit fontScale="90000"/>
          </a:bodyPr>
          <a:lstStyle/>
          <a:p>
            <a:br>
              <a:rPr lang="nl-BE" dirty="0"/>
            </a:br>
            <a:r>
              <a:rPr lang="nl-BE" dirty="0" err="1"/>
              <a:t>opleidingenstructuur</a:t>
            </a:r>
            <a:r>
              <a:rPr lang="nl-BE" dirty="0"/>
              <a:t> (</a:t>
            </a:r>
            <a:r>
              <a:rPr lang="nl-BE" dirty="0" err="1"/>
              <a:t>hfst</a:t>
            </a:r>
            <a:r>
              <a:rPr lang="nl-BE" dirty="0"/>
              <a:t> II)</a:t>
            </a:r>
            <a:br>
              <a:rPr lang="nl-BE" dirty="0"/>
            </a:br>
            <a:endParaRPr lang="nl-BE" dirty="0"/>
          </a:p>
        </p:txBody>
      </p:sp>
      <p:sp>
        <p:nvSpPr>
          <p:cNvPr id="42" name="Tekstvak 41">
            <a:extLst>
              <a:ext uri="{FF2B5EF4-FFF2-40B4-BE49-F238E27FC236}">
                <a16:creationId xmlns:a16="http://schemas.microsoft.com/office/drawing/2014/main" id="{8240AC15-7C33-4B73-A36A-DC8601F26504}"/>
              </a:ext>
            </a:extLst>
          </p:cNvPr>
          <p:cNvSpPr txBox="1"/>
          <p:nvPr/>
        </p:nvSpPr>
        <p:spPr>
          <a:xfrm>
            <a:off x="227908" y="2097753"/>
            <a:ext cx="1014916"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GROTE LIJNEN	</a:t>
            </a:r>
          </a:p>
        </p:txBody>
      </p:sp>
      <p:sp>
        <p:nvSpPr>
          <p:cNvPr id="44" name="Tekstvak 43">
            <a:extLst>
              <a:ext uri="{FF2B5EF4-FFF2-40B4-BE49-F238E27FC236}">
                <a16:creationId xmlns:a16="http://schemas.microsoft.com/office/drawing/2014/main" id="{BF6AA35F-E5EC-46FE-816E-C5073E43FCAF}"/>
              </a:ext>
            </a:extLst>
          </p:cNvPr>
          <p:cNvSpPr txBox="1"/>
          <p:nvPr/>
        </p:nvSpPr>
        <p:spPr>
          <a:xfrm>
            <a:off x="227908" y="3415233"/>
            <a:ext cx="1127735"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INHOUD INDELING</a:t>
            </a:r>
          </a:p>
        </p:txBody>
      </p:sp>
      <p:grpSp>
        <p:nvGrpSpPr>
          <p:cNvPr id="4" name="Groep 3">
            <a:extLst>
              <a:ext uri="{FF2B5EF4-FFF2-40B4-BE49-F238E27FC236}">
                <a16:creationId xmlns:a16="http://schemas.microsoft.com/office/drawing/2014/main" id="{FFA10F7E-2BE9-45AB-B288-62EDDBE2DCA3}"/>
              </a:ext>
            </a:extLst>
          </p:cNvPr>
          <p:cNvGrpSpPr/>
          <p:nvPr/>
        </p:nvGrpSpPr>
        <p:grpSpPr>
          <a:xfrm>
            <a:off x="1355643" y="4624999"/>
            <a:ext cx="3135769" cy="730721"/>
            <a:chOff x="1807524" y="5023666"/>
            <a:chExt cx="4181025" cy="974294"/>
          </a:xfrm>
        </p:grpSpPr>
        <p:sp>
          <p:nvSpPr>
            <p:cNvPr id="28" name="Trapezium 27">
              <a:extLst>
                <a:ext uri="{FF2B5EF4-FFF2-40B4-BE49-F238E27FC236}">
                  <a16:creationId xmlns:a16="http://schemas.microsoft.com/office/drawing/2014/main" id="{88582FDA-6282-4CD4-B8E7-3181899B582E}"/>
                </a:ext>
              </a:extLst>
            </p:cNvPr>
            <p:cNvSpPr/>
            <p:nvPr/>
          </p:nvSpPr>
          <p:spPr>
            <a:xfrm>
              <a:off x="1807524" y="5023666"/>
              <a:ext cx="4146851" cy="83545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1" name="Tekstvak 30">
              <a:extLst>
                <a:ext uri="{FF2B5EF4-FFF2-40B4-BE49-F238E27FC236}">
                  <a16:creationId xmlns:a16="http://schemas.microsoft.com/office/drawing/2014/main" id="{32F4CA52-DF04-4A79-8ABE-3D2C6D3CA6DD}"/>
                </a:ext>
              </a:extLst>
            </p:cNvPr>
            <p:cNvSpPr txBox="1"/>
            <p:nvPr/>
          </p:nvSpPr>
          <p:spPr>
            <a:xfrm>
              <a:off x="2401244" y="5228519"/>
              <a:ext cx="3587305" cy="769441"/>
            </a:xfrm>
            <a:prstGeom prst="rect">
              <a:avLst/>
            </a:prstGeom>
            <a:noFill/>
          </p:spPr>
          <p:txBody>
            <a:bodyPr wrap="square" rtlCol="0">
              <a:spAutoFit/>
            </a:bodyPr>
            <a:lstStyle/>
            <a:p>
              <a:pPr defTabSz="685800"/>
              <a:r>
                <a:rPr lang="nl-BE" dirty="0">
                  <a:solidFill>
                    <a:prstClr val="white"/>
                  </a:solidFill>
                  <a:latin typeface="Calibri" panose="020F0502020204030204"/>
                </a:rPr>
                <a:t>Enkel standaardtrajecten</a:t>
              </a:r>
            </a:p>
            <a:p>
              <a:pPr defTabSz="685800"/>
              <a:endParaRPr lang="nl-BE" sz="1350" dirty="0">
                <a:solidFill>
                  <a:prstClr val="white"/>
                </a:solidFill>
                <a:latin typeface="Calibri" panose="020F0502020204030204"/>
              </a:endParaRPr>
            </a:p>
          </p:txBody>
        </p:sp>
      </p:grpSp>
      <p:grpSp>
        <p:nvGrpSpPr>
          <p:cNvPr id="5" name="Groep 4">
            <a:extLst>
              <a:ext uri="{FF2B5EF4-FFF2-40B4-BE49-F238E27FC236}">
                <a16:creationId xmlns:a16="http://schemas.microsoft.com/office/drawing/2014/main" id="{EA205A64-E808-479A-AC4C-56BF282DA486}"/>
              </a:ext>
            </a:extLst>
          </p:cNvPr>
          <p:cNvGrpSpPr/>
          <p:nvPr/>
        </p:nvGrpSpPr>
        <p:grpSpPr>
          <a:xfrm>
            <a:off x="4465781" y="4559348"/>
            <a:ext cx="4047081" cy="946413"/>
            <a:chOff x="5954375" y="4936131"/>
            <a:chExt cx="5396108" cy="1261884"/>
          </a:xfrm>
        </p:grpSpPr>
        <p:sp>
          <p:nvSpPr>
            <p:cNvPr id="43" name="Trapezium 42">
              <a:extLst>
                <a:ext uri="{FF2B5EF4-FFF2-40B4-BE49-F238E27FC236}">
                  <a16:creationId xmlns:a16="http://schemas.microsoft.com/office/drawing/2014/main" id="{90073EC8-B2C3-488F-95A8-3895738E8503}"/>
                </a:ext>
              </a:extLst>
            </p:cNvPr>
            <p:cNvSpPr/>
            <p:nvPr/>
          </p:nvSpPr>
          <p:spPr>
            <a:xfrm rot="10800000">
              <a:off x="5954375" y="5023666"/>
              <a:ext cx="5108817" cy="828214"/>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46" name="Tekstvak 45">
              <a:extLst>
                <a:ext uri="{FF2B5EF4-FFF2-40B4-BE49-F238E27FC236}">
                  <a16:creationId xmlns:a16="http://schemas.microsoft.com/office/drawing/2014/main" id="{0E22AC3E-47A2-4903-920E-E3862943147C}"/>
                </a:ext>
              </a:extLst>
            </p:cNvPr>
            <p:cNvSpPr txBox="1"/>
            <p:nvPr/>
          </p:nvSpPr>
          <p:spPr>
            <a:xfrm>
              <a:off x="6109250" y="4936131"/>
              <a:ext cx="5241233" cy="1261884"/>
            </a:xfrm>
            <a:prstGeom prst="rect">
              <a:avLst/>
            </a:prstGeom>
            <a:noFill/>
          </p:spPr>
          <p:txBody>
            <a:bodyPr wrap="square" rtlCol="0">
              <a:spAutoFit/>
            </a:bodyPr>
            <a:lstStyle/>
            <a:p>
              <a:pPr defTabSz="685800"/>
              <a:r>
                <a:rPr lang="nl-BE" sz="2100" dirty="0">
                  <a:solidFill>
                    <a:prstClr val="white"/>
                  </a:solidFill>
                  <a:latin typeface="Calibri" panose="020F0502020204030204"/>
                </a:rPr>
                <a:t>standaardtrajecten en versnelde en vertraagde trajecten</a:t>
              </a:r>
            </a:p>
            <a:p>
              <a:pPr defTabSz="685800"/>
              <a:endParaRPr lang="nl-BE" sz="1350" dirty="0">
                <a:solidFill>
                  <a:prstClr val="white"/>
                </a:solidFill>
                <a:latin typeface="Calibri" panose="020F0502020204030204"/>
              </a:endParaRPr>
            </a:p>
          </p:txBody>
        </p:sp>
      </p:grpSp>
      <p:sp>
        <p:nvSpPr>
          <p:cNvPr id="47" name="Tekstvak 46">
            <a:extLst>
              <a:ext uri="{FF2B5EF4-FFF2-40B4-BE49-F238E27FC236}">
                <a16:creationId xmlns:a16="http://schemas.microsoft.com/office/drawing/2014/main" id="{BF4013E6-F825-431A-BD55-33242AEAF171}"/>
              </a:ext>
            </a:extLst>
          </p:cNvPr>
          <p:cNvSpPr txBox="1"/>
          <p:nvPr/>
        </p:nvSpPr>
        <p:spPr>
          <a:xfrm>
            <a:off x="22657" y="4778639"/>
            <a:ext cx="1362800"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LEERTRAJECTEN</a:t>
            </a:r>
          </a:p>
        </p:txBody>
      </p:sp>
      <p:grpSp>
        <p:nvGrpSpPr>
          <p:cNvPr id="2" name="Groep 1">
            <a:extLst>
              <a:ext uri="{FF2B5EF4-FFF2-40B4-BE49-F238E27FC236}">
                <a16:creationId xmlns:a16="http://schemas.microsoft.com/office/drawing/2014/main" id="{DE3301FE-3453-415A-83C2-443013355D5D}"/>
              </a:ext>
            </a:extLst>
          </p:cNvPr>
          <p:cNvGrpSpPr/>
          <p:nvPr/>
        </p:nvGrpSpPr>
        <p:grpSpPr>
          <a:xfrm>
            <a:off x="1385457" y="3284777"/>
            <a:ext cx="3196481" cy="649674"/>
            <a:chOff x="1847275" y="3236702"/>
            <a:chExt cx="4261975" cy="866231"/>
          </a:xfrm>
        </p:grpSpPr>
        <p:sp>
          <p:nvSpPr>
            <p:cNvPr id="48" name="Trapezium 47">
              <a:extLst>
                <a:ext uri="{FF2B5EF4-FFF2-40B4-BE49-F238E27FC236}">
                  <a16:creationId xmlns:a16="http://schemas.microsoft.com/office/drawing/2014/main" id="{F419DF45-D84C-4DA8-AF9A-0C1263952263}"/>
                </a:ext>
              </a:extLst>
            </p:cNvPr>
            <p:cNvSpPr/>
            <p:nvPr/>
          </p:nvSpPr>
          <p:spPr>
            <a:xfrm>
              <a:off x="1847275" y="3236702"/>
              <a:ext cx="4146851" cy="83545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49" name="Tekstvak 48">
              <a:extLst>
                <a:ext uri="{FF2B5EF4-FFF2-40B4-BE49-F238E27FC236}">
                  <a16:creationId xmlns:a16="http://schemas.microsoft.com/office/drawing/2014/main" id="{DB9B8D76-3F65-4CAB-BF1D-E8FA5E20DE7A}"/>
                </a:ext>
              </a:extLst>
            </p:cNvPr>
            <p:cNvSpPr txBox="1"/>
            <p:nvPr/>
          </p:nvSpPr>
          <p:spPr>
            <a:xfrm>
              <a:off x="2521944" y="3241159"/>
              <a:ext cx="3587306" cy="861774"/>
            </a:xfrm>
            <a:prstGeom prst="rect">
              <a:avLst/>
            </a:prstGeom>
            <a:noFill/>
          </p:spPr>
          <p:txBody>
            <a:bodyPr wrap="square" rtlCol="0">
              <a:spAutoFit/>
            </a:bodyPr>
            <a:lstStyle/>
            <a:p>
              <a:pPr defTabSz="685800"/>
              <a:r>
                <a:rPr lang="nl-BE" dirty="0">
                  <a:solidFill>
                    <a:prstClr val="white"/>
                  </a:solidFill>
                  <a:latin typeface="Calibri" panose="020F0502020204030204"/>
                </a:rPr>
                <a:t>strikt afgebakende artistieke disciplines</a:t>
              </a:r>
              <a:endParaRPr lang="nl-BE" sz="1350" dirty="0">
                <a:solidFill>
                  <a:prstClr val="white"/>
                </a:solidFill>
                <a:latin typeface="Calibri" panose="020F0502020204030204"/>
              </a:endParaRPr>
            </a:p>
          </p:txBody>
        </p:sp>
      </p:grpSp>
      <p:grpSp>
        <p:nvGrpSpPr>
          <p:cNvPr id="3" name="Groep 2">
            <a:extLst>
              <a:ext uri="{FF2B5EF4-FFF2-40B4-BE49-F238E27FC236}">
                <a16:creationId xmlns:a16="http://schemas.microsoft.com/office/drawing/2014/main" id="{10ABD538-168C-40EE-97B3-1075027B20A2}"/>
              </a:ext>
            </a:extLst>
          </p:cNvPr>
          <p:cNvGrpSpPr/>
          <p:nvPr/>
        </p:nvGrpSpPr>
        <p:grpSpPr>
          <a:xfrm>
            <a:off x="4491412" y="3280950"/>
            <a:ext cx="3831613" cy="621161"/>
            <a:chOff x="5988549" y="3231600"/>
            <a:chExt cx="5108817" cy="828214"/>
          </a:xfrm>
        </p:grpSpPr>
        <p:sp>
          <p:nvSpPr>
            <p:cNvPr id="50" name="Trapezium 49">
              <a:extLst>
                <a:ext uri="{FF2B5EF4-FFF2-40B4-BE49-F238E27FC236}">
                  <a16:creationId xmlns:a16="http://schemas.microsoft.com/office/drawing/2014/main" id="{5647F306-A192-4761-ABEC-6C15016B051C}"/>
                </a:ext>
              </a:extLst>
            </p:cNvPr>
            <p:cNvSpPr/>
            <p:nvPr/>
          </p:nvSpPr>
          <p:spPr>
            <a:xfrm rot="10800000">
              <a:off x="5988549" y="3231600"/>
              <a:ext cx="5108817" cy="828214"/>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3" name="Tekstvak 52">
              <a:extLst>
                <a:ext uri="{FF2B5EF4-FFF2-40B4-BE49-F238E27FC236}">
                  <a16:creationId xmlns:a16="http://schemas.microsoft.com/office/drawing/2014/main" id="{B51F119C-8823-403E-B4BD-C6F383A659E5}"/>
                </a:ext>
              </a:extLst>
            </p:cNvPr>
            <p:cNvSpPr txBox="1"/>
            <p:nvPr/>
          </p:nvSpPr>
          <p:spPr>
            <a:xfrm>
              <a:off x="6483530" y="3368349"/>
              <a:ext cx="4124430" cy="492442"/>
            </a:xfrm>
            <a:prstGeom prst="rect">
              <a:avLst/>
            </a:prstGeom>
            <a:noFill/>
          </p:spPr>
          <p:txBody>
            <a:bodyPr wrap="square" rtlCol="0">
              <a:spAutoFit/>
            </a:bodyPr>
            <a:lstStyle/>
            <a:p>
              <a:pPr defTabSz="685800"/>
              <a:r>
                <a:rPr lang="nl-BE" dirty="0">
                  <a:solidFill>
                    <a:prstClr val="white"/>
                  </a:solidFill>
                  <a:latin typeface="Calibri" panose="020F0502020204030204"/>
                </a:rPr>
                <a:t>Aanzet tot  interdisciplinariteit</a:t>
              </a:r>
              <a:endParaRPr lang="nl-BE" sz="1350" dirty="0">
                <a:solidFill>
                  <a:prstClr val="white"/>
                </a:solidFill>
                <a:latin typeface="Calibri" panose="020F0502020204030204"/>
              </a:endParaRPr>
            </a:p>
          </p:txBody>
        </p:sp>
      </p:grpSp>
      <p:sp>
        <p:nvSpPr>
          <p:cNvPr id="54" name="Rol: horizontaal 53">
            <a:extLst>
              <a:ext uri="{FF2B5EF4-FFF2-40B4-BE49-F238E27FC236}">
                <a16:creationId xmlns:a16="http://schemas.microsoft.com/office/drawing/2014/main" id="{2E18826F-62F2-4E52-907B-6D5F249DBC27}"/>
              </a:ext>
            </a:extLst>
          </p:cNvPr>
          <p:cNvSpPr/>
          <p:nvPr/>
        </p:nvSpPr>
        <p:spPr>
          <a:xfrm>
            <a:off x="1486312" y="1852331"/>
            <a:ext cx="6779656"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dirty="0">
                <a:solidFill>
                  <a:prstClr val="white"/>
                </a:solidFill>
                <a:latin typeface="Calibri" panose="020F0502020204030204"/>
              </a:rPr>
              <a:t>4 artistieke domeinen, 4 niveaugraden</a:t>
            </a:r>
          </a:p>
        </p:txBody>
      </p:sp>
    </p:spTree>
    <p:extLst>
      <p:ext uri="{BB962C8B-B14F-4D97-AF65-F5344CB8AC3E}">
        <p14:creationId xmlns:p14="http://schemas.microsoft.com/office/powerpoint/2010/main" val="6777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7" grpId="0"/>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5380E123-05D0-41A2-B305-75499AB8A28A}"/>
              </a:ext>
            </a:extLst>
          </p:cNvPr>
          <p:cNvGrpSpPr/>
          <p:nvPr/>
        </p:nvGrpSpPr>
        <p:grpSpPr>
          <a:xfrm>
            <a:off x="633845" y="2000250"/>
            <a:ext cx="1678132" cy="2104159"/>
            <a:chOff x="2854036" y="831273"/>
            <a:chExt cx="2237509" cy="2805545"/>
          </a:xfrm>
        </p:grpSpPr>
        <p:sp>
          <p:nvSpPr>
            <p:cNvPr id="5" name="Rechthoek: afgeronde hoeken 4">
              <a:extLst>
                <a:ext uri="{FF2B5EF4-FFF2-40B4-BE49-F238E27FC236}">
                  <a16:creationId xmlns:a16="http://schemas.microsoft.com/office/drawing/2014/main" id="{E71146A3-7A18-48BD-966E-2EEF53E9248B}"/>
                </a:ext>
              </a:extLst>
            </p:cNvPr>
            <p:cNvSpPr/>
            <p:nvPr/>
          </p:nvSpPr>
          <p:spPr>
            <a:xfrm>
              <a:off x="2854036" y="8312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6" name="Rechthoek: afgeronde hoeken 5">
              <a:extLst>
                <a:ext uri="{FF2B5EF4-FFF2-40B4-BE49-F238E27FC236}">
                  <a16:creationId xmlns:a16="http://schemas.microsoft.com/office/drawing/2014/main" id="{28FE2ACA-5222-4871-BEC5-EA6DA6EE7614}"/>
                </a:ext>
              </a:extLst>
            </p:cNvPr>
            <p:cNvSpPr/>
            <p:nvPr/>
          </p:nvSpPr>
          <p:spPr>
            <a:xfrm>
              <a:off x="3006436" y="9836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7" name="Rechthoek: afgeronde hoeken 6">
              <a:extLst>
                <a:ext uri="{FF2B5EF4-FFF2-40B4-BE49-F238E27FC236}">
                  <a16:creationId xmlns:a16="http://schemas.microsoft.com/office/drawing/2014/main" id="{DD2F8BAA-9E21-4489-8197-D1066D329C04}"/>
                </a:ext>
              </a:extLst>
            </p:cNvPr>
            <p:cNvSpPr/>
            <p:nvPr/>
          </p:nvSpPr>
          <p:spPr>
            <a:xfrm>
              <a:off x="3158836" y="11360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8" name="Rechthoek: afgeronde hoeken 7">
              <a:extLst>
                <a:ext uri="{FF2B5EF4-FFF2-40B4-BE49-F238E27FC236}">
                  <a16:creationId xmlns:a16="http://schemas.microsoft.com/office/drawing/2014/main" id="{CEBA1F76-8819-4E78-B626-F1088A672FCA}"/>
                </a:ext>
              </a:extLst>
            </p:cNvPr>
            <p:cNvSpPr/>
            <p:nvPr/>
          </p:nvSpPr>
          <p:spPr>
            <a:xfrm>
              <a:off x="3311236" y="12884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9" name="Rechthoek: afgeronde hoeken 8">
              <a:extLst>
                <a:ext uri="{FF2B5EF4-FFF2-40B4-BE49-F238E27FC236}">
                  <a16:creationId xmlns:a16="http://schemas.microsoft.com/office/drawing/2014/main" id="{0C6C371D-2D9F-4C53-82A8-B70A9F44990E}"/>
                </a:ext>
              </a:extLst>
            </p:cNvPr>
            <p:cNvSpPr/>
            <p:nvPr/>
          </p:nvSpPr>
          <p:spPr>
            <a:xfrm>
              <a:off x="3463636" y="14408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grpSp>
      <p:sp>
        <p:nvSpPr>
          <p:cNvPr id="12" name="Rechthoek: afgeronde hoeken 11">
            <a:extLst>
              <a:ext uri="{FF2B5EF4-FFF2-40B4-BE49-F238E27FC236}">
                <a16:creationId xmlns:a16="http://schemas.microsoft.com/office/drawing/2014/main" id="{B91702E4-5D81-4FFD-B89D-E750BD327D4E}"/>
              </a:ext>
            </a:extLst>
          </p:cNvPr>
          <p:cNvSpPr/>
          <p:nvPr/>
        </p:nvSpPr>
        <p:spPr>
          <a:xfrm>
            <a:off x="4536462" y="3166629"/>
            <a:ext cx="1220932" cy="1646959"/>
          </a:xfrm>
          <a:prstGeom prst="roundRect">
            <a:avLst/>
          </a:prstGeom>
          <a:solidFill>
            <a:schemeClr val="accent5">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b="1" dirty="0">
                <a:solidFill>
                  <a:srgbClr val="5B9BD5"/>
                </a:solidFill>
                <a:latin typeface="Calibri" panose="020F0502020204030204"/>
              </a:rPr>
              <a:t>Publieks-vernieuwing</a:t>
            </a:r>
          </a:p>
        </p:txBody>
      </p:sp>
      <p:sp>
        <p:nvSpPr>
          <p:cNvPr id="13" name="Titel 1">
            <a:extLst>
              <a:ext uri="{FF2B5EF4-FFF2-40B4-BE49-F238E27FC236}">
                <a16:creationId xmlns:a16="http://schemas.microsoft.com/office/drawing/2014/main" id="{5B4E07FF-8528-4445-A59E-DE5C73AB72AD}"/>
              </a:ext>
            </a:extLst>
          </p:cNvPr>
          <p:cNvSpPr>
            <a:spLocks noGrp="1"/>
          </p:cNvSpPr>
          <p:nvPr>
            <p:ph type="title"/>
          </p:nvPr>
        </p:nvSpPr>
        <p:spPr>
          <a:xfrm>
            <a:off x="485777" y="891778"/>
            <a:ext cx="7886700" cy="994172"/>
          </a:xfrm>
        </p:spPr>
        <p:txBody>
          <a:bodyPr>
            <a:normAutofit/>
          </a:bodyPr>
          <a:lstStyle/>
          <a:p>
            <a:r>
              <a:rPr lang="nl-BE" dirty="0" err="1"/>
              <a:t>Opleidingenstructuur</a:t>
            </a:r>
            <a:r>
              <a:rPr lang="nl-BE" dirty="0"/>
              <a:t> (</a:t>
            </a:r>
            <a:r>
              <a:rPr lang="nl-BE" dirty="0" err="1"/>
              <a:t>hfst</a:t>
            </a:r>
            <a:r>
              <a:rPr lang="nl-BE" dirty="0"/>
              <a:t> III)</a:t>
            </a:r>
          </a:p>
        </p:txBody>
      </p:sp>
    </p:spTree>
    <p:extLst>
      <p:ext uri="{BB962C8B-B14F-4D97-AF65-F5344CB8AC3E}">
        <p14:creationId xmlns:p14="http://schemas.microsoft.com/office/powerpoint/2010/main" val="35086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93534"/>
            <a:ext cx="7886700" cy="994172"/>
          </a:xfrm>
        </p:spPr>
        <p:txBody>
          <a:bodyPr/>
          <a:lstStyle/>
          <a:p>
            <a:r>
              <a:rPr lang="nl-BE" dirty="0"/>
              <a:t>Leerlingen in </a:t>
            </a:r>
            <a:r>
              <a:rPr lang="nl-BE" dirty="0" err="1"/>
              <a:t>dko</a:t>
            </a:r>
            <a:r>
              <a:rPr lang="nl-BE" dirty="0"/>
              <a:t> (</a:t>
            </a:r>
            <a:r>
              <a:rPr lang="nl-BE" dirty="0" err="1"/>
              <a:t>hfst</a:t>
            </a:r>
            <a:r>
              <a:rPr lang="nl-BE" dirty="0"/>
              <a:t> IV)</a:t>
            </a:r>
          </a:p>
        </p:txBody>
      </p:sp>
      <p:cxnSp>
        <p:nvCxnSpPr>
          <p:cNvPr id="7" name="Gekromde verbindingslijn 6"/>
          <p:cNvCxnSpPr/>
          <p:nvPr/>
        </p:nvCxnSpPr>
        <p:spPr>
          <a:xfrm flipV="1">
            <a:off x="2141507" y="1471888"/>
            <a:ext cx="4515929" cy="2141507"/>
          </a:xfrm>
          <a:prstGeom prst="curvedConnector3">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1572165" y="3716912"/>
            <a:ext cx="1391009" cy="369332"/>
          </a:xfrm>
          <a:prstGeom prst="rect">
            <a:avLst/>
          </a:prstGeom>
          <a:noFill/>
        </p:spPr>
        <p:txBody>
          <a:bodyPr wrap="square" rtlCol="0">
            <a:spAutoFit/>
          </a:bodyPr>
          <a:lstStyle/>
          <a:p>
            <a:pPr defTabSz="685800"/>
            <a:r>
              <a:rPr lang="nl-BE" dirty="0">
                <a:solidFill>
                  <a:prstClr val="black"/>
                </a:solidFill>
                <a:latin typeface="Calibri" panose="020F0502020204030204"/>
              </a:rPr>
              <a:t>inschrijving</a:t>
            </a:r>
          </a:p>
        </p:txBody>
      </p:sp>
      <p:sp>
        <p:nvSpPr>
          <p:cNvPr id="9" name="Tekstvak 8"/>
          <p:cNvSpPr txBox="1"/>
          <p:nvPr/>
        </p:nvSpPr>
        <p:spPr>
          <a:xfrm>
            <a:off x="4318703" y="2639107"/>
            <a:ext cx="1391009" cy="646331"/>
          </a:xfrm>
          <a:prstGeom prst="rect">
            <a:avLst/>
          </a:prstGeom>
          <a:noFill/>
        </p:spPr>
        <p:txBody>
          <a:bodyPr wrap="square" rtlCol="0">
            <a:spAutoFit/>
          </a:bodyPr>
          <a:lstStyle/>
          <a:p>
            <a:pPr defTabSz="685800"/>
            <a:r>
              <a:rPr lang="nl-BE" dirty="0">
                <a:solidFill>
                  <a:prstClr val="black"/>
                </a:solidFill>
                <a:latin typeface="Calibri" panose="020F0502020204030204"/>
              </a:rPr>
              <a:t>les volgen in het </a:t>
            </a:r>
            <a:r>
              <a:rPr lang="nl-BE" dirty="0" err="1">
                <a:solidFill>
                  <a:prstClr val="black"/>
                </a:solidFill>
                <a:latin typeface="Calibri" panose="020F0502020204030204"/>
              </a:rPr>
              <a:t>dko</a:t>
            </a:r>
            <a:endParaRPr lang="nl-BE" dirty="0">
              <a:solidFill>
                <a:prstClr val="black"/>
              </a:solidFill>
              <a:latin typeface="Calibri" panose="020F0502020204030204"/>
            </a:endParaRPr>
          </a:p>
        </p:txBody>
      </p:sp>
      <p:sp>
        <p:nvSpPr>
          <p:cNvPr id="10" name="Tekstvak 9"/>
          <p:cNvSpPr txBox="1"/>
          <p:nvPr/>
        </p:nvSpPr>
        <p:spPr>
          <a:xfrm>
            <a:off x="4895491" y="2004569"/>
            <a:ext cx="1391009" cy="369332"/>
          </a:xfrm>
          <a:prstGeom prst="rect">
            <a:avLst/>
          </a:prstGeom>
          <a:noFill/>
        </p:spPr>
        <p:txBody>
          <a:bodyPr wrap="square" rtlCol="0">
            <a:spAutoFit/>
          </a:bodyPr>
          <a:lstStyle/>
          <a:p>
            <a:pPr defTabSz="685800"/>
            <a:r>
              <a:rPr lang="nl-BE" dirty="0">
                <a:solidFill>
                  <a:prstClr val="black"/>
                </a:solidFill>
                <a:latin typeface="Calibri" panose="020F0502020204030204"/>
              </a:rPr>
              <a:t>evaluatie</a:t>
            </a:r>
          </a:p>
        </p:txBody>
      </p:sp>
      <p:sp>
        <p:nvSpPr>
          <p:cNvPr id="11" name="Tekstvak 10"/>
          <p:cNvSpPr txBox="1"/>
          <p:nvPr/>
        </p:nvSpPr>
        <p:spPr>
          <a:xfrm>
            <a:off x="6057901" y="1588344"/>
            <a:ext cx="1391009" cy="369332"/>
          </a:xfrm>
          <a:prstGeom prst="rect">
            <a:avLst/>
          </a:prstGeom>
          <a:noFill/>
        </p:spPr>
        <p:txBody>
          <a:bodyPr wrap="square" rtlCol="0">
            <a:spAutoFit/>
          </a:bodyPr>
          <a:lstStyle/>
          <a:p>
            <a:pPr defTabSz="685800"/>
            <a:r>
              <a:rPr lang="nl-BE" dirty="0">
                <a:solidFill>
                  <a:prstClr val="black"/>
                </a:solidFill>
                <a:latin typeface="Calibri" panose="020F0502020204030204"/>
              </a:rPr>
              <a:t>certificering</a:t>
            </a:r>
          </a:p>
        </p:txBody>
      </p:sp>
      <p:sp>
        <p:nvSpPr>
          <p:cNvPr id="14" name="Afgeronde rechthoek 13"/>
          <p:cNvSpPr/>
          <p:nvPr/>
        </p:nvSpPr>
        <p:spPr>
          <a:xfrm>
            <a:off x="354757" y="2639107"/>
            <a:ext cx="1186672" cy="62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toelatings-</a:t>
            </a:r>
          </a:p>
          <a:p>
            <a:pPr algn="ctr" defTabSz="685800"/>
            <a:r>
              <a:rPr lang="nl-BE" sz="1350" dirty="0">
                <a:solidFill>
                  <a:prstClr val="white"/>
                </a:solidFill>
                <a:latin typeface="Calibri" panose="020F0502020204030204"/>
              </a:rPr>
              <a:t>voorwaarden</a:t>
            </a:r>
          </a:p>
        </p:txBody>
      </p:sp>
      <p:sp>
        <p:nvSpPr>
          <p:cNvPr id="15" name="Afgeronde rechthoek 14"/>
          <p:cNvSpPr/>
          <p:nvPr/>
        </p:nvSpPr>
        <p:spPr>
          <a:xfrm>
            <a:off x="356376" y="3373650"/>
            <a:ext cx="1186672" cy="6226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err="1">
                <a:solidFill>
                  <a:prstClr val="white"/>
                </a:solidFill>
                <a:latin typeface="Calibri" panose="020F0502020204030204"/>
              </a:rPr>
              <a:t>voorrangs-regeling</a:t>
            </a:r>
            <a:endParaRPr lang="nl-BE" sz="1350" dirty="0">
              <a:solidFill>
                <a:prstClr val="white"/>
              </a:solidFill>
              <a:latin typeface="Calibri" panose="020F0502020204030204"/>
            </a:endParaRPr>
          </a:p>
        </p:txBody>
      </p:sp>
      <p:sp>
        <p:nvSpPr>
          <p:cNvPr id="16" name="Afgeronde rechthoek 15"/>
          <p:cNvSpPr/>
          <p:nvPr/>
        </p:nvSpPr>
        <p:spPr>
          <a:xfrm>
            <a:off x="330765" y="4959594"/>
            <a:ext cx="1186672" cy="6226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academie-</a:t>
            </a:r>
          </a:p>
          <a:p>
            <a:pPr algn="ctr" defTabSz="685800"/>
            <a:r>
              <a:rPr lang="nl-BE" sz="1350" dirty="0">
                <a:solidFill>
                  <a:prstClr val="white"/>
                </a:solidFill>
                <a:latin typeface="Calibri" panose="020F0502020204030204"/>
              </a:rPr>
              <a:t>reglement</a:t>
            </a:r>
          </a:p>
        </p:txBody>
      </p:sp>
      <p:sp>
        <p:nvSpPr>
          <p:cNvPr id="19" name="Afgeronde rechthoek 18"/>
          <p:cNvSpPr/>
          <p:nvPr/>
        </p:nvSpPr>
        <p:spPr>
          <a:xfrm>
            <a:off x="4318703" y="3306682"/>
            <a:ext cx="1288841" cy="62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aanwezigheids-</a:t>
            </a:r>
          </a:p>
          <a:p>
            <a:pPr algn="ctr" defTabSz="685800"/>
            <a:r>
              <a:rPr lang="nl-BE" sz="1350" dirty="0">
                <a:solidFill>
                  <a:prstClr val="white"/>
                </a:solidFill>
                <a:latin typeface="Calibri" panose="020F0502020204030204"/>
              </a:rPr>
              <a:t>verplichting</a:t>
            </a:r>
          </a:p>
        </p:txBody>
      </p:sp>
      <p:sp>
        <p:nvSpPr>
          <p:cNvPr id="20" name="Afgeronde rechthoek 19"/>
          <p:cNvSpPr/>
          <p:nvPr/>
        </p:nvSpPr>
        <p:spPr>
          <a:xfrm>
            <a:off x="354758" y="4166622"/>
            <a:ext cx="1186672" cy="6226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err="1">
                <a:solidFill>
                  <a:prstClr val="white"/>
                </a:solidFill>
                <a:latin typeface="Calibri" panose="020F0502020204030204"/>
              </a:rPr>
              <a:t>weigerings-gronden</a:t>
            </a:r>
            <a:endParaRPr lang="nl-BE" sz="1350" dirty="0">
              <a:solidFill>
                <a:prstClr val="white"/>
              </a:solidFill>
              <a:latin typeface="Calibri" panose="020F0502020204030204"/>
            </a:endParaRPr>
          </a:p>
        </p:txBody>
      </p:sp>
      <p:sp>
        <p:nvSpPr>
          <p:cNvPr id="29" name="Afgeronde rechthoek 28"/>
          <p:cNvSpPr/>
          <p:nvPr/>
        </p:nvSpPr>
        <p:spPr>
          <a:xfrm>
            <a:off x="4318703" y="4022177"/>
            <a:ext cx="1288841" cy="62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vrijstelling, </a:t>
            </a:r>
          </a:p>
          <a:p>
            <a:pPr algn="ctr" defTabSz="685800"/>
            <a:r>
              <a:rPr lang="nl-BE" sz="1350" dirty="0">
                <a:solidFill>
                  <a:prstClr val="white"/>
                </a:solidFill>
                <a:latin typeface="Calibri" panose="020F0502020204030204"/>
              </a:rPr>
              <a:t>alt. leercontext</a:t>
            </a:r>
          </a:p>
        </p:txBody>
      </p:sp>
      <p:sp>
        <p:nvSpPr>
          <p:cNvPr id="30" name="Afgeronde rechthoek 29"/>
          <p:cNvSpPr/>
          <p:nvPr/>
        </p:nvSpPr>
        <p:spPr>
          <a:xfrm>
            <a:off x="4320784" y="4745395"/>
            <a:ext cx="1288841" cy="62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Individueel aangepast curriculum</a:t>
            </a:r>
          </a:p>
        </p:txBody>
      </p:sp>
      <p:sp>
        <p:nvSpPr>
          <p:cNvPr id="31" name="Afgeronde rechthoek 30"/>
          <p:cNvSpPr/>
          <p:nvPr/>
        </p:nvSpPr>
        <p:spPr>
          <a:xfrm>
            <a:off x="5653132" y="2355732"/>
            <a:ext cx="1288841" cy="6226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contouren voor</a:t>
            </a:r>
          </a:p>
          <a:p>
            <a:pPr algn="ctr" defTabSz="685800"/>
            <a:r>
              <a:rPr lang="nl-BE" sz="1350" dirty="0">
                <a:solidFill>
                  <a:prstClr val="white"/>
                </a:solidFill>
                <a:latin typeface="Calibri" panose="020F0502020204030204"/>
              </a:rPr>
              <a:t>leerlingen-evaluatie</a:t>
            </a:r>
          </a:p>
        </p:txBody>
      </p:sp>
      <p:sp>
        <p:nvSpPr>
          <p:cNvPr id="33" name="Afgeronde rechthoek 32"/>
          <p:cNvSpPr/>
          <p:nvPr/>
        </p:nvSpPr>
        <p:spPr>
          <a:xfrm>
            <a:off x="7255897" y="1856351"/>
            <a:ext cx="1288841" cy="62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studiebewijzen</a:t>
            </a:r>
          </a:p>
        </p:txBody>
      </p:sp>
      <p:sp>
        <p:nvSpPr>
          <p:cNvPr id="35" name="Tekstvak 34"/>
          <p:cNvSpPr txBox="1"/>
          <p:nvPr/>
        </p:nvSpPr>
        <p:spPr>
          <a:xfrm rot="19139649">
            <a:off x="3276447" y="2867657"/>
            <a:ext cx="838691" cy="300082"/>
          </a:xfrm>
          <a:prstGeom prst="rect">
            <a:avLst/>
          </a:prstGeom>
          <a:noFill/>
        </p:spPr>
        <p:txBody>
          <a:bodyPr wrap="none" rtlCol="0">
            <a:spAutoFit/>
          </a:bodyPr>
          <a:lstStyle/>
          <a:p>
            <a:pPr defTabSz="685800"/>
            <a:r>
              <a:rPr lang="nl-BE" sz="1350" dirty="0">
                <a:solidFill>
                  <a:srgbClr val="70AD47"/>
                </a:solidFill>
                <a:latin typeface="Calibri" panose="020F0502020204030204"/>
              </a:rPr>
              <a:t>opleiding</a:t>
            </a:r>
          </a:p>
        </p:txBody>
      </p:sp>
      <p:sp>
        <p:nvSpPr>
          <p:cNvPr id="40" name="Afgeronde rechthoek 39"/>
          <p:cNvSpPr/>
          <p:nvPr/>
        </p:nvSpPr>
        <p:spPr>
          <a:xfrm>
            <a:off x="8220801" y="2265387"/>
            <a:ext cx="578105" cy="2641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nl-BE" sz="1350" dirty="0">
                <a:solidFill>
                  <a:prstClr val="white"/>
                </a:solidFill>
                <a:latin typeface="Calibri" panose="020F0502020204030204"/>
              </a:rPr>
              <a:t>BVR</a:t>
            </a:r>
          </a:p>
        </p:txBody>
      </p:sp>
      <p:sp>
        <p:nvSpPr>
          <p:cNvPr id="25" name="Afgeronde rechthoek 29">
            <a:extLst>
              <a:ext uri="{FF2B5EF4-FFF2-40B4-BE49-F238E27FC236}">
                <a16:creationId xmlns:a16="http://schemas.microsoft.com/office/drawing/2014/main" id="{09FE32F0-DB6A-4384-A30A-7D5AD623868F}"/>
              </a:ext>
            </a:extLst>
          </p:cNvPr>
          <p:cNvSpPr/>
          <p:nvPr/>
        </p:nvSpPr>
        <p:spPr>
          <a:xfrm>
            <a:off x="4318702" y="5445521"/>
            <a:ext cx="1288841" cy="5028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Schorsing en uitsluiting</a:t>
            </a:r>
          </a:p>
        </p:txBody>
      </p:sp>
    </p:spTree>
    <p:extLst>
      <p:ext uri="{BB962C8B-B14F-4D97-AF65-F5344CB8AC3E}">
        <p14:creationId xmlns:p14="http://schemas.microsoft.com/office/powerpoint/2010/main" val="25914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animBg="1"/>
      <p:bldP spid="15" grpId="0" animBg="1"/>
      <p:bldP spid="16" grpId="0" animBg="1"/>
      <p:bldP spid="19" grpId="0" animBg="1"/>
      <p:bldP spid="20" grpId="0" animBg="1"/>
      <p:bldP spid="29" grpId="0" animBg="1"/>
      <p:bldP spid="30" grpId="0" animBg="1"/>
      <p:bldP spid="31" grpId="0" animBg="1"/>
      <p:bldP spid="33" grpId="0" animBg="1"/>
      <p:bldP spid="40"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ep 28">
            <a:extLst>
              <a:ext uri="{FF2B5EF4-FFF2-40B4-BE49-F238E27FC236}">
                <a16:creationId xmlns:a16="http://schemas.microsoft.com/office/drawing/2014/main" id="{F379CCF6-5658-4F59-BFD0-657D7A70A58A}"/>
              </a:ext>
            </a:extLst>
          </p:cNvPr>
          <p:cNvGrpSpPr/>
          <p:nvPr/>
        </p:nvGrpSpPr>
        <p:grpSpPr>
          <a:xfrm>
            <a:off x="1208478" y="4380318"/>
            <a:ext cx="3229839" cy="679434"/>
            <a:chOff x="1600907" y="3913825"/>
            <a:chExt cx="3834208" cy="905912"/>
          </a:xfrm>
        </p:grpSpPr>
        <p:sp>
          <p:nvSpPr>
            <p:cNvPr id="12" name="Trapezium 11">
              <a:extLst>
                <a:ext uri="{FF2B5EF4-FFF2-40B4-BE49-F238E27FC236}">
                  <a16:creationId xmlns:a16="http://schemas.microsoft.com/office/drawing/2014/main" id="{924E6D72-78AE-4B2D-BF44-421041EE3B1C}"/>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22" name="Tekstvak 21">
              <a:extLst>
                <a:ext uri="{FF2B5EF4-FFF2-40B4-BE49-F238E27FC236}">
                  <a16:creationId xmlns:a16="http://schemas.microsoft.com/office/drawing/2014/main" id="{2A59078F-224F-4E6F-AF90-BDA4A8D7A980}"/>
                </a:ext>
              </a:extLst>
            </p:cNvPr>
            <p:cNvSpPr txBox="1"/>
            <p:nvPr/>
          </p:nvSpPr>
          <p:spPr>
            <a:xfrm>
              <a:off x="2236402" y="4050296"/>
              <a:ext cx="2997200" cy="769441"/>
            </a:xfrm>
            <a:prstGeom prst="rect">
              <a:avLst/>
            </a:prstGeom>
            <a:noFill/>
          </p:spPr>
          <p:txBody>
            <a:bodyPr wrap="square" rtlCol="0">
              <a:spAutoFit/>
            </a:bodyPr>
            <a:lstStyle/>
            <a:p>
              <a:pPr defTabSz="685800"/>
              <a:r>
                <a:rPr lang="nl-BE" dirty="0">
                  <a:solidFill>
                    <a:prstClr val="white"/>
                  </a:solidFill>
                  <a:latin typeface="Calibri" panose="020F0502020204030204"/>
                </a:rPr>
                <a:t>soms recht, soms gunst</a:t>
              </a:r>
            </a:p>
            <a:p>
              <a:pPr defTabSz="685800"/>
              <a:endParaRPr lang="nl-BE" sz="1350" dirty="0">
                <a:solidFill>
                  <a:prstClr val="white"/>
                </a:solidFill>
                <a:latin typeface="Calibri" panose="020F0502020204030204"/>
              </a:endParaRPr>
            </a:p>
          </p:txBody>
        </p:sp>
      </p:grpSp>
      <p:grpSp>
        <p:nvGrpSpPr>
          <p:cNvPr id="30" name="Groep 29">
            <a:extLst>
              <a:ext uri="{FF2B5EF4-FFF2-40B4-BE49-F238E27FC236}">
                <a16:creationId xmlns:a16="http://schemas.microsoft.com/office/drawing/2014/main" id="{CEFFF308-0136-4560-8654-A6BDFB8D88BA}"/>
              </a:ext>
            </a:extLst>
          </p:cNvPr>
          <p:cNvGrpSpPr/>
          <p:nvPr/>
        </p:nvGrpSpPr>
        <p:grpSpPr>
          <a:xfrm>
            <a:off x="4438317" y="4385663"/>
            <a:ext cx="3831613" cy="679448"/>
            <a:chOff x="5894661" y="3952194"/>
            <a:chExt cx="3807069" cy="867855"/>
          </a:xfrm>
        </p:grpSpPr>
        <p:sp>
          <p:nvSpPr>
            <p:cNvPr id="21" name="Trapezium 20">
              <a:extLst>
                <a:ext uri="{FF2B5EF4-FFF2-40B4-BE49-F238E27FC236}">
                  <a16:creationId xmlns:a16="http://schemas.microsoft.com/office/drawing/2014/main" id="{811A3186-6D44-4A32-9BCE-A4C27273C49B}"/>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25" name="Tekstvak 24">
              <a:extLst>
                <a:ext uri="{FF2B5EF4-FFF2-40B4-BE49-F238E27FC236}">
                  <a16:creationId xmlns:a16="http://schemas.microsoft.com/office/drawing/2014/main" id="{4F397155-6B04-4BAC-8659-3C08BCA56C3A}"/>
                </a:ext>
              </a:extLst>
            </p:cNvPr>
            <p:cNvSpPr txBox="1"/>
            <p:nvPr/>
          </p:nvSpPr>
          <p:spPr>
            <a:xfrm>
              <a:off x="6097754" y="3994494"/>
              <a:ext cx="3501823" cy="825555"/>
            </a:xfrm>
            <a:prstGeom prst="rect">
              <a:avLst/>
            </a:prstGeom>
            <a:noFill/>
          </p:spPr>
          <p:txBody>
            <a:bodyPr wrap="square" rtlCol="0">
              <a:spAutoFit/>
            </a:bodyPr>
            <a:lstStyle/>
            <a:p>
              <a:pPr defTabSz="685800"/>
              <a:r>
                <a:rPr lang="nl-BE" dirty="0">
                  <a:solidFill>
                    <a:prstClr val="white"/>
                  </a:solidFill>
                  <a:latin typeface="Calibri" panose="020F0502020204030204"/>
                </a:rPr>
                <a:t>altijd gunst o.b.v. verworven competenties</a:t>
              </a:r>
              <a:endParaRPr lang="nl-BE" sz="1350" dirty="0">
                <a:solidFill>
                  <a:prstClr val="white"/>
                </a:solidFill>
                <a:latin typeface="Calibri" panose="020F0502020204030204"/>
              </a:endParaRPr>
            </a:p>
          </p:txBody>
        </p:sp>
      </p:grpSp>
      <p:sp>
        <p:nvSpPr>
          <p:cNvPr id="27" name="Titel 1">
            <a:extLst>
              <a:ext uri="{FF2B5EF4-FFF2-40B4-BE49-F238E27FC236}">
                <a16:creationId xmlns:a16="http://schemas.microsoft.com/office/drawing/2014/main" id="{0B454B6E-398B-46C2-AF6E-898362F1027C}"/>
              </a:ext>
            </a:extLst>
          </p:cNvPr>
          <p:cNvSpPr>
            <a:spLocks noGrp="1"/>
          </p:cNvSpPr>
          <p:nvPr>
            <p:ph type="title"/>
          </p:nvPr>
        </p:nvSpPr>
        <p:spPr>
          <a:xfrm>
            <a:off x="105484" y="1096988"/>
            <a:ext cx="7886700" cy="994172"/>
          </a:xfrm>
        </p:spPr>
        <p:txBody>
          <a:bodyPr>
            <a:normAutofit/>
          </a:bodyPr>
          <a:lstStyle/>
          <a:p>
            <a:r>
              <a:rPr lang="nl-BE" dirty="0"/>
              <a:t>Leerlingen in </a:t>
            </a:r>
            <a:r>
              <a:rPr lang="nl-BE" dirty="0" err="1"/>
              <a:t>dko</a:t>
            </a:r>
            <a:r>
              <a:rPr lang="nl-BE" dirty="0"/>
              <a:t> (</a:t>
            </a:r>
            <a:r>
              <a:rPr lang="nl-BE" dirty="0" err="1"/>
              <a:t>hfst</a:t>
            </a:r>
            <a:r>
              <a:rPr lang="nl-BE" dirty="0"/>
              <a:t> IV)</a:t>
            </a:r>
          </a:p>
        </p:txBody>
      </p:sp>
      <p:sp>
        <p:nvSpPr>
          <p:cNvPr id="42" name="Tekstvak 41">
            <a:extLst>
              <a:ext uri="{FF2B5EF4-FFF2-40B4-BE49-F238E27FC236}">
                <a16:creationId xmlns:a16="http://schemas.microsoft.com/office/drawing/2014/main" id="{8240AC15-7C33-4B73-A36A-DC8601F26504}"/>
              </a:ext>
            </a:extLst>
          </p:cNvPr>
          <p:cNvSpPr txBox="1"/>
          <p:nvPr/>
        </p:nvSpPr>
        <p:spPr>
          <a:xfrm>
            <a:off x="746655" y="2072773"/>
            <a:ext cx="1303256" cy="715581"/>
          </a:xfrm>
          <a:prstGeom prst="rect">
            <a:avLst/>
          </a:prstGeom>
          <a:noFill/>
        </p:spPr>
        <p:txBody>
          <a:bodyPr wrap="square" rtlCol="0">
            <a:spAutoFit/>
          </a:bodyPr>
          <a:lstStyle/>
          <a:p>
            <a:pPr defTabSz="685800"/>
            <a:r>
              <a:rPr lang="nl-BE" sz="1350" dirty="0">
                <a:solidFill>
                  <a:prstClr val="black"/>
                </a:solidFill>
                <a:latin typeface="Calibri" panose="020F0502020204030204"/>
              </a:rPr>
              <a:t>TOELATINGS-</a:t>
            </a:r>
          </a:p>
          <a:p>
            <a:pPr defTabSz="685800"/>
            <a:r>
              <a:rPr lang="nl-BE" sz="1350" dirty="0">
                <a:solidFill>
                  <a:prstClr val="black"/>
                </a:solidFill>
                <a:latin typeface="Calibri" panose="020F0502020204030204"/>
              </a:rPr>
              <a:t>VOORWAARDEN</a:t>
            </a:r>
          </a:p>
        </p:txBody>
      </p:sp>
      <p:sp>
        <p:nvSpPr>
          <p:cNvPr id="44" name="Tekstvak 43">
            <a:extLst>
              <a:ext uri="{FF2B5EF4-FFF2-40B4-BE49-F238E27FC236}">
                <a16:creationId xmlns:a16="http://schemas.microsoft.com/office/drawing/2014/main" id="{BF6AA35F-E5EC-46FE-816E-C5073E43FCAF}"/>
              </a:ext>
            </a:extLst>
          </p:cNvPr>
          <p:cNvSpPr txBox="1"/>
          <p:nvPr/>
        </p:nvSpPr>
        <p:spPr>
          <a:xfrm>
            <a:off x="251368" y="4380319"/>
            <a:ext cx="1127735"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VRIJSTELLING VAK	</a:t>
            </a:r>
          </a:p>
        </p:txBody>
      </p:sp>
      <p:sp>
        <p:nvSpPr>
          <p:cNvPr id="28" name="Rol: horizontaal 27">
            <a:extLst>
              <a:ext uri="{FF2B5EF4-FFF2-40B4-BE49-F238E27FC236}">
                <a16:creationId xmlns:a16="http://schemas.microsoft.com/office/drawing/2014/main" id="{803B1C7E-9B9D-45EA-9FE7-DC6AB3A1F0E8}"/>
              </a:ext>
            </a:extLst>
          </p:cNvPr>
          <p:cNvSpPr/>
          <p:nvPr/>
        </p:nvSpPr>
        <p:spPr>
          <a:xfrm>
            <a:off x="2490077" y="1810769"/>
            <a:ext cx="6191250"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dirty="0">
                <a:solidFill>
                  <a:prstClr val="white"/>
                </a:solidFill>
                <a:latin typeface="Calibri" panose="020F0502020204030204"/>
              </a:rPr>
              <a:t>Instroom en doorstroom op basis van competenties en leeftijd</a:t>
            </a:r>
          </a:p>
        </p:txBody>
      </p:sp>
      <p:sp>
        <p:nvSpPr>
          <p:cNvPr id="31" name="Tekstvak 30">
            <a:extLst>
              <a:ext uri="{FF2B5EF4-FFF2-40B4-BE49-F238E27FC236}">
                <a16:creationId xmlns:a16="http://schemas.microsoft.com/office/drawing/2014/main" id="{90BFBA51-A62C-49FD-9B76-A7A2E14C030F}"/>
              </a:ext>
            </a:extLst>
          </p:cNvPr>
          <p:cNvSpPr txBox="1"/>
          <p:nvPr/>
        </p:nvSpPr>
        <p:spPr>
          <a:xfrm>
            <a:off x="3401687" y="2884300"/>
            <a:ext cx="1417556"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HERINSTROOM</a:t>
            </a:r>
          </a:p>
        </p:txBody>
      </p:sp>
      <p:sp>
        <p:nvSpPr>
          <p:cNvPr id="43" name="Rol: horizontaal 42">
            <a:extLst>
              <a:ext uri="{FF2B5EF4-FFF2-40B4-BE49-F238E27FC236}">
                <a16:creationId xmlns:a16="http://schemas.microsoft.com/office/drawing/2014/main" id="{184197C7-72F2-4127-996E-B1FCC48B1CDA}"/>
              </a:ext>
            </a:extLst>
          </p:cNvPr>
          <p:cNvSpPr/>
          <p:nvPr/>
        </p:nvSpPr>
        <p:spPr>
          <a:xfrm>
            <a:off x="5145109" y="2622296"/>
            <a:ext cx="3437195"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sz="3600" dirty="0">
                <a:solidFill>
                  <a:prstClr val="white"/>
                </a:solidFill>
                <a:latin typeface="Calibri" panose="020F0502020204030204"/>
              </a:rPr>
              <a:t>Levenslang leren</a:t>
            </a:r>
          </a:p>
        </p:txBody>
      </p:sp>
      <p:grpSp>
        <p:nvGrpSpPr>
          <p:cNvPr id="46" name="Groep 45">
            <a:extLst>
              <a:ext uri="{FF2B5EF4-FFF2-40B4-BE49-F238E27FC236}">
                <a16:creationId xmlns:a16="http://schemas.microsoft.com/office/drawing/2014/main" id="{0527F959-E726-41C4-9397-0368DBA56BF7}"/>
              </a:ext>
            </a:extLst>
          </p:cNvPr>
          <p:cNvGrpSpPr/>
          <p:nvPr/>
        </p:nvGrpSpPr>
        <p:grpSpPr>
          <a:xfrm>
            <a:off x="1983652" y="5237568"/>
            <a:ext cx="3180470" cy="679434"/>
            <a:chOff x="1600907" y="3913825"/>
            <a:chExt cx="3834208" cy="905912"/>
          </a:xfrm>
        </p:grpSpPr>
        <p:sp>
          <p:nvSpPr>
            <p:cNvPr id="47" name="Trapezium 46">
              <a:extLst>
                <a:ext uri="{FF2B5EF4-FFF2-40B4-BE49-F238E27FC236}">
                  <a16:creationId xmlns:a16="http://schemas.microsoft.com/office/drawing/2014/main" id="{856CE78D-3DB4-4D07-BD06-1ACCE7AB9538}"/>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48" name="Tekstvak 47">
              <a:extLst>
                <a:ext uri="{FF2B5EF4-FFF2-40B4-BE49-F238E27FC236}">
                  <a16:creationId xmlns:a16="http://schemas.microsoft.com/office/drawing/2014/main" id="{B9F0F284-3970-45DE-8129-4067C91654CE}"/>
                </a:ext>
              </a:extLst>
            </p:cNvPr>
            <p:cNvSpPr txBox="1"/>
            <p:nvPr/>
          </p:nvSpPr>
          <p:spPr>
            <a:xfrm>
              <a:off x="2236402" y="4050296"/>
              <a:ext cx="2997200" cy="769441"/>
            </a:xfrm>
            <a:prstGeom prst="rect">
              <a:avLst/>
            </a:prstGeom>
            <a:noFill/>
          </p:spPr>
          <p:txBody>
            <a:bodyPr wrap="square" rtlCol="0">
              <a:spAutoFit/>
            </a:bodyPr>
            <a:lstStyle/>
            <a:p>
              <a:pPr defTabSz="685800"/>
              <a:r>
                <a:rPr lang="nl-BE" dirty="0">
                  <a:solidFill>
                    <a:prstClr val="white"/>
                  </a:solidFill>
                  <a:latin typeface="Calibri" panose="020F0502020204030204"/>
                </a:rPr>
                <a:t>gunst</a:t>
              </a:r>
            </a:p>
            <a:p>
              <a:pPr defTabSz="685800"/>
              <a:endParaRPr lang="nl-BE" sz="1350" dirty="0">
                <a:solidFill>
                  <a:prstClr val="white"/>
                </a:solidFill>
                <a:latin typeface="Calibri" panose="020F0502020204030204"/>
              </a:endParaRPr>
            </a:p>
          </p:txBody>
        </p:sp>
      </p:grpSp>
      <p:grpSp>
        <p:nvGrpSpPr>
          <p:cNvPr id="49" name="Groep 48">
            <a:extLst>
              <a:ext uri="{FF2B5EF4-FFF2-40B4-BE49-F238E27FC236}">
                <a16:creationId xmlns:a16="http://schemas.microsoft.com/office/drawing/2014/main" id="{01DE4C91-B51F-49B8-88A9-313590C081B5}"/>
              </a:ext>
            </a:extLst>
          </p:cNvPr>
          <p:cNvGrpSpPr/>
          <p:nvPr/>
        </p:nvGrpSpPr>
        <p:grpSpPr>
          <a:xfrm>
            <a:off x="5222690" y="5242913"/>
            <a:ext cx="3773045" cy="679448"/>
            <a:chOff x="5894661" y="3952194"/>
            <a:chExt cx="3807069" cy="867855"/>
          </a:xfrm>
        </p:grpSpPr>
        <p:sp>
          <p:nvSpPr>
            <p:cNvPr id="50" name="Trapezium 49">
              <a:extLst>
                <a:ext uri="{FF2B5EF4-FFF2-40B4-BE49-F238E27FC236}">
                  <a16:creationId xmlns:a16="http://schemas.microsoft.com/office/drawing/2014/main" id="{52B69CEF-C417-4C24-B53E-67AF57CE7F97}"/>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1" name="Tekstvak 50">
              <a:extLst>
                <a:ext uri="{FF2B5EF4-FFF2-40B4-BE49-F238E27FC236}">
                  <a16:creationId xmlns:a16="http://schemas.microsoft.com/office/drawing/2014/main" id="{9B870614-902D-4F3E-9199-ABBEF535F136}"/>
                </a:ext>
              </a:extLst>
            </p:cNvPr>
            <p:cNvSpPr txBox="1"/>
            <p:nvPr/>
          </p:nvSpPr>
          <p:spPr>
            <a:xfrm>
              <a:off x="6097754" y="3994494"/>
              <a:ext cx="3501823" cy="825555"/>
            </a:xfrm>
            <a:prstGeom prst="rect">
              <a:avLst/>
            </a:prstGeom>
            <a:noFill/>
          </p:spPr>
          <p:txBody>
            <a:bodyPr wrap="square" rtlCol="0">
              <a:spAutoFit/>
            </a:bodyPr>
            <a:lstStyle/>
            <a:p>
              <a:pPr defTabSz="685800"/>
              <a:r>
                <a:rPr lang="nl-BE" dirty="0">
                  <a:solidFill>
                    <a:prstClr val="white"/>
                  </a:solidFill>
                  <a:latin typeface="Calibri" panose="020F0502020204030204"/>
                </a:rPr>
                <a:t>recht, maar in overleg met academie</a:t>
              </a:r>
            </a:p>
          </p:txBody>
        </p:sp>
      </p:grpSp>
      <p:sp>
        <p:nvSpPr>
          <p:cNvPr id="52" name="Tekstvak 51">
            <a:extLst>
              <a:ext uri="{FF2B5EF4-FFF2-40B4-BE49-F238E27FC236}">
                <a16:creationId xmlns:a16="http://schemas.microsoft.com/office/drawing/2014/main" id="{3C2A062A-0357-40E7-9008-AA6BE574932D}"/>
              </a:ext>
            </a:extLst>
          </p:cNvPr>
          <p:cNvSpPr txBox="1"/>
          <p:nvPr/>
        </p:nvSpPr>
        <p:spPr>
          <a:xfrm>
            <a:off x="577216" y="5276032"/>
            <a:ext cx="1459112" cy="715581"/>
          </a:xfrm>
          <a:prstGeom prst="rect">
            <a:avLst/>
          </a:prstGeom>
          <a:noFill/>
        </p:spPr>
        <p:txBody>
          <a:bodyPr wrap="square" rtlCol="0">
            <a:spAutoFit/>
          </a:bodyPr>
          <a:lstStyle/>
          <a:p>
            <a:pPr defTabSz="685800"/>
            <a:r>
              <a:rPr lang="nl-BE" sz="1350" dirty="0">
                <a:solidFill>
                  <a:prstClr val="black"/>
                </a:solidFill>
                <a:latin typeface="Calibri" panose="020F0502020204030204"/>
              </a:rPr>
              <a:t>ALTERNATIEVE LEERCONTEXT	</a:t>
            </a:r>
          </a:p>
        </p:txBody>
      </p:sp>
      <p:sp>
        <p:nvSpPr>
          <p:cNvPr id="53" name="Tekstvak 52">
            <a:extLst>
              <a:ext uri="{FF2B5EF4-FFF2-40B4-BE49-F238E27FC236}">
                <a16:creationId xmlns:a16="http://schemas.microsoft.com/office/drawing/2014/main" id="{518CF9DC-A0A3-40C9-9459-1946D70A2445}"/>
              </a:ext>
            </a:extLst>
          </p:cNvPr>
          <p:cNvSpPr txBox="1"/>
          <p:nvPr/>
        </p:nvSpPr>
        <p:spPr>
          <a:xfrm>
            <a:off x="949129" y="3299469"/>
            <a:ext cx="1303256" cy="923330"/>
          </a:xfrm>
          <a:prstGeom prst="rect">
            <a:avLst/>
          </a:prstGeom>
          <a:noFill/>
        </p:spPr>
        <p:txBody>
          <a:bodyPr wrap="square" rtlCol="0">
            <a:spAutoFit/>
          </a:bodyPr>
          <a:lstStyle/>
          <a:p>
            <a:pPr defTabSz="685800"/>
            <a:r>
              <a:rPr lang="nl-BE" sz="1350" dirty="0">
                <a:solidFill>
                  <a:prstClr val="black"/>
                </a:solidFill>
                <a:latin typeface="Calibri" panose="020F0502020204030204"/>
              </a:rPr>
              <a:t>LEERLINGEN MET SPEC; ONDERWIJS-BEHOEFTEN</a:t>
            </a:r>
          </a:p>
        </p:txBody>
      </p:sp>
      <p:sp>
        <p:nvSpPr>
          <p:cNvPr id="54" name="Rol: horizontaal 53">
            <a:extLst>
              <a:ext uri="{FF2B5EF4-FFF2-40B4-BE49-F238E27FC236}">
                <a16:creationId xmlns:a16="http://schemas.microsoft.com/office/drawing/2014/main" id="{FB148BC7-FCB0-4F00-A857-EEA1A902D7E4}"/>
              </a:ext>
            </a:extLst>
          </p:cNvPr>
          <p:cNvSpPr/>
          <p:nvPr/>
        </p:nvSpPr>
        <p:spPr>
          <a:xfrm>
            <a:off x="2049484" y="3412668"/>
            <a:ext cx="6191250"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dirty="0">
                <a:solidFill>
                  <a:prstClr val="white"/>
                </a:solidFill>
                <a:latin typeface="Calibri" panose="020F0502020204030204"/>
              </a:rPr>
              <a:t>Individueel aangepast curriculum, gemeenschappelijk curriculum met aangepast lessenrooster</a:t>
            </a:r>
          </a:p>
        </p:txBody>
      </p:sp>
    </p:spTree>
    <p:extLst>
      <p:ext uri="{BB962C8B-B14F-4D97-AF65-F5344CB8AC3E}">
        <p14:creationId xmlns:p14="http://schemas.microsoft.com/office/powerpoint/2010/main" val="22864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28" grpId="0" animBg="1"/>
      <p:bldP spid="31" grpId="0"/>
      <p:bldP spid="43" grpId="0" animBg="1"/>
      <p:bldP spid="52" grpId="0"/>
      <p:bldP spid="53" grpId="0"/>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7207" y="989783"/>
            <a:ext cx="7048922" cy="837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nl-BE" sz="3000" dirty="0">
                <a:solidFill>
                  <a:prstClr val="black"/>
                </a:solidFill>
                <a:latin typeface="Calibri Light" panose="020F0302020204030204"/>
              </a:rPr>
              <a:t>Personeels- en werkingsmiddelen (</a:t>
            </a:r>
            <a:r>
              <a:rPr lang="nl-BE" sz="3000" dirty="0" err="1">
                <a:solidFill>
                  <a:prstClr val="black"/>
                </a:solidFill>
                <a:latin typeface="Calibri Light" panose="020F0302020204030204"/>
              </a:rPr>
              <a:t>hfst</a:t>
            </a:r>
            <a:r>
              <a:rPr lang="nl-BE" sz="3000" dirty="0">
                <a:solidFill>
                  <a:prstClr val="black"/>
                </a:solidFill>
                <a:latin typeface="Calibri Light" panose="020F0302020204030204"/>
              </a:rPr>
              <a:t> V)</a:t>
            </a:r>
          </a:p>
        </p:txBody>
      </p:sp>
      <p:sp>
        <p:nvSpPr>
          <p:cNvPr id="5" name="Rectangle 88"/>
          <p:cNvSpPr>
            <a:spLocks noChangeArrowheads="1"/>
          </p:cNvSpPr>
          <p:nvPr/>
        </p:nvSpPr>
        <p:spPr bwMode="auto">
          <a:xfrm>
            <a:off x="4492311" y="2672142"/>
            <a:ext cx="1445016" cy="337920"/>
          </a:xfrm>
          <a:prstGeom prst="rect">
            <a:avLst/>
          </a:prstGeom>
          <a:solidFill>
            <a:schemeClr val="accent6"/>
          </a:solidFill>
          <a:ln w="19050">
            <a:solidFill>
              <a:srgbClr val="CCCCFF"/>
            </a:solidFill>
            <a:miter lim="800000"/>
            <a:headEnd/>
            <a:tailEnd/>
          </a:ln>
          <a:effectLst>
            <a:glow rad="228600">
              <a:schemeClr val="accent1">
                <a:satMod val="175000"/>
                <a:alpha val="40000"/>
              </a:schemeClr>
            </a:glow>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Projectmatig aanbod</a:t>
            </a:r>
          </a:p>
        </p:txBody>
      </p:sp>
      <p:sp>
        <p:nvSpPr>
          <p:cNvPr id="6" name="Rectangle 88"/>
          <p:cNvSpPr>
            <a:spLocks noChangeArrowheads="1"/>
          </p:cNvSpPr>
          <p:nvPr/>
        </p:nvSpPr>
        <p:spPr bwMode="auto">
          <a:xfrm>
            <a:off x="1302932" y="2606967"/>
            <a:ext cx="1745946" cy="333119"/>
          </a:xfrm>
          <a:prstGeom prst="rect">
            <a:avLst/>
          </a:prstGeom>
          <a:solidFill>
            <a:schemeClr val="accent1"/>
          </a:solidFill>
          <a:ln w="19050">
            <a:solidFill>
              <a:srgbClr val="CCCCFF"/>
            </a:solidFill>
            <a:miter lim="800000"/>
            <a:headEnd/>
            <a:tailEnd/>
          </a:ln>
          <a:effectLst>
            <a:glow rad="228600">
              <a:schemeClr val="accent1">
                <a:satMod val="175000"/>
                <a:alpha val="40000"/>
              </a:schemeClr>
            </a:glow>
          </a:effectLst>
        </p:spPr>
        <p:txBody>
          <a:bodyPr wrap="none" lIns="67500" tIns="35100" rIns="67500" bIns="35100" anchor="ctr"/>
          <a:lstStyle/>
          <a:p>
            <a:pPr algn="ctr" defTabSz="685800"/>
            <a:r>
              <a:rPr lang="pt-BR" sz="1200" dirty="0">
                <a:solidFill>
                  <a:prstClr val="white"/>
                </a:solidFill>
                <a:latin typeface="Calibri" pitchFamily="34" charset="0"/>
                <a:cs typeface="Calibri" pitchFamily="34" charset="0"/>
              </a:rPr>
              <a:t>Curriculumaanbod</a:t>
            </a:r>
          </a:p>
        </p:txBody>
      </p:sp>
      <p:sp>
        <p:nvSpPr>
          <p:cNvPr id="8" name="Rectangle 88"/>
          <p:cNvSpPr>
            <a:spLocks noChangeArrowheads="1"/>
          </p:cNvSpPr>
          <p:nvPr/>
        </p:nvSpPr>
        <p:spPr bwMode="auto">
          <a:xfrm>
            <a:off x="1285964" y="3252442"/>
            <a:ext cx="1800921" cy="749594"/>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dirty="0">
                <a:solidFill>
                  <a:prstClr val="white"/>
                </a:solidFill>
                <a:latin typeface="Calibri" pitchFamily="34" charset="0"/>
                <a:cs typeface="Calibri" pitchFamily="34" charset="0"/>
              </a:rPr>
              <a:t>Leerlingen x OC</a:t>
            </a:r>
          </a:p>
        </p:txBody>
      </p:sp>
      <p:sp>
        <p:nvSpPr>
          <p:cNvPr id="12" name="Rectangle 88"/>
          <p:cNvSpPr>
            <a:spLocks noChangeArrowheads="1"/>
          </p:cNvSpPr>
          <p:nvPr/>
        </p:nvSpPr>
        <p:spPr bwMode="auto">
          <a:xfrm>
            <a:off x="4492311" y="4473264"/>
            <a:ext cx="1432448" cy="487892"/>
          </a:xfrm>
          <a:prstGeom prst="rect">
            <a:avLst/>
          </a:prstGeom>
          <a:solidFill>
            <a:schemeClr val="accent6"/>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Puntenenveloppe</a:t>
            </a:r>
          </a:p>
          <a:p>
            <a:pPr algn="ctr" defTabSz="685800"/>
            <a:r>
              <a:rPr lang="pt-BR" sz="1050" dirty="0">
                <a:solidFill>
                  <a:prstClr val="white"/>
                </a:solidFill>
                <a:latin typeface="Calibri" pitchFamily="34" charset="0"/>
                <a:cs typeface="Calibri" pitchFamily="34" charset="0"/>
              </a:rPr>
              <a:t>samenwerking tussen </a:t>
            </a:r>
          </a:p>
          <a:p>
            <a:pPr algn="ctr" defTabSz="685800"/>
            <a:r>
              <a:rPr lang="pt-BR" sz="1050" dirty="0">
                <a:solidFill>
                  <a:prstClr val="white"/>
                </a:solidFill>
                <a:latin typeface="Calibri" pitchFamily="34" charset="0"/>
                <a:cs typeface="Calibri" pitchFamily="34" charset="0"/>
              </a:rPr>
              <a:t>dko en bao, so en ho</a:t>
            </a:r>
          </a:p>
        </p:txBody>
      </p:sp>
      <p:sp>
        <p:nvSpPr>
          <p:cNvPr id="15" name="Rectangle 88"/>
          <p:cNvSpPr>
            <a:spLocks noChangeArrowheads="1"/>
          </p:cNvSpPr>
          <p:nvPr/>
        </p:nvSpPr>
        <p:spPr bwMode="auto">
          <a:xfrm>
            <a:off x="4492311" y="3217231"/>
            <a:ext cx="1432448" cy="406283"/>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lst. TP kunstinitiatie,</a:t>
            </a:r>
          </a:p>
          <a:p>
            <a:pPr algn="ctr" defTabSz="685800"/>
            <a:r>
              <a:rPr lang="pt-BR" sz="1050" dirty="0">
                <a:solidFill>
                  <a:prstClr val="white"/>
                </a:solidFill>
                <a:latin typeface="Calibri" pitchFamily="34" charset="0"/>
                <a:cs typeface="Calibri" pitchFamily="34" charset="0"/>
              </a:rPr>
              <a:t>muzische vorming</a:t>
            </a:r>
          </a:p>
        </p:txBody>
      </p:sp>
      <p:sp>
        <p:nvSpPr>
          <p:cNvPr id="18" name="Linkeraccolade 17"/>
          <p:cNvSpPr/>
          <p:nvPr/>
        </p:nvSpPr>
        <p:spPr>
          <a:xfrm rot="16200000">
            <a:off x="2111257" y="3404646"/>
            <a:ext cx="194612" cy="1697845"/>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nl-BE" sz="1350">
              <a:solidFill>
                <a:prstClr val="black"/>
              </a:solidFill>
              <a:latin typeface="Calibri" panose="020F0502020204030204"/>
            </a:endParaRPr>
          </a:p>
        </p:txBody>
      </p:sp>
      <p:sp>
        <p:nvSpPr>
          <p:cNvPr id="19" name="Rectangle 88"/>
          <p:cNvSpPr>
            <a:spLocks noChangeArrowheads="1"/>
          </p:cNvSpPr>
          <p:nvPr/>
        </p:nvSpPr>
        <p:spPr bwMode="auto">
          <a:xfrm>
            <a:off x="4492311" y="3706329"/>
            <a:ext cx="1432448" cy="406283"/>
          </a:xfrm>
          <a:prstGeom prst="rect">
            <a:avLst/>
          </a:prstGeom>
          <a:solidFill>
            <a:schemeClr val="accent6"/>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Verschoven middelen</a:t>
            </a:r>
          </a:p>
        </p:txBody>
      </p:sp>
      <p:sp>
        <p:nvSpPr>
          <p:cNvPr id="20" name="Rectangle 88"/>
          <p:cNvSpPr>
            <a:spLocks noChangeArrowheads="1"/>
          </p:cNvSpPr>
          <p:nvPr/>
        </p:nvSpPr>
        <p:spPr bwMode="auto">
          <a:xfrm>
            <a:off x="1665240" y="4427806"/>
            <a:ext cx="1185715" cy="405676"/>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lineaire open end</a:t>
            </a:r>
          </a:p>
        </p:txBody>
      </p:sp>
      <p:sp>
        <p:nvSpPr>
          <p:cNvPr id="21" name="Linkeraccolade 20"/>
          <p:cNvSpPr/>
          <p:nvPr/>
        </p:nvSpPr>
        <p:spPr>
          <a:xfrm rot="10800000">
            <a:off x="3063445" y="2773527"/>
            <a:ext cx="281944" cy="2466205"/>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nl-BE" sz="1350">
              <a:solidFill>
                <a:prstClr val="black"/>
              </a:solidFill>
              <a:latin typeface="Calibri" panose="020F0502020204030204"/>
            </a:endParaRPr>
          </a:p>
        </p:txBody>
      </p:sp>
      <p:cxnSp>
        <p:nvCxnSpPr>
          <p:cNvPr id="22" name="Rechte verbindingslijn met pijl 21"/>
          <p:cNvCxnSpPr>
            <a:cxnSpLocks/>
            <a:stCxn id="21" idx="1"/>
            <a:endCxn id="19" idx="1"/>
          </p:cNvCxnSpPr>
          <p:nvPr/>
        </p:nvCxnSpPr>
        <p:spPr>
          <a:xfrm flipV="1">
            <a:off x="3345388" y="3909470"/>
            <a:ext cx="1146923" cy="97158"/>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Linkeraccolade 22"/>
          <p:cNvSpPr/>
          <p:nvPr/>
        </p:nvSpPr>
        <p:spPr>
          <a:xfrm rot="16200000">
            <a:off x="5123068" y="3800272"/>
            <a:ext cx="237518" cy="1005652"/>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nl-BE" sz="1350">
              <a:solidFill>
                <a:prstClr val="black"/>
              </a:solidFill>
              <a:latin typeface="Calibri" panose="020F0502020204030204"/>
            </a:endParaRPr>
          </a:p>
        </p:txBody>
      </p:sp>
      <p:sp>
        <p:nvSpPr>
          <p:cNvPr id="24" name="Tekstvak 23"/>
          <p:cNvSpPr txBox="1"/>
          <p:nvPr/>
        </p:nvSpPr>
        <p:spPr>
          <a:xfrm>
            <a:off x="5134874" y="3516422"/>
            <a:ext cx="106953"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a:t>
            </a:r>
          </a:p>
        </p:txBody>
      </p:sp>
      <p:sp>
        <p:nvSpPr>
          <p:cNvPr id="26" name="Rectangle 88"/>
          <p:cNvSpPr>
            <a:spLocks noChangeArrowheads="1"/>
          </p:cNvSpPr>
          <p:nvPr/>
        </p:nvSpPr>
        <p:spPr bwMode="auto">
          <a:xfrm>
            <a:off x="2631896" y="1884683"/>
            <a:ext cx="2271134" cy="428573"/>
          </a:xfrm>
          <a:prstGeom prst="rect">
            <a:avLst/>
          </a:prstGeom>
          <a:solidFill>
            <a:schemeClr val="accent1"/>
          </a:solidFill>
          <a:ln w="19050">
            <a:solidFill>
              <a:srgbClr val="CCCCFF"/>
            </a:solidFill>
            <a:miter lim="800000"/>
            <a:headEnd/>
            <a:tailEnd/>
          </a:ln>
          <a:effectLst>
            <a:glow rad="228600">
              <a:schemeClr val="accent1">
                <a:satMod val="175000"/>
                <a:alpha val="40000"/>
              </a:schemeClr>
            </a:glow>
          </a:effectLst>
        </p:spPr>
        <p:txBody>
          <a:bodyPr wrap="none" lIns="67500" tIns="35100" rIns="67500" bIns="35100" anchor="ctr"/>
          <a:lstStyle/>
          <a:p>
            <a:pPr algn="ctr" defTabSz="685800"/>
            <a:r>
              <a:rPr lang="pt-BR" dirty="0">
                <a:solidFill>
                  <a:prstClr val="white"/>
                </a:solidFill>
                <a:latin typeface="Calibri" pitchFamily="34" charset="0"/>
                <a:cs typeface="Calibri" pitchFamily="34" charset="0"/>
              </a:rPr>
              <a:t>Omkadering lst.</a:t>
            </a:r>
          </a:p>
        </p:txBody>
      </p:sp>
      <p:sp>
        <p:nvSpPr>
          <p:cNvPr id="27" name="Rectangle 88"/>
          <p:cNvSpPr>
            <a:spLocks noChangeArrowheads="1"/>
          </p:cNvSpPr>
          <p:nvPr/>
        </p:nvSpPr>
        <p:spPr bwMode="auto">
          <a:xfrm>
            <a:off x="6695424" y="2016540"/>
            <a:ext cx="1569743" cy="482528"/>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Omkadering </a:t>
            </a:r>
          </a:p>
          <a:p>
            <a:pPr algn="ctr" defTabSz="685800"/>
            <a:r>
              <a:rPr lang="pt-BR" sz="1050" dirty="0">
                <a:solidFill>
                  <a:prstClr val="white"/>
                </a:solidFill>
                <a:latin typeface="Calibri" pitchFamily="34" charset="0"/>
                <a:cs typeface="Calibri" pitchFamily="34" charset="0"/>
              </a:rPr>
              <a:t>bestuurspersoneel</a:t>
            </a:r>
          </a:p>
        </p:txBody>
      </p:sp>
      <p:sp>
        <p:nvSpPr>
          <p:cNvPr id="28" name="Rectangle 88"/>
          <p:cNvSpPr>
            <a:spLocks noChangeArrowheads="1"/>
          </p:cNvSpPr>
          <p:nvPr/>
        </p:nvSpPr>
        <p:spPr bwMode="auto">
          <a:xfrm>
            <a:off x="6695424" y="2681362"/>
            <a:ext cx="1569743" cy="482528"/>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Omkadering </a:t>
            </a:r>
          </a:p>
          <a:p>
            <a:pPr algn="ctr" defTabSz="685800"/>
            <a:r>
              <a:rPr lang="pt-BR" sz="1050" dirty="0">
                <a:solidFill>
                  <a:prstClr val="white"/>
                </a:solidFill>
                <a:latin typeface="Calibri" pitchFamily="34" charset="0"/>
                <a:cs typeface="Calibri" pitchFamily="34" charset="0"/>
              </a:rPr>
              <a:t>onderst. pers.+</a:t>
            </a:r>
          </a:p>
          <a:p>
            <a:pPr algn="ctr" defTabSz="685800"/>
            <a:r>
              <a:rPr lang="pt-BR" sz="1050" dirty="0">
                <a:solidFill>
                  <a:prstClr val="white"/>
                </a:solidFill>
                <a:latin typeface="Calibri" pitchFamily="34" charset="0"/>
                <a:cs typeface="Calibri" pitchFamily="34" charset="0"/>
              </a:rPr>
              <a:t> opvoedend hulppers.</a:t>
            </a:r>
          </a:p>
        </p:txBody>
      </p:sp>
      <p:sp>
        <p:nvSpPr>
          <p:cNvPr id="29" name="Rectangle 88"/>
          <p:cNvSpPr>
            <a:spLocks noChangeArrowheads="1"/>
          </p:cNvSpPr>
          <p:nvPr/>
        </p:nvSpPr>
        <p:spPr bwMode="auto">
          <a:xfrm>
            <a:off x="6737985" y="3365087"/>
            <a:ext cx="1527182" cy="482528"/>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werkingsmiddelen</a:t>
            </a:r>
          </a:p>
        </p:txBody>
      </p:sp>
      <p:sp>
        <p:nvSpPr>
          <p:cNvPr id="32" name="Rectangle 88"/>
          <p:cNvSpPr>
            <a:spLocks noChangeArrowheads="1"/>
          </p:cNvSpPr>
          <p:nvPr/>
        </p:nvSpPr>
        <p:spPr bwMode="auto">
          <a:xfrm>
            <a:off x="3581319" y="3938311"/>
            <a:ext cx="774621" cy="364787"/>
          </a:xfrm>
          <a:prstGeom prst="rect">
            <a:avLst/>
          </a:prstGeom>
          <a:solidFill>
            <a:schemeClr val="accent6"/>
          </a:solidFill>
          <a:ln w="19050">
            <a:solidFill>
              <a:srgbClr val="CCCCFF"/>
            </a:solidFill>
            <a:miter lim="800000"/>
            <a:headEnd/>
            <a:tailEnd/>
          </a:ln>
          <a:effectLst/>
        </p:spPr>
        <p:txBody>
          <a:bodyPr wrap="none" lIns="67500" tIns="35100" rIns="67500" bIns="35100" anchor="ctr"/>
          <a:lstStyle/>
          <a:p>
            <a:pPr algn="ctr" defTabSz="685800"/>
            <a:r>
              <a:rPr lang="pt-BR" sz="900" i="1" dirty="0">
                <a:solidFill>
                  <a:prstClr val="white"/>
                </a:solidFill>
                <a:latin typeface="Calibri" pitchFamily="34" charset="0"/>
                <a:cs typeface="Calibri" pitchFamily="34" charset="0"/>
              </a:rPr>
              <a:t>Wegingsfactor </a:t>
            </a:r>
          </a:p>
          <a:p>
            <a:pPr algn="ctr" defTabSz="685800"/>
            <a:r>
              <a:rPr lang="pt-BR" sz="900" i="1" dirty="0">
                <a:solidFill>
                  <a:prstClr val="white"/>
                </a:solidFill>
                <a:latin typeface="Calibri" pitchFamily="34" charset="0"/>
                <a:cs typeface="Calibri" pitchFamily="34" charset="0"/>
              </a:rPr>
              <a:t>bissers 4e graad</a:t>
            </a:r>
          </a:p>
        </p:txBody>
      </p:sp>
      <p:sp>
        <p:nvSpPr>
          <p:cNvPr id="33" name="Tekstvak 32"/>
          <p:cNvSpPr txBox="1"/>
          <p:nvPr/>
        </p:nvSpPr>
        <p:spPr>
          <a:xfrm>
            <a:off x="4326179" y="2563028"/>
            <a:ext cx="630357" cy="253916"/>
          </a:xfrm>
          <a:prstGeom prst="rect">
            <a:avLst/>
          </a:prstGeom>
          <a:noFill/>
        </p:spPr>
        <p:txBody>
          <a:bodyPr wrap="square" rtlCol="0">
            <a:spAutoFit/>
          </a:bodyPr>
          <a:lstStyle/>
          <a:p>
            <a:pPr defTabSz="685800"/>
            <a:r>
              <a:rPr lang="nl-BE" sz="1050" b="1" dirty="0">
                <a:solidFill>
                  <a:srgbClr val="00B0F0"/>
                </a:solidFill>
                <a:latin typeface="Calibri" panose="020F0502020204030204"/>
              </a:rPr>
              <a:t>NIEUW</a:t>
            </a:r>
          </a:p>
        </p:txBody>
      </p:sp>
      <p:sp>
        <p:nvSpPr>
          <p:cNvPr id="34" name="Tekstvak 33"/>
          <p:cNvSpPr txBox="1"/>
          <p:nvPr/>
        </p:nvSpPr>
        <p:spPr>
          <a:xfrm>
            <a:off x="3318157" y="3701645"/>
            <a:ext cx="630357" cy="253916"/>
          </a:xfrm>
          <a:prstGeom prst="rect">
            <a:avLst/>
          </a:prstGeom>
          <a:noFill/>
        </p:spPr>
        <p:txBody>
          <a:bodyPr wrap="square" rtlCol="0">
            <a:spAutoFit/>
          </a:bodyPr>
          <a:lstStyle/>
          <a:p>
            <a:pPr defTabSz="685800"/>
            <a:r>
              <a:rPr lang="nl-BE" sz="1050" b="1" dirty="0">
                <a:solidFill>
                  <a:srgbClr val="00B0F0"/>
                </a:solidFill>
                <a:latin typeface="Calibri" panose="020F0502020204030204"/>
              </a:rPr>
              <a:t>NIEUW</a:t>
            </a:r>
          </a:p>
        </p:txBody>
      </p:sp>
      <p:sp>
        <p:nvSpPr>
          <p:cNvPr id="37" name="Tekstvak 36"/>
          <p:cNvSpPr txBox="1"/>
          <p:nvPr/>
        </p:nvSpPr>
        <p:spPr>
          <a:xfrm>
            <a:off x="4177133" y="4421857"/>
            <a:ext cx="630357" cy="253916"/>
          </a:xfrm>
          <a:prstGeom prst="rect">
            <a:avLst/>
          </a:prstGeom>
          <a:noFill/>
        </p:spPr>
        <p:txBody>
          <a:bodyPr wrap="square" rtlCol="0">
            <a:spAutoFit/>
          </a:bodyPr>
          <a:lstStyle/>
          <a:p>
            <a:pPr defTabSz="685800"/>
            <a:r>
              <a:rPr lang="nl-BE" sz="1050" b="1" dirty="0">
                <a:solidFill>
                  <a:srgbClr val="00B0F0"/>
                </a:solidFill>
                <a:latin typeface="Calibri" panose="020F0502020204030204"/>
              </a:rPr>
              <a:t>NIEUW</a:t>
            </a:r>
          </a:p>
        </p:txBody>
      </p:sp>
      <p:sp>
        <p:nvSpPr>
          <p:cNvPr id="30" name="Rectangle 88">
            <a:extLst>
              <a:ext uri="{FF2B5EF4-FFF2-40B4-BE49-F238E27FC236}">
                <a16:creationId xmlns:a16="http://schemas.microsoft.com/office/drawing/2014/main" id="{F0C3A06A-0197-449D-A710-70622D20CEFA}"/>
              </a:ext>
            </a:extLst>
          </p:cNvPr>
          <p:cNvSpPr>
            <a:spLocks noChangeArrowheads="1"/>
          </p:cNvSpPr>
          <p:nvPr/>
        </p:nvSpPr>
        <p:spPr bwMode="auto">
          <a:xfrm>
            <a:off x="1641799" y="4961156"/>
            <a:ext cx="1185715" cy="405676"/>
          </a:xfrm>
          <a:prstGeom prst="rect">
            <a:avLst/>
          </a:prstGeom>
          <a:solidFill>
            <a:schemeClr val="accent6"/>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solidariteitsfactor</a:t>
            </a:r>
          </a:p>
        </p:txBody>
      </p:sp>
      <p:sp>
        <p:nvSpPr>
          <p:cNvPr id="35" name="Tekstvak 34"/>
          <p:cNvSpPr txBox="1"/>
          <p:nvPr/>
        </p:nvSpPr>
        <p:spPr>
          <a:xfrm>
            <a:off x="2631896" y="5109236"/>
            <a:ext cx="630357" cy="253916"/>
          </a:xfrm>
          <a:prstGeom prst="rect">
            <a:avLst/>
          </a:prstGeom>
          <a:noFill/>
        </p:spPr>
        <p:txBody>
          <a:bodyPr wrap="square" rtlCol="0">
            <a:spAutoFit/>
          </a:bodyPr>
          <a:lstStyle/>
          <a:p>
            <a:pPr defTabSz="685800"/>
            <a:r>
              <a:rPr lang="nl-BE" sz="1050" b="1" dirty="0">
                <a:solidFill>
                  <a:srgbClr val="00B0F0"/>
                </a:solidFill>
                <a:latin typeface="Calibri" panose="020F0502020204030204"/>
              </a:rPr>
              <a:t>NIEUW</a:t>
            </a:r>
          </a:p>
        </p:txBody>
      </p:sp>
      <p:sp>
        <p:nvSpPr>
          <p:cNvPr id="31" name="Rectangle 88">
            <a:extLst>
              <a:ext uri="{FF2B5EF4-FFF2-40B4-BE49-F238E27FC236}">
                <a16:creationId xmlns:a16="http://schemas.microsoft.com/office/drawing/2014/main" id="{64994A1B-72B3-4F04-A576-96387E2C9BE8}"/>
              </a:ext>
            </a:extLst>
          </p:cNvPr>
          <p:cNvSpPr>
            <a:spLocks noChangeArrowheads="1"/>
          </p:cNvSpPr>
          <p:nvPr/>
        </p:nvSpPr>
        <p:spPr bwMode="auto">
          <a:xfrm>
            <a:off x="6746673" y="3998679"/>
            <a:ext cx="1527182" cy="482528"/>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professionalisering</a:t>
            </a:r>
          </a:p>
        </p:txBody>
      </p:sp>
      <p:sp>
        <p:nvSpPr>
          <p:cNvPr id="36" name="Rectangle 88">
            <a:extLst>
              <a:ext uri="{FF2B5EF4-FFF2-40B4-BE49-F238E27FC236}">
                <a16:creationId xmlns:a16="http://schemas.microsoft.com/office/drawing/2014/main" id="{D8B69DF7-CB99-4A4A-9DB7-B4B4235CBA9A}"/>
              </a:ext>
            </a:extLst>
          </p:cNvPr>
          <p:cNvSpPr>
            <a:spLocks noChangeArrowheads="1"/>
          </p:cNvSpPr>
          <p:nvPr/>
        </p:nvSpPr>
        <p:spPr bwMode="auto">
          <a:xfrm>
            <a:off x="6761881" y="4656943"/>
            <a:ext cx="1527182" cy="482528"/>
          </a:xfrm>
          <a:prstGeom prst="rect">
            <a:avLst/>
          </a:prstGeom>
          <a:solidFill>
            <a:schemeClr val="accent1"/>
          </a:solidFill>
          <a:ln w="19050">
            <a:solidFill>
              <a:srgbClr val="CCCCFF"/>
            </a:solidFill>
            <a:miter lim="800000"/>
            <a:headEnd/>
            <a:tailEnd/>
          </a:ln>
          <a:effectLst/>
        </p:spPr>
        <p:txBody>
          <a:bodyPr wrap="none" lIns="67500" tIns="35100" rIns="67500" bIns="35100" anchor="ctr"/>
          <a:lstStyle/>
          <a:p>
            <a:pPr algn="ctr" defTabSz="685800"/>
            <a:r>
              <a:rPr lang="pt-BR" sz="1050" dirty="0">
                <a:solidFill>
                  <a:prstClr val="white"/>
                </a:solidFill>
                <a:latin typeface="Calibri" pitchFamily="34" charset="0"/>
                <a:cs typeface="Calibri" pitchFamily="34" charset="0"/>
              </a:rPr>
              <a:t>ICT-coördinatie</a:t>
            </a:r>
          </a:p>
        </p:txBody>
      </p:sp>
    </p:spTree>
    <p:extLst>
      <p:ext uri="{BB962C8B-B14F-4D97-AF65-F5344CB8AC3E}">
        <p14:creationId xmlns:p14="http://schemas.microsoft.com/office/powerpoint/2010/main" val="76173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Omkaderingsberekening </a:t>
            </a:r>
            <a:br>
              <a:rPr lang="nl-BE" dirty="0"/>
            </a:br>
            <a:r>
              <a:rPr lang="nl-BE" dirty="0"/>
              <a:t>onderwijzend personeel</a:t>
            </a:r>
          </a:p>
        </p:txBody>
      </p:sp>
      <p:sp>
        <p:nvSpPr>
          <p:cNvPr id="4" name="Tekstvak 3"/>
          <p:cNvSpPr txBox="1"/>
          <p:nvPr/>
        </p:nvSpPr>
        <p:spPr>
          <a:xfrm>
            <a:off x="444830" y="2566494"/>
            <a:ext cx="1146056" cy="113107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685800"/>
            <a:r>
              <a:rPr lang="nl-BE" sz="1350" dirty="0">
                <a:solidFill>
                  <a:prstClr val="white"/>
                </a:solidFill>
                <a:latin typeface="Calibri" panose="020F0502020204030204"/>
              </a:rPr>
              <a:t>leerlingen per</a:t>
            </a:r>
          </a:p>
          <a:p>
            <a:pPr defTabSz="685800"/>
            <a:r>
              <a:rPr lang="nl-BE" sz="1350" dirty="0">
                <a:solidFill>
                  <a:prstClr val="white"/>
                </a:solidFill>
                <a:latin typeface="Calibri" panose="020F0502020204030204"/>
              </a:rPr>
              <a:t>structuur-onderdeel</a:t>
            </a:r>
          </a:p>
          <a:p>
            <a:pPr defTabSz="685800"/>
            <a:endParaRPr lang="nl-BE" sz="1350" dirty="0">
              <a:solidFill>
                <a:prstClr val="white"/>
              </a:solidFill>
              <a:latin typeface="Calibri" panose="020F0502020204030204"/>
            </a:endParaRPr>
          </a:p>
        </p:txBody>
      </p:sp>
      <p:sp>
        <p:nvSpPr>
          <p:cNvPr id="5" name="Tekstvak 4"/>
          <p:cNvSpPr txBox="1"/>
          <p:nvPr/>
        </p:nvSpPr>
        <p:spPr>
          <a:xfrm>
            <a:off x="2482012" y="2566493"/>
            <a:ext cx="1107566" cy="92333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defTabSz="685800"/>
            <a:r>
              <a:rPr lang="nl-BE" sz="1350" dirty="0">
                <a:solidFill>
                  <a:prstClr val="white"/>
                </a:solidFill>
                <a:latin typeface="Calibri" panose="020F0502020204030204"/>
              </a:rPr>
              <a:t>omkaderings-coëfficiënt</a:t>
            </a:r>
          </a:p>
          <a:p>
            <a:pPr defTabSz="685800"/>
            <a:r>
              <a:rPr lang="nl-BE" sz="1350" dirty="0">
                <a:solidFill>
                  <a:prstClr val="white"/>
                </a:solidFill>
                <a:latin typeface="Calibri" panose="020F0502020204030204"/>
              </a:rPr>
              <a:t>structuur-onderdeel</a:t>
            </a:r>
          </a:p>
        </p:txBody>
      </p:sp>
      <p:sp>
        <p:nvSpPr>
          <p:cNvPr id="6" name="Tekstvak 5"/>
          <p:cNvSpPr txBox="1"/>
          <p:nvPr/>
        </p:nvSpPr>
        <p:spPr>
          <a:xfrm>
            <a:off x="5008451" y="2553223"/>
            <a:ext cx="1395323" cy="715581"/>
          </a:xfrm>
          <a:prstGeom prst="rect">
            <a:avLst/>
          </a:prstGeom>
          <a:solidFill>
            <a:schemeClr val="accent6"/>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685800"/>
            <a:r>
              <a:rPr lang="nl-BE" sz="1350" dirty="0">
                <a:solidFill>
                  <a:prstClr val="white"/>
                </a:solidFill>
                <a:latin typeface="Calibri" panose="020F0502020204030204"/>
              </a:rPr>
              <a:t>Solidariteitsfactor</a:t>
            </a:r>
          </a:p>
          <a:p>
            <a:pPr defTabSz="685800"/>
            <a:endParaRPr lang="nl-BE" sz="1350" dirty="0">
              <a:solidFill>
                <a:prstClr val="white"/>
              </a:solidFill>
              <a:latin typeface="Calibri" panose="020F0502020204030204"/>
            </a:endParaRPr>
          </a:p>
        </p:txBody>
      </p:sp>
      <p:sp>
        <p:nvSpPr>
          <p:cNvPr id="7" name="Tekstvak 6"/>
          <p:cNvSpPr txBox="1"/>
          <p:nvPr/>
        </p:nvSpPr>
        <p:spPr>
          <a:xfrm>
            <a:off x="1787984" y="2803579"/>
            <a:ext cx="335348" cy="507831"/>
          </a:xfrm>
          <a:prstGeom prst="rect">
            <a:avLst/>
          </a:prstGeom>
          <a:noFill/>
        </p:spPr>
        <p:txBody>
          <a:bodyPr wrap="none" rtlCol="0">
            <a:spAutoFit/>
          </a:bodyPr>
          <a:lstStyle/>
          <a:p>
            <a:pPr defTabSz="685800"/>
            <a:r>
              <a:rPr lang="nl-BE" sz="2700" dirty="0">
                <a:solidFill>
                  <a:srgbClr val="5B9BD5"/>
                </a:solidFill>
                <a:latin typeface="Calibri" panose="020F0502020204030204"/>
              </a:rPr>
              <a:t>x</a:t>
            </a:r>
          </a:p>
        </p:txBody>
      </p:sp>
      <p:sp>
        <p:nvSpPr>
          <p:cNvPr id="10" name="Tekstvak 9"/>
          <p:cNvSpPr txBox="1"/>
          <p:nvPr/>
        </p:nvSpPr>
        <p:spPr>
          <a:xfrm>
            <a:off x="6710614" y="2725149"/>
            <a:ext cx="357790" cy="507831"/>
          </a:xfrm>
          <a:prstGeom prst="rect">
            <a:avLst/>
          </a:prstGeom>
          <a:noFill/>
        </p:spPr>
        <p:txBody>
          <a:bodyPr wrap="none" rtlCol="0">
            <a:spAutoFit/>
          </a:bodyPr>
          <a:lstStyle/>
          <a:p>
            <a:pPr defTabSz="685800"/>
            <a:r>
              <a:rPr lang="nl-BE" sz="2700" dirty="0">
                <a:solidFill>
                  <a:srgbClr val="5B9BD5"/>
                </a:solidFill>
                <a:latin typeface="Calibri" panose="020F0502020204030204"/>
              </a:rPr>
              <a:t>=</a:t>
            </a:r>
          </a:p>
        </p:txBody>
      </p:sp>
      <p:sp>
        <p:nvSpPr>
          <p:cNvPr id="11" name="Tekstvak 10"/>
          <p:cNvSpPr txBox="1"/>
          <p:nvPr/>
        </p:nvSpPr>
        <p:spPr>
          <a:xfrm>
            <a:off x="7283572" y="2549301"/>
            <a:ext cx="1365788" cy="715581"/>
          </a:xfrm>
          <a:prstGeom prst="rect">
            <a:avLst/>
          </a:prstGeom>
          <a:solidFill>
            <a:schemeClr val="accent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685800"/>
            <a:endParaRPr lang="nl-BE" sz="1350" dirty="0">
              <a:solidFill>
                <a:prstClr val="white"/>
              </a:solidFill>
              <a:latin typeface="Calibri" panose="020F0502020204030204"/>
            </a:endParaRPr>
          </a:p>
          <a:p>
            <a:pPr algn="ctr" defTabSz="685800"/>
            <a:r>
              <a:rPr lang="nl-BE" sz="1350" dirty="0">
                <a:solidFill>
                  <a:prstClr val="white"/>
                </a:solidFill>
                <a:latin typeface="Calibri" panose="020F0502020204030204"/>
              </a:rPr>
              <a:t>Lestijden</a:t>
            </a:r>
          </a:p>
          <a:p>
            <a:pPr defTabSz="685800"/>
            <a:endParaRPr lang="nl-BE" sz="1350" dirty="0">
              <a:solidFill>
                <a:prstClr val="white"/>
              </a:solidFill>
              <a:latin typeface="Calibri" panose="020F0502020204030204"/>
            </a:endParaRPr>
          </a:p>
        </p:txBody>
      </p:sp>
      <p:sp>
        <p:nvSpPr>
          <p:cNvPr id="30" name="Rechthoek 29"/>
          <p:cNvSpPr/>
          <p:nvPr/>
        </p:nvSpPr>
        <p:spPr>
          <a:xfrm>
            <a:off x="454184" y="3466741"/>
            <a:ext cx="1136702" cy="53559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err="1">
                <a:solidFill>
                  <a:prstClr val="white"/>
                </a:solidFill>
                <a:latin typeface="Calibri" panose="020F0502020204030204"/>
              </a:rPr>
              <a:t>wegings-factoren</a:t>
            </a:r>
            <a:endParaRPr lang="nl-BE" sz="1350" dirty="0">
              <a:solidFill>
                <a:prstClr val="white"/>
              </a:solidFill>
              <a:latin typeface="Calibri" panose="020F0502020204030204"/>
            </a:endParaRPr>
          </a:p>
        </p:txBody>
      </p:sp>
      <p:sp>
        <p:nvSpPr>
          <p:cNvPr id="36" name="Tekstvak 35"/>
          <p:cNvSpPr txBox="1"/>
          <p:nvPr/>
        </p:nvSpPr>
        <p:spPr>
          <a:xfrm>
            <a:off x="3994823" y="2774242"/>
            <a:ext cx="335348" cy="507831"/>
          </a:xfrm>
          <a:prstGeom prst="rect">
            <a:avLst/>
          </a:prstGeom>
          <a:noFill/>
        </p:spPr>
        <p:txBody>
          <a:bodyPr wrap="none" rtlCol="0">
            <a:spAutoFit/>
          </a:bodyPr>
          <a:lstStyle/>
          <a:p>
            <a:pPr defTabSz="685800"/>
            <a:r>
              <a:rPr lang="nl-BE" sz="2700" dirty="0">
                <a:solidFill>
                  <a:srgbClr val="5B9BD5"/>
                </a:solidFill>
                <a:latin typeface="Calibri" panose="020F0502020204030204"/>
              </a:rPr>
              <a:t>x</a:t>
            </a:r>
          </a:p>
        </p:txBody>
      </p:sp>
      <p:grpSp>
        <p:nvGrpSpPr>
          <p:cNvPr id="9" name="Groep 8">
            <a:extLst>
              <a:ext uri="{FF2B5EF4-FFF2-40B4-BE49-F238E27FC236}">
                <a16:creationId xmlns:a16="http://schemas.microsoft.com/office/drawing/2014/main" id="{56311513-17B1-4C3C-859F-D62984A400AD}"/>
              </a:ext>
            </a:extLst>
          </p:cNvPr>
          <p:cNvGrpSpPr/>
          <p:nvPr/>
        </p:nvGrpSpPr>
        <p:grpSpPr>
          <a:xfrm>
            <a:off x="3987372" y="3261957"/>
            <a:ext cx="3059540" cy="1765862"/>
            <a:chOff x="5316496" y="3206275"/>
            <a:chExt cx="4079386" cy="2354482"/>
          </a:xfrm>
        </p:grpSpPr>
        <p:sp>
          <p:nvSpPr>
            <p:cNvPr id="13" name="Tekstvak 12"/>
            <p:cNvSpPr txBox="1"/>
            <p:nvPr/>
          </p:nvSpPr>
          <p:spPr>
            <a:xfrm>
              <a:off x="6706877" y="3206275"/>
              <a:ext cx="1837650" cy="1231107"/>
            </a:xfrm>
            <a:prstGeom prst="rect">
              <a:avLst/>
            </a:prstGeom>
            <a:solidFill>
              <a:schemeClr val="accent6"/>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85800"/>
              <a:r>
                <a:rPr lang="nl-BE" sz="1350" dirty="0">
                  <a:solidFill>
                    <a:prstClr val="white"/>
                  </a:solidFill>
                  <a:latin typeface="Calibri" panose="020F0502020204030204"/>
                </a:rPr>
                <a:t>omkadering van alle lopende programmaties podium of BAVK</a:t>
              </a:r>
            </a:p>
          </p:txBody>
        </p:sp>
        <p:sp>
          <p:nvSpPr>
            <p:cNvPr id="14" name="Tekstvak 13"/>
            <p:cNvSpPr txBox="1"/>
            <p:nvPr/>
          </p:nvSpPr>
          <p:spPr>
            <a:xfrm>
              <a:off x="6769558" y="4776727"/>
              <a:ext cx="1793018" cy="677108"/>
            </a:xfrm>
            <a:prstGeom prst="rect">
              <a:avLst/>
            </a:prstGeom>
            <a:solidFill>
              <a:schemeClr val="accent6"/>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85800"/>
              <a:r>
                <a:rPr lang="nl-BE" sz="1350" dirty="0">
                  <a:solidFill>
                    <a:prstClr val="white"/>
                  </a:solidFill>
                  <a:latin typeface="Calibri" panose="020F0502020204030204"/>
                </a:rPr>
                <a:t>omkadering van </a:t>
              </a:r>
            </a:p>
            <a:p>
              <a:pPr algn="ctr" defTabSz="685800"/>
              <a:r>
                <a:rPr lang="nl-BE" sz="1350" dirty="0">
                  <a:solidFill>
                    <a:prstClr val="white"/>
                  </a:solidFill>
                  <a:latin typeface="Calibri" panose="020F0502020204030204"/>
                </a:rPr>
                <a:t>Podium of BAVK</a:t>
              </a:r>
            </a:p>
          </p:txBody>
        </p:sp>
        <p:cxnSp>
          <p:nvCxnSpPr>
            <p:cNvPr id="16" name="Rechte verbindingslijn 15"/>
            <p:cNvCxnSpPr/>
            <p:nvPr/>
          </p:nvCxnSpPr>
          <p:spPr>
            <a:xfrm flipV="1">
              <a:off x="6553260" y="4583038"/>
              <a:ext cx="2225615" cy="862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0AA0F07D-3AC4-4146-9106-1E51884FC3BE}"/>
                </a:ext>
              </a:extLst>
            </p:cNvPr>
            <p:cNvSpPr txBox="1"/>
            <p:nvPr/>
          </p:nvSpPr>
          <p:spPr>
            <a:xfrm>
              <a:off x="5316496" y="4168494"/>
              <a:ext cx="959060" cy="738664"/>
            </a:xfrm>
            <a:prstGeom prst="rect">
              <a:avLst/>
            </a:prstGeom>
            <a:noFill/>
          </p:spPr>
          <p:txBody>
            <a:bodyPr wrap="square" rtlCol="0">
              <a:spAutoFit/>
            </a:bodyPr>
            <a:lstStyle/>
            <a:p>
              <a:pPr defTabSz="685800"/>
              <a:r>
                <a:rPr lang="nl-BE" sz="3000" dirty="0">
                  <a:solidFill>
                    <a:srgbClr val="70AD47"/>
                  </a:solidFill>
                  <a:latin typeface="Calibri" panose="020F0502020204030204"/>
                </a:rPr>
                <a:t>1  -</a:t>
              </a:r>
            </a:p>
          </p:txBody>
        </p:sp>
        <p:sp>
          <p:nvSpPr>
            <p:cNvPr id="8" name="Tekstvak 7">
              <a:extLst>
                <a:ext uri="{FF2B5EF4-FFF2-40B4-BE49-F238E27FC236}">
                  <a16:creationId xmlns:a16="http://schemas.microsoft.com/office/drawing/2014/main" id="{64020DCE-F85D-4C8F-9366-5A923E9F32DF}"/>
                </a:ext>
              </a:extLst>
            </p:cNvPr>
            <p:cNvSpPr txBox="1"/>
            <p:nvPr/>
          </p:nvSpPr>
          <p:spPr>
            <a:xfrm>
              <a:off x="6026795" y="3407711"/>
              <a:ext cx="712161" cy="1969771"/>
            </a:xfrm>
            <a:prstGeom prst="rect">
              <a:avLst/>
            </a:prstGeom>
            <a:noFill/>
          </p:spPr>
          <p:txBody>
            <a:bodyPr wrap="none" rtlCol="0">
              <a:spAutoFit/>
            </a:bodyPr>
            <a:lstStyle/>
            <a:p>
              <a:pPr defTabSz="685800"/>
              <a:r>
                <a:rPr lang="nl-BE" sz="9000" dirty="0">
                  <a:solidFill>
                    <a:srgbClr val="70AD47"/>
                  </a:solidFill>
                  <a:latin typeface="Calibri" panose="020F0502020204030204"/>
                </a:rPr>
                <a:t>(</a:t>
              </a:r>
            </a:p>
          </p:txBody>
        </p:sp>
        <p:sp>
          <p:nvSpPr>
            <p:cNvPr id="25" name="Tekstvak 24">
              <a:extLst>
                <a:ext uri="{FF2B5EF4-FFF2-40B4-BE49-F238E27FC236}">
                  <a16:creationId xmlns:a16="http://schemas.microsoft.com/office/drawing/2014/main" id="{F1610B9E-2423-4469-870E-94A9E9D08593}"/>
                </a:ext>
              </a:extLst>
            </p:cNvPr>
            <p:cNvSpPr txBox="1"/>
            <p:nvPr/>
          </p:nvSpPr>
          <p:spPr>
            <a:xfrm rot="10800000">
              <a:off x="6213696" y="3590986"/>
              <a:ext cx="3182186" cy="1969771"/>
            </a:xfrm>
            <a:prstGeom prst="rect">
              <a:avLst/>
            </a:prstGeom>
            <a:noFill/>
          </p:spPr>
          <p:txBody>
            <a:bodyPr wrap="square" rtlCol="0">
              <a:spAutoFit/>
            </a:bodyPr>
            <a:lstStyle/>
            <a:p>
              <a:pPr defTabSz="685800"/>
              <a:r>
                <a:rPr lang="nl-BE" sz="9000" dirty="0">
                  <a:solidFill>
                    <a:srgbClr val="70AD47"/>
                  </a:solidFill>
                  <a:latin typeface="Calibri" panose="020F0502020204030204"/>
                </a:rPr>
                <a:t>(</a:t>
              </a:r>
            </a:p>
          </p:txBody>
        </p:sp>
      </p:grpSp>
      <p:grpSp>
        <p:nvGrpSpPr>
          <p:cNvPr id="12" name="Groep 11">
            <a:extLst>
              <a:ext uri="{FF2B5EF4-FFF2-40B4-BE49-F238E27FC236}">
                <a16:creationId xmlns:a16="http://schemas.microsoft.com/office/drawing/2014/main" id="{A2BF9447-5EE1-4299-BF9F-B0A3C67615EC}"/>
              </a:ext>
            </a:extLst>
          </p:cNvPr>
          <p:cNvGrpSpPr/>
          <p:nvPr/>
        </p:nvGrpSpPr>
        <p:grpSpPr>
          <a:xfrm>
            <a:off x="1076351" y="4149501"/>
            <a:ext cx="790370" cy="1597856"/>
            <a:chOff x="1435134" y="4389667"/>
            <a:chExt cx="1053827" cy="2130475"/>
          </a:xfrm>
        </p:grpSpPr>
        <p:sp>
          <p:nvSpPr>
            <p:cNvPr id="31" name="Rechthoek 30"/>
            <p:cNvSpPr/>
            <p:nvPr/>
          </p:nvSpPr>
          <p:spPr>
            <a:xfrm>
              <a:off x="1435134" y="4389667"/>
              <a:ext cx="1037016" cy="30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nl-BE" sz="1050" dirty="0">
                <a:solidFill>
                  <a:prstClr val="white"/>
                </a:solidFill>
                <a:latin typeface="Calibri" panose="020F0502020204030204"/>
              </a:endParaRPr>
            </a:p>
            <a:p>
              <a:pPr algn="ctr" defTabSz="685800"/>
              <a:r>
                <a:rPr lang="nl-BE" sz="1050" dirty="0">
                  <a:solidFill>
                    <a:prstClr val="white"/>
                  </a:solidFill>
                  <a:latin typeface="Calibri" panose="020F0502020204030204"/>
                </a:rPr>
                <a:t>Brussel</a:t>
              </a:r>
            </a:p>
            <a:p>
              <a:pPr algn="ctr" defTabSz="685800"/>
              <a:endParaRPr lang="nl-BE" sz="1350" dirty="0">
                <a:solidFill>
                  <a:prstClr val="white"/>
                </a:solidFill>
                <a:latin typeface="Calibri" panose="020F0502020204030204"/>
              </a:endParaRPr>
            </a:p>
          </p:txBody>
        </p:sp>
        <p:sp>
          <p:nvSpPr>
            <p:cNvPr id="33" name="Rechthoek 32"/>
            <p:cNvSpPr/>
            <p:nvPr/>
          </p:nvSpPr>
          <p:spPr>
            <a:xfrm>
              <a:off x="1454762" y="5678270"/>
              <a:ext cx="1034199" cy="38428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nl-BE" sz="1050" dirty="0">
                <a:solidFill>
                  <a:prstClr val="white"/>
                </a:solidFill>
                <a:latin typeface="Calibri" panose="020F0502020204030204"/>
              </a:endParaRPr>
            </a:p>
            <a:p>
              <a:pPr algn="ctr" defTabSz="685800"/>
              <a:r>
                <a:rPr lang="nl-BE" sz="1050" dirty="0">
                  <a:solidFill>
                    <a:prstClr val="white"/>
                  </a:solidFill>
                  <a:latin typeface="Calibri" panose="020F0502020204030204"/>
                </a:rPr>
                <a:t>overzitten</a:t>
              </a:r>
            </a:p>
            <a:p>
              <a:pPr algn="ctr" defTabSz="685800"/>
              <a:endParaRPr lang="nl-BE" sz="1350" dirty="0">
                <a:solidFill>
                  <a:prstClr val="white"/>
                </a:solidFill>
                <a:latin typeface="Calibri" panose="020F0502020204030204"/>
              </a:endParaRPr>
            </a:p>
          </p:txBody>
        </p:sp>
        <p:sp>
          <p:nvSpPr>
            <p:cNvPr id="34" name="Rechthoek 33"/>
            <p:cNvSpPr/>
            <p:nvPr/>
          </p:nvSpPr>
          <p:spPr>
            <a:xfrm>
              <a:off x="1454762" y="6135859"/>
              <a:ext cx="1017388" cy="384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nl-BE" sz="1050" dirty="0">
                <a:solidFill>
                  <a:prstClr val="white"/>
                </a:solidFill>
                <a:latin typeface="Calibri" panose="020F0502020204030204"/>
              </a:endParaRPr>
            </a:p>
            <a:p>
              <a:pPr algn="ctr" defTabSz="685800"/>
              <a:r>
                <a:rPr lang="nl-BE" sz="1050" dirty="0">
                  <a:solidFill>
                    <a:prstClr val="white"/>
                  </a:solidFill>
                  <a:latin typeface="Calibri" panose="020F0502020204030204"/>
                </a:rPr>
                <a:t>vrijstelling</a:t>
              </a:r>
            </a:p>
            <a:p>
              <a:pPr algn="ctr" defTabSz="685800"/>
              <a:endParaRPr lang="nl-BE" sz="1350" dirty="0">
                <a:solidFill>
                  <a:prstClr val="white"/>
                </a:solidFill>
                <a:latin typeface="Calibri" panose="020F0502020204030204"/>
              </a:endParaRPr>
            </a:p>
          </p:txBody>
        </p:sp>
        <p:sp>
          <p:nvSpPr>
            <p:cNvPr id="37" name="Rechthoek 36"/>
            <p:cNvSpPr/>
            <p:nvPr/>
          </p:nvSpPr>
          <p:spPr>
            <a:xfrm>
              <a:off x="1451945" y="5136341"/>
              <a:ext cx="1037016" cy="4586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nl-BE" sz="1050" dirty="0">
                <a:solidFill>
                  <a:prstClr val="white"/>
                </a:solidFill>
                <a:latin typeface="Calibri" panose="020F0502020204030204"/>
              </a:endParaRPr>
            </a:p>
            <a:p>
              <a:pPr algn="ctr" defTabSz="685800"/>
              <a:r>
                <a:rPr lang="nl-BE" sz="1050" dirty="0">
                  <a:solidFill>
                    <a:prstClr val="white"/>
                  </a:solidFill>
                  <a:latin typeface="Calibri" panose="020F0502020204030204"/>
                </a:rPr>
                <a:t>Dunbevolkt</a:t>
              </a:r>
            </a:p>
            <a:p>
              <a:pPr algn="ctr" defTabSz="685800"/>
              <a:endParaRPr lang="nl-BE" sz="1350" dirty="0">
                <a:solidFill>
                  <a:prstClr val="white"/>
                </a:solidFill>
                <a:latin typeface="Calibri" panose="020F0502020204030204"/>
              </a:endParaRPr>
            </a:p>
          </p:txBody>
        </p:sp>
        <p:sp>
          <p:nvSpPr>
            <p:cNvPr id="26" name="Rechthoek 25">
              <a:extLst>
                <a:ext uri="{FF2B5EF4-FFF2-40B4-BE49-F238E27FC236}">
                  <a16:creationId xmlns:a16="http://schemas.microsoft.com/office/drawing/2014/main" id="{D214C328-0B92-480F-82EB-E5C4404C78D0}"/>
                </a:ext>
              </a:extLst>
            </p:cNvPr>
            <p:cNvSpPr/>
            <p:nvPr/>
          </p:nvSpPr>
          <p:spPr>
            <a:xfrm>
              <a:off x="1449293" y="4760592"/>
              <a:ext cx="1037016" cy="30244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nl-BE" sz="1050" dirty="0">
                <a:solidFill>
                  <a:prstClr val="white"/>
                </a:solidFill>
                <a:latin typeface="Calibri" panose="020F0502020204030204"/>
              </a:endParaRPr>
            </a:p>
            <a:p>
              <a:pPr algn="ctr" defTabSz="685800"/>
              <a:r>
                <a:rPr lang="nl-BE" sz="1050" dirty="0">
                  <a:solidFill>
                    <a:prstClr val="white"/>
                  </a:solidFill>
                  <a:latin typeface="Calibri" panose="020F0502020204030204"/>
                </a:rPr>
                <a:t>Voeren</a:t>
              </a:r>
            </a:p>
            <a:p>
              <a:pPr algn="ctr" defTabSz="685800"/>
              <a:endParaRPr lang="nl-BE" sz="1350" dirty="0">
                <a:solidFill>
                  <a:prstClr val="white"/>
                </a:solidFill>
                <a:latin typeface="Calibri" panose="020F0502020204030204"/>
              </a:endParaRPr>
            </a:p>
          </p:txBody>
        </p:sp>
      </p:grpSp>
    </p:spTree>
    <p:extLst>
      <p:ext uri="{BB962C8B-B14F-4D97-AF65-F5344CB8AC3E}">
        <p14:creationId xmlns:p14="http://schemas.microsoft.com/office/powerpoint/2010/main" val="31656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A6E266D-707D-4F23-A162-9498D087CB50}"/>
              </a:ext>
            </a:extLst>
          </p:cNvPr>
          <p:cNvSpPr>
            <a:spLocks noGrp="1"/>
          </p:cNvSpPr>
          <p:nvPr>
            <p:ph type="ctrTitle"/>
          </p:nvPr>
        </p:nvSpPr>
        <p:spPr>
          <a:xfrm>
            <a:off x="3120887" y="2104574"/>
            <a:ext cx="4691165" cy="2484000"/>
          </a:xfrm>
        </p:spPr>
        <p:txBody>
          <a:bodyPr/>
          <a:lstStyle/>
          <a:p>
            <a:r>
              <a:rPr lang="nl-BE" sz="4400" dirty="0">
                <a:solidFill>
                  <a:prstClr val="white"/>
                </a:solidFill>
                <a:latin typeface="Calibri Light" panose="020F0302020204030204"/>
              </a:rPr>
              <a:t>Een nieuw decreet of een nieuw </a:t>
            </a:r>
            <a:r>
              <a:rPr lang="nl-BE" sz="4400" dirty="0" err="1">
                <a:solidFill>
                  <a:prstClr val="white"/>
                </a:solidFill>
                <a:latin typeface="Calibri Light" panose="020F0302020204030204"/>
              </a:rPr>
              <a:t>dko</a:t>
            </a:r>
            <a:r>
              <a:rPr lang="nl-BE" sz="4400" dirty="0">
                <a:solidFill>
                  <a:prstClr val="white"/>
                </a:solidFill>
                <a:latin typeface="Calibri Light" panose="020F0302020204030204"/>
              </a:rPr>
              <a:t>?</a:t>
            </a:r>
            <a:endParaRPr lang="nl-BE" dirty="0"/>
          </a:p>
        </p:txBody>
      </p:sp>
      <p:sp>
        <p:nvSpPr>
          <p:cNvPr id="7" name="Ondertitel 6">
            <a:extLst>
              <a:ext uri="{FF2B5EF4-FFF2-40B4-BE49-F238E27FC236}">
                <a16:creationId xmlns:a16="http://schemas.microsoft.com/office/drawing/2014/main" id="{53AC7A5A-E1E2-4536-8B64-4CBE41360A03}"/>
              </a:ext>
            </a:extLst>
          </p:cNvPr>
          <p:cNvSpPr>
            <a:spLocks noGrp="1"/>
          </p:cNvSpPr>
          <p:nvPr>
            <p:ph type="subTitle" idx="1"/>
          </p:nvPr>
        </p:nvSpPr>
        <p:spPr>
          <a:xfrm>
            <a:off x="3225580" y="3976574"/>
            <a:ext cx="3816000" cy="1224000"/>
          </a:xfrm>
        </p:spPr>
        <p:txBody>
          <a:bodyPr/>
          <a:lstStyle/>
          <a:p>
            <a:r>
              <a:rPr lang="nl-BE" sz="2000" dirty="0"/>
              <a:t>continuïteit en vernieuwing in het deeltijds kunstonderwijs</a:t>
            </a:r>
          </a:p>
        </p:txBody>
      </p:sp>
      <p:sp>
        <p:nvSpPr>
          <p:cNvPr id="8" name="Tijdelijke aanduiding voor inhoud 7">
            <a:extLst>
              <a:ext uri="{FF2B5EF4-FFF2-40B4-BE49-F238E27FC236}">
                <a16:creationId xmlns:a16="http://schemas.microsoft.com/office/drawing/2014/main" id="{D5E6EAF9-95A9-4FD2-BC59-CC551B9557B9}"/>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216052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Besteding van de lestijden</a:t>
            </a:r>
          </a:p>
        </p:txBody>
      </p:sp>
      <p:graphicFrame>
        <p:nvGraphicFramePr>
          <p:cNvPr id="17" name="Grafiek 16">
            <a:extLst>
              <a:ext uri="{FF2B5EF4-FFF2-40B4-BE49-F238E27FC236}">
                <a16:creationId xmlns:a16="http://schemas.microsoft.com/office/drawing/2014/main" id="{9E15A28C-BFF6-4BFF-9D6D-5103EFE06450}"/>
              </a:ext>
            </a:extLst>
          </p:cNvPr>
          <p:cNvGraphicFramePr/>
          <p:nvPr>
            <p:extLst/>
          </p:nvPr>
        </p:nvGraphicFramePr>
        <p:xfrm>
          <a:off x="1430289" y="2796178"/>
          <a:ext cx="4633326" cy="302851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vak 17">
            <a:extLst>
              <a:ext uri="{FF2B5EF4-FFF2-40B4-BE49-F238E27FC236}">
                <a16:creationId xmlns:a16="http://schemas.microsoft.com/office/drawing/2014/main" id="{0D3FE735-8944-4DE9-AA4D-E5D4A53A9943}"/>
              </a:ext>
            </a:extLst>
          </p:cNvPr>
          <p:cNvSpPr txBox="1"/>
          <p:nvPr/>
        </p:nvSpPr>
        <p:spPr>
          <a:xfrm>
            <a:off x="2751514" y="4207172"/>
            <a:ext cx="1990876" cy="461665"/>
          </a:xfrm>
          <a:prstGeom prst="rect">
            <a:avLst/>
          </a:prstGeom>
          <a:noFill/>
        </p:spPr>
        <p:txBody>
          <a:bodyPr wrap="square" rtlCol="0">
            <a:spAutoFit/>
          </a:bodyPr>
          <a:lstStyle/>
          <a:p>
            <a:pPr defTabSz="685800"/>
            <a:r>
              <a:rPr lang="nl-BE" sz="2400" dirty="0">
                <a:solidFill>
                  <a:prstClr val="white"/>
                </a:solidFill>
                <a:latin typeface="Calibri" panose="020F0502020204030204"/>
              </a:rPr>
              <a:t>Curriculum</a:t>
            </a:r>
          </a:p>
        </p:txBody>
      </p:sp>
      <p:sp>
        <p:nvSpPr>
          <p:cNvPr id="19" name="Tekstvak 18">
            <a:extLst>
              <a:ext uri="{FF2B5EF4-FFF2-40B4-BE49-F238E27FC236}">
                <a16:creationId xmlns:a16="http://schemas.microsoft.com/office/drawing/2014/main" id="{ED20DC30-31F7-46AC-A2AA-30FEC5F06497}"/>
              </a:ext>
            </a:extLst>
          </p:cNvPr>
          <p:cNvSpPr txBox="1"/>
          <p:nvPr/>
        </p:nvSpPr>
        <p:spPr>
          <a:xfrm>
            <a:off x="5742850" y="2877382"/>
            <a:ext cx="1411027" cy="300082"/>
          </a:xfrm>
          <a:prstGeom prst="rect">
            <a:avLst/>
          </a:prstGeom>
          <a:noFill/>
        </p:spPr>
        <p:txBody>
          <a:bodyPr wrap="none" rtlCol="0">
            <a:spAutoFit/>
          </a:bodyPr>
          <a:lstStyle/>
          <a:p>
            <a:pPr defTabSz="685800"/>
            <a:r>
              <a:rPr lang="nl-BE" sz="1350" dirty="0">
                <a:solidFill>
                  <a:prstClr val="black"/>
                </a:solidFill>
                <a:latin typeface="Calibri" panose="020F0502020204030204"/>
              </a:rPr>
              <a:t>voordrachtgevers</a:t>
            </a:r>
          </a:p>
        </p:txBody>
      </p:sp>
      <p:sp>
        <p:nvSpPr>
          <p:cNvPr id="20" name="Tekstvak 19">
            <a:extLst>
              <a:ext uri="{FF2B5EF4-FFF2-40B4-BE49-F238E27FC236}">
                <a16:creationId xmlns:a16="http://schemas.microsoft.com/office/drawing/2014/main" id="{9CFB39E5-1FA0-4F72-BF8A-29DD2A7CA9E5}"/>
              </a:ext>
            </a:extLst>
          </p:cNvPr>
          <p:cNvSpPr txBox="1"/>
          <p:nvPr/>
        </p:nvSpPr>
        <p:spPr>
          <a:xfrm>
            <a:off x="4572001" y="2299235"/>
            <a:ext cx="1897443" cy="300082"/>
          </a:xfrm>
          <a:prstGeom prst="rect">
            <a:avLst/>
          </a:prstGeom>
          <a:noFill/>
        </p:spPr>
        <p:txBody>
          <a:bodyPr wrap="none" rtlCol="0">
            <a:spAutoFit/>
          </a:bodyPr>
          <a:lstStyle/>
          <a:p>
            <a:pPr defTabSz="685800"/>
            <a:r>
              <a:rPr lang="nl-BE" sz="1350" dirty="0">
                <a:solidFill>
                  <a:prstClr val="black"/>
                </a:solidFill>
                <a:latin typeface="Calibri" panose="020F0502020204030204"/>
              </a:rPr>
              <a:t>Leeractiviteiten op maat</a:t>
            </a:r>
          </a:p>
        </p:txBody>
      </p:sp>
      <p:sp>
        <p:nvSpPr>
          <p:cNvPr id="21" name="Tekstvak 20">
            <a:extLst>
              <a:ext uri="{FF2B5EF4-FFF2-40B4-BE49-F238E27FC236}">
                <a16:creationId xmlns:a16="http://schemas.microsoft.com/office/drawing/2014/main" id="{95587500-DC76-46B4-BED5-D1424268872C}"/>
              </a:ext>
            </a:extLst>
          </p:cNvPr>
          <p:cNvSpPr txBox="1"/>
          <p:nvPr/>
        </p:nvSpPr>
        <p:spPr>
          <a:xfrm>
            <a:off x="1712606" y="2519179"/>
            <a:ext cx="1986057" cy="300082"/>
          </a:xfrm>
          <a:prstGeom prst="rect">
            <a:avLst/>
          </a:prstGeom>
          <a:noFill/>
        </p:spPr>
        <p:txBody>
          <a:bodyPr wrap="none" rtlCol="0">
            <a:spAutoFit/>
          </a:bodyPr>
          <a:lstStyle/>
          <a:p>
            <a:pPr defTabSz="685800"/>
            <a:r>
              <a:rPr lang="nl-BE" sz="1350" dirty="0">
                <a:solidFill>
                  <a:prstClr val="black"/>
                </a:solidFill>
                <a:latin typeface="Calibri" panose="020F0502020204030204"/>
              </a:rPr>
              <a:t>Pedagogische coördinatie</a:t>
            </a:r>
          </a:p>
        </p:txBody>
      </p:sp>
      <p:sp>
        <p:nvSpPr>
          <p:cNvPr id="22" name="Tekstvak 21">
            <a:extLst>
              <a:ext uri="{FF2B5EF4-FFF2-40B4-BE49-F238E27FC236}">
                <a16:creationId xmlns:a16="http://schemas.microsoft.com/office/drawing/2014/main" id="{FBAE34E0-2D57-4553-8E8D-CB6D4509D8EE}"/>
              </a:ext>
            </a:extLst>
          </p:cNvPr>
          <p:cNvSpPr txBox="1"/>
          <p:nvPr/>
        </p:nvSpPr>
        <p:spPr>
          <a:xfrm>
            <a:off x="6305994" y="4632830"/>
            <a:ext cx="1672702" cy="507831"/>
          </a:xfrm>
          <a:prstGeom prst="rect">
            <a:avLst/>
          </a:prstGeom>
          <a:noFill/>
        </p:spPr>
        <p:txBody>
          <a:bodyPr wrap="none" rtlCol="0">
            <a:spAutoFit/>
          </a:bodyPr>
          <a:lstStyle/>
          <a:p>
            <a:pPr defTabSz="685800"/>
            <a:r>
              <a:rPr lang="nl-BE" sz="1350" dirty="0">
                <a:solidFill>
                  <a:prstClr val="black"/>
                </a:solidFill>
                <a:latin typeface="Calibri" panose="020F0502020204030204"/>
              </a:rPr>
              <a:t>Leeractiviteiten</a:t>
            </a:r>
          </a:p>
          <a:p>
            <a:pPr defTabSz="685800"/>
            <a:r>
              <a:rPr lang="nl-BE" sz="1350" dirty="0">
                <a:solidFill>
                  <a:prstClr val="black"/>
                </a:solidFill>
                <a:latin typeface="Calibri" panose="020F0502020204030204"/>
              </a:rPr>
              <a:t>Muzikale begeleiding</a:t>
            </a:r>
          </a:p>
        </p:txBody>
      </p:sp>
      <p:cxnSp>
        <p:nvCxnSpPr>
          <p:cNvPr id="24" name="Verbindingslijn: gebogen 23">
            <a:extLst>
              <a:ext uri="{FF2B5EF4-FFF2-40B4-BE49-F238E27FC236}">
                <a16:creationId xmlns:a16="http://schemas.microsoft.com/office/drawing/2014/main" id="{1E6B6DB0-E19A-488A-A3DB-8B8A49CD84C6}"/>
              </a:ext>
            </a:extLst>
          </p:cNvPr>
          <p:cNvCxnSpPr/>
          <p:nvPr/>
        </p:nvCxnSpPr>
        <p:spPr>
          <a:xfrm flipV="1">
            <a:off x="4572000" y="3015064"/>
            <a:ext cx="1051560" cy="2320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Verbindingslijn: gebogen 25">
            <a:extLst>
              <a:ext uri="{FF2B5EF4-FFF2-40B4-BE49-F238E27FC236}">
                <a16:creationId xmlns:a16="http://schemas.microsoft.com/office/drawing/2014/main" id="{86987BD8-3A75-4923-B29B-490A3AF950FC}"/>
              </a:ext>
            </a:extLst>
          </p:cNvPr>
          <p:cNvCxnSpPr>
            <a:endCxn id="20" idx="1"/>
          </p:cNvCxnSpPr>
          <p:nvPr/>
        </p:nvCxnSpPr>
        <p:spPr>
          <a:xfrm rot="5400000" flipH="1" flipV="1">
            <a:off x="4007993" y="2590374"/>
            <a:ext cx="705106" cy="42291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Verbindingslijn: gebogen 27">
            <a:extLst>
              <a:ext uri="{FF2B5EF4-FFF2-40B4-BE49-F238E27FC236}">
                <a16:creationId xmlns:a16="http://schemas.microsoft.com/office/drawing/2014/main" id="{4E3016FF-4395-4B1D-941C-F6356828D8AF}"/>
              </a:ext>
            </a:extLst>
          </p:cNvPr>
          <p:cNvCxnSpPr>
            <a:endCxn id="21" idx="3"/>
          </p:cNvCxnSpPr>
          <p:nvPr/>
        </p:nvCxnSpPr>
        <p:spPr>
          <a:xfrm rot="16200000" flipV="1">
            <a:off x="3502655" y="2865229"/>
            <a:ext cx="461887" cy="698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Verbindingslijn: gebogen 29">
            <a:extLst>
              <a:ext uri="{FF2B5EF4-FFF2-40B4-BE49-F238E27FC236}">
                <a16:creationId xmlns:a16="http://schemas.microsoft.com/office/drawing/2014/main" id="{115E370F-1B6B-4536-A17C-457BDC9732F9}"/>
              </a:ext>
            </a:extLst>
          </p:cNvPr>
          <p:cNvCxnSpPr/>
          <p:nvPr/>
        </p:nvCxnSpPr>
        <p:spPr>
          <a:xfrm>
            <a:off x="5685104" y="4754881"/>
            <a:ext cx="538893" cy="1108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53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a:extLst>
              <a:ext uri="{FF2B5EF4-FFF2-40B4-BE49-F238E27FC236}">
                <a16:creationId xmlns:a16="http://schemas.microsoft.com/office/drawing/2014/main" id="{8240AC15-7C33-4B73-A36A-DC8601F26504}"/>
              </a:ext>
            </a:extLst>
          </p:cNvPr>
          <p:cNvSpPr txBox="1"/>
          <p:nvPr/>
        </p:nvSpPr>
        <p:spPr>
          <a:xfrm>
            <a:off x="1929060" y="3400747"/>
            <a:ext cx="1303256"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BASIS-</a:t>
            </a:r>
          </a:p>
          <a:p>
            <a:pPr defTabSz="685800"/>
            <a:r>
              <a:rPr lang="nl-BE" sz="1350" dirty="0">
                <a:solidFill>
                  <a:prstClr val="black"/>
                </a:solidFill>
                <a:latin typeface="Calibri" panose="020F0502020204030204"/>
              </a:rPr>
              <a:t>FORMULE</a:t>
            </a:r>
          </a:p>
        </p:txBody>
      </p:sp>
      <p:sp>
        <p:nvSpPr>
          <p:cNvPr id="44" name="Tekstvak 43">
            <a:extLst>
              <a:ext uri="{FF2B5EF4-FFF2-40B4-BE49-F238E27FC236}">
                <a16:creationId xmlns:a16="http://schemas.microsoft.com/office/drawing/2014/main" id="{BF6AA35F-E5EC-46FE-816E-C5073E43FCAF}"/>
              </a:ext>
            </a:extLst>
          </p:cNvPr>
          <p:cNvSpPr txBox="1"/>
          <p:nvPr/>
        </p:nvSpPr>
        <p:spPr>
          <a:xfrm>
            <a:off x="382213" y="4475553"/>
            <a:ext cx="1127735" cy="923330"/>
          </a:xfrm>
          <a:prstGeom prst="rect">
            <a:avLst/>
          </a:prstGeom>
          <a:noFill/>
        </p:spPr>
        <p:txBody>
          <a:bodyPr wrap="square" rtlCol="0">
            <a:spAutoFit/>
          </a:bodyPr>
          <a:lstStyle/>
          <a:p>
            <a:pPr defTabSz="685800"/>
            <a:r>
              <a:rPr lang="nl-BE" sz="1350" dirty="0">
                <a:solidFill>
                  <a:prstClr val="black"/>
                </a:solidFill>
                <a:latin typeface="Calibri" panose="020F0502020204030204"/>
              </a:rPr>
              <a:t>BUDGETTAIRE BEHEERSING	</a:t>
            </a:r>
          </a:p>
        </p:txBody>
      </p:sp>
      <p:sp>
        <p:nvSpPr>
          <p:cNvPr id="3" name="Titel 2">
            <a:extLst>
              <a:ext uri="{FF2B5EF4-FFF2-40B4-BE49-F238E27FC236}">
                <a16:creationId xmlns:a16="http://schemas.microsoft.com/office/drawing/2014/main" id="{2B084B34-C706-45C2-B454-A4CBCA542E55}"/>
              </a:ext>
            </a:extLst>
          </p:cNvPr>
          <p:cNvSpPr>
            <a:spLocks noGrp="1"/>
          </p:cNvSpPr>
          <p:nvPr>
            <p:ph type="title"/>
          </p:nvPr>
        </p:nvSpPr>
        <p:spPr>
          <a:xfrm>
            <a:off x="446473" y="1055302"/>
            <a:ext cx="7886700" cy="994172"/>
          </a:xfrm>
        </p:spPr>
        <p:txBody>
          <a:bodyPr/>
          <a:lstStyle/>
          <a:p>
            <a:r>
              <a:rPr lang="nl-BE" dirty="0"/>
              <a:t>Personeels- en werkingsmiddelen (</a:t>
            </a:r>
            <a:r>
              <a:rPr lang="nl-BE" dirty="0" err="1"/>
              <a:t>hfst</a:t>
            </a:r>
            <a:r>
              <a:rPr lang="nl-BE" dirty="0"/>
              <a:t> V)</a:t>
            </a:r>
          </a:p>
        </p:txBody>
      </p:sp>
      <p:sp>
        <p:nvSpPr>
          <p:cNvPr id="43" name="Tekstvak 42">
            <a:extLst>
              <a:ext uri="{FF2B5EF4-FFF2-40B4-BE49-F238E27FC236}">
                <a16:creationId xmlns:a16="http://schemas.microsoft.com/office/drawing/2014/main" id="{B76D2925-06A5-4870-8921-AD0A4AB9D993}"/>
              </a:ext>
            </a:extLst>
          </p:cNvPr>
          <p:cNvSpPr txBox="1"/>
          <p:nvPr/>
        </p:nvSpPr>
        <p:spPr>
          <a:xfrm>
            <a:off x="270390" y="2490884"/>
            <a:ext cx="1303256"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FINANCIERINGS-SYSTEEM</a:t>
            </a:r>
          </a:p>
        </p:txBody>
      </p:sp>
      <p:sp>
        <p:nvSpPr>
          <p:cNvPr id="18" name="Rol: horizontaal 17">
            <a:extLst>
              <a:ext uri="{FF2B5EF4-FFF2-40B4-BE49-F238E27FC236}">
                <a16:creationId xmlns:a16="http://schemas.microsoft.com/office/drawing/2014/main" id="{89D73789-31FF-4AA3-B095-6ED47D7AF3B2}"/>
              </a:ext>
            </a:extLst>
          </p:cNvPr>
          <p:cNvSpPr/>
          <p:nvPr/>
        </p:nvSpPr>
        <p:spPr>
          <a:xfrm>
            <a:off x="1735697" y="2224190"/>
            <a:ext cx="6191250"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4050" dirty="0">
                <a:solidFill>
                  <a:prstClr val="white"/>
                </a:solidFill>
                <a:latin typeface="Calibri" panose="020F0502020204030204"/>
              </a:rPr>
              <a:t>Open end financiering</a:t>
            </a:r>
          </a:p>
        </p:txBody>
      </p:sp>
      <p:sp>
        <p:nvSpPr>
          <p:cNvPr id="23" name="Rol: horizontaal 22">
            <a:extLst>
              <a:ext uri="{FF2B5EF4-FFF2-40B4-BE49-F238E27FC236}">
                <a16:creationId xmlns:a16="http://schemas.microsoft.com/office/drawing/2014/main" id="{7E527403-B5BF-4C4B-8362-E3395C7CE197}"/>
              </a:ext>
            </a:extLst>
          </p:cNvPr>
          <p:cNvSpPr/>
          <p:nvPr/>
        </p:nvSpPr>
        <p:spPr>
          <a:xfrm>
            <a:off x="2822008" y="3164716"/>
            <a:ext cx="6191250"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leerlingenaantal x omkaderingscoëfficiënten = lestijden </a:t>
            </a:r>
          </a:p>
        </p:txBody>
      </p:sp>
      <p:grpSp>
        <p:nvGrpSpPr>
          <p:cNvPr id="24" name="Groep 23">
            <a:extLst>
              <a:ext uri="{FF2B5EF4-FFF2-40B4-BE49-F238E27FC236}">
                <a16:creationId xmlns:a16="http://schemas.microsoft.com/office/drawing/2014/main" id="{3870CB9F-EDDE-493F-AFB5-7E971683C33F}"/>
              </a:ext>
            </a:extLst>
          </p:cNvPr>
          <p:cNvGrpSpPr/>
          <p:nvPr/>
        </p:nvGrpSpPr>
        <p:grpSpPr>
          <a:xfrm>
            <a:off x="1665678" y="4327953"/>
            <a:ext cx="3389522" cy="863181"/>
            <a:chOff x="1600907" y="3913825"/>
            <a:chExt cx="4023770" cy="1150907"/>
          </a:xfrm>
        </p:grpSpPr>
        <p:sp>
          <p:nvSpPr>
            <p:cNvPr id="27" name="Trapezium 26">
              <a:extLst>
                <a:ext uri="{FF2B5EF4-FFF2-40B4-BE49-F238E27FC236}">
                  <a16:creationId xmlns:a16="http://schemas.microsoft.com/office/drawing/2014/main" id="{A756EA3D-260D-4CD2-BA2F-D47981C8C378}"/>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28" name="Tekstvak 27">
              <a:extLst>
                <a:ext uri="{FF2B5EF4-FFF2-40B4-BE49-F238E27FC236}">
                  <a16:creationId xmlns:a16="http://schemas.microsoft.com/office/drawing/2014/main" id="{60ADAAAA-DFB8-4967-A8A3-B404D9CC6815}"/>
                </a:ext>
              </a:extLst>
            </p:cNvPr>
            <p:cNvSpPr txBox="1"/>
            <p:nvPr/>
          </p:nvSpPr>
          <p:spPr>
            <a:xfrm>
              <a:off x="1765221" y="3925960"/>
              <a:ext cx="3859456" cy="1138772"/>
            </a:xfrm>
            <a:prstGeom prst="rect">
              <a:avLst/>
            </a:prstGeom>
            <a:noFill/>
          </p:spPr>
          <p:txBody>
            <a:bodyPr wrap="square" rtlCol="0">
              <a:spAutoFit/>
            </a:bodyPr>
            <a:lstStyle/>
            <a:p>
              <a:pPr defTabSz="685800"/>
              <a:r>
                <a:rPr lang="nl-BE" dirty="0">
                  <a:solidFill>
                    <a:prstClr val="white"/>
                  </a:solidFill>
                  <a:latin typeface="Calibri" panose="020F0502020204030204"/>
                </a:rPr>
                <a:t>Afremmen en bemoeilijken </a:t>
              </a:r>
            </a:p>
            <a:p>
              <a:pPr defTabSz="685800"/>
              <a:r>
                <a:rPr lang="nl-BE" dirty="0">
                  <a:solidFill>
                    <a:prstClr val="white"/>
                  </a:solidFill>
                  <a:latin typeface="Calibri" panose="020F0502020204030204"/>
                </a:rPr>
                <a:t>van oprichtingen</a:t>
              </a:r>
            </a:p>
            <a:p>
              <a:pPr defTabSz="685800"/>
              <a:endParaRPr lang="nl-BE" sz="1350" dirty="0">
                <a:solidFill>
                  <a:prstClr val="white"/>
                </a:solidFill>
                <a:latin typeface="Calibri" panose="020F0502020204030204"/>
              </a:endParaRPr>
            </a:p>
          </p:txBody>
        </p:sp>
      </p:grpSp>
      <p:grpSp>
        <p:nvGrpSpPr>
          <p:cNvPr id="32" name="Groep 31">
            <a:extLst>
              <a:ext uri="{FF2B5EF4-FFF2-40B4-BE49-F238E27FC236}">
                <a16:creationId xmlns:a16="http://schemas.microsoft.com/office/drawing/2014/main" id="{6B2674E8-C177-472F-A8A2-C413F20DC3E6}"/>
              </a:ext>
            </a:extLst>
          </p:cNvPr>
          <p:cNvGrpSpPr/>
          <p:nvPr/>
        </p:nvGrpSpPr>
        <p:grpSpPr>
          <a:xfrm>
            <a:off x="4895517" y="4334231"/>
            <a:ext cx="3831613" cy="587115"/>
            <a:chOff x="5894661" y="3952194"/>
            <a:chExt cx="3807069" cy="749918"/>
          </a:xfrm>
        </p:grpSpPr>
        <p:sp>
          <p:nvSpPr>
            <p:cNvPr id="33" name="Trapezium 32">
              <a:extLst>
                <a:ext uri="{FF2B5EF4-FFF2-40B4-BE49-F238E27FC236}">
                  <a16:creationId xmlns:a16="http://schemas.microsoft.com/office/drawing/2014/main" id="{3D93E15D-7EB6-4816-A9B5-29859B344575}"/>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4" name="Tekstvak 33">
              <a:extLst>
                <a:ext uri="{FF2B5EF4-FFF2-40B4-BE49-F238E27FC236}">
                  <a16:creationId xmlns:a16="http://schemas.microsoft.com/office/drawing/2014/main" id="{79411C43-059D-4482-986D-610D4274C4CB}"/>
                </a:ext>
              </a:extLst>
            </p:cNvPr>
            <p:cNvSpPr txBox="1"/>
            <p:nvPr/>
          </p:nvSpPr>
          <p:spPr>
            <a:xfrm>
              <a:off x="6097754" y="3994494"/>
              <a:ext cx="3501823" cy="707618"/>
            </a:xfrm>
            <a:prstGeom prst="rect">
              <a:avLst/>
            </a:prstGeom>
            <a:noFill/>
          </p:spPr>
          <p:txBody>
            <a:bodyPr wrap="square" rtlCol="0">
              <a:spAutoFit/>
            </a:bodyPr>
            <a:lstStyle/>
            <a:p>
              <a:pPr defTabSz="685800"/>
              <a:r>
                <a:rPr lang="nl-BE" sz="3000" dirty="0">
                  <a:solidFill>
                    <a:prstClr val="white"/>
                  </a:solidFill>
                  <a:latin typeface="Calibri" panose="020F0502020204030204"/>
                </a:rPr>
                <a:t>solidariteitsfactor</a:t>
              </a:r>
            </a:p>
          </p:txBody>
        </p:sp>
      </p:grpSp>
    </p:spTree>
    <p:extLst>
      <p:ext uri="{BB962C8B-B14F-4D97-AF65-F5344CB8AC3E}">
        <p14:creationId xmlns:p14="http://schemas.microsoft.com/office/powerpoint/2010/main" val="33287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3" grpId="0"/>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7F96291-7396-4859-8523-255D4E318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188" y="1339850"/>
            <a:ext cx="6259625" cy="4178300"/>
          </a:xfrm>
          <a:prstGeom prst="rect">
            <a:avLst/>
          </a:prstGeom>
        </p:spPr>
      </p:pic>
    </p:spTree>
    <p:extLst>
      <p:ext uri="{BB962C8B-B14F-4D97-AF65-F5344CB8AC3E}">
        <p14:creationId xmlns:p14="http://schemas.microsoft.com/office/powerpoint/2010/main" val="282614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5380E123-05D0-41A2-B305-75499AB8A28A}"/>
              </a:ext>
            </a:extLst>
          </p:cNvPr>
          <p:cNvGrpSpPr/>
          <p:nvPr/>
        </p:nvGrpSpPr>
        <p:grpSpPr>
          <a:xfrm>
            <a:off x="633845" y="2000250"/>
            <a:ext cx="1678132" cy="2104159"/>
            <a:chOff x="2854036" y="831273"/>
            <a:chExt cx="2237509" cy="2805545"/>
          </a:xfrm>
        </p:grpSpPr>
        <p:sp>
          <p:nvSpPr>
            <p:cNvPr id="5" name="Rechthoek: afgeronde hoeken 4">
              <a:extLst>
                <a:ext uri="{FF2B5EF4-FFF2-40B4-BE49-F238E27FC236}">
                  <a16:creationId xmlns:a16="http://schemas.microsoft.com/office/drawing/2014/main" id="{E71146A3-7A18-48BD-966E-2EEF53E9248B}"/>
                </a:ext>
              </a:extLst>
            </p:cNvPr>
            <p:cNvSpPr/>
            <p:nvPr/>
          </p:nvSpPr>
          <p:spPr>
            <a:xfrm>
              <a:off x="2854036" y="8312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6" name="Rechthoek: afgeronde hoeken 5">
              <a:extLst>
                <a:ext uri="{FF2B5EF4-FFF2-40B4-BE49-F238E27FC236}">
                  <a16:creationId xmlns:a16="http://schemas.microsoft.com/office/drawing/2014/main" id="{28FE2ACA-5222-4871-BEC5-EA6DA6EE7614}"/>
                </a:ext>
              </a:extLst>
            </p:cNvPr>
            <p:cNvSpPr/>
            <p:nvPr/>
          </p:nvSpPr>
          <p:spPr>
            <a:xfrm>
              <a:off x="3006436" y="9836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7" name="Rechthoek: afgeronde hoeken 6">
              <a:extLst>
                <a:ext uri="{FF2B5EF4-FFF2-40B4-BE49-F238E27FC236}">
                  <a16:creationId xmlns:a16="http://schemas.microsoft.com/office/drawing/2014/main" id="{DD2F8BAA-9E21-4489-8197-D1066D329C04}"/>
                </a:ext>
              </a:extLst>
            </p:cNvPr>
            <p:cNvSpPr/>
            <p:nvPr/>
          </p:nvSpPr>
          <p:spPr>
            <a:xfrm>
              <a:off x="3158836" y="11360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8" name="Rechthoek: afgeronde hoeken 7">
              <a:extLst>
                <a:ext uri="{FF2B5EF4-FFF2-40B4-BE49-F238E27FC236}">
                  <a16:creationId xmlns:a16="http://schemas.microsoft.com/office/drawing/2014/main" id="{CEBA1F76-8819-4E78-B626-F1088A672FCA}"/>
                </a:ext>
              </a:extLst>
            </p:cNvPr>
            <p:cNvSpPr/>
            <p:nvPr/>
          </p:nvSpPr>
          <p:spPr>
            <a:xfrm>
              <a:off x="3311236" y="12884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9" name="Rechthoek: afgeronde hoeken 8">
              <a:extLst>
                <a:ext uri="{FF2B5EF4-FFF2-40B4-BE49-F238E27FC236}">
                  <a16:creationId xmlns:a16="http://schemas.microsoft.com/office/drawing/2014/main" id="{0C6C371D-2D9F-4C53-82A8-B70A9F44990E}"/>
                </a:ext>
              </a:extLst>
            </p:cNvPr>
            <p:cNvSpPr/>
            <p:nvPr/>
          </p:nvSpPr>
          <p:spPr>
            <a:xfrm>
              <a:off x="3463636" y="14408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grpSp>
      <p:sp>
        <p:nvSpPr>
          <p:cNvPr id="12" name="Rechthoek: afgeronde hoeken 11">
            <a:extLst>
              <a:ext uri="{FF2B5EF4-FFF2-40B4-BE49-F238E27FC236}">
                <a16:creationId xmlns:a16="http://schemas.microsoft.com/office/drawing/2014/main" id="{B91702E4-5D81-4FFD-B89D-E750BD327D4E}"/>
              </a:ext>
            </a:extLst>
          </p:cNvPr>
          <p:cNvSpPr/>
          <p:nvPr/>
        </p:nvSpPr>
        <p:spPr>
          <a:xfrm>
            <a:off x="4536462" y="3166629"/>
            <a:ext cx="1220932" cy="1646959"/>
          </a:xfrm>
          <a:prstGeom prst="roundRect">
            <a:avLst/>
          </a:prstGeom>
          <a:solidFill>
            <a:schemeClr val="accent5">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b="1" dirty="0">
                <a:solidFill>
                  <a:srgbClr val="5B9BD5"/>
                </a:solidFill>
                <a:latin typeface="Calibri" panose="020F0502020204030204"/>
              </a:rPr>
              <a:t>Experimenteer</a:t>
            </a:r>
          </a:p>
          <a:p>
            <a:pPr algn="ctr" defTabSz="685800"/>
            <a:r>
              <a:rPr lang="nl-BE" sz="1200" b="1" dirty="0">
                <a:solidFill>
                  <a:srgbClr val="5B9BD5"/>
                </a:solidFill>
                <a:latin typeface="Calibri" panose="020F0502020204030204"/>
              </a:rPr>
              <a:t>met </a:t>
            </a:r>
          </a:p>
          <a:p>
            <a:pPr algn="ctr" defTabSz="685800"/>
            <a:r>
              <a:rPr lang="nl-BE" sz="1200" b="1" dirty="0" err="1">
                <a:solidFill>
                  <a:srgbClr val="5B9BD5"/>
                </a:solidFill>
                <a:latin typeface="Calibri" panose="020F0502020204030204"/>
              </a:rPr>
              <a:t>onderwijs-innovatie</a:t>
            </a:r>
            <a:endParaRPr lang="nl-BE" sz="1200" b="1" dirty="0">
              <a:solidFill>
                <a:srgbClr val="5B9BD5"/>
              </a:solidFill>
              <a:latin typeface="Calibri" panose="020F0502020204030204"/>
            </a:endParaRPr>
          </a:p>
        </p:txBody>
      </p:sp>
      <p:sp>
        <p:nvSpPr>
          <p:cNvPr id="3" name="Titel 2">
            <a:extLst>
              <a:ext uri="{FF2B5EF4-FFF2-40B4-BE49-F238E27FC236}">
                <a16:creationId xmlns:a16="http://schemas.microsoft.com/office/drawing/2014/main" id="{80FFB584-4035-4761-AB28-EAB05328DB53}"/>
              </a:ext>
            </a:extLst>
          </p:cNvPr>
          <p:cNvSpPr>
            <a:spLocks noGrp="1"/>
          </p:cNvSpPr>
          <p:nvPr>
            <p:ph type="title"/>
          </p:nvPr>
        </p:nvSpPr>
        <p:spPr/>
        <p:txBody>
          <a:bodyPr/>
          <a:lstStyle/>
          <a:p>
            <a:r>
              <a:rPr lang="nl-BE" dirty="0"/>
              <a:t>Personeels- en werkingsmiddelen (</a:t>
            </a:r>
            <a:r>
              <a:rPr lang="nl-BE" dirty="0" err="1"/>
              <a:t>hfst</a:t>
            </a:r>
            <a:r>
              <a:rPr lang="nl-BE" dirty="0"/>
              <a:t> V)</a:t>
            </a:r>
            <a:br>
              <a:rPr lang="nl-BE" dirty="0"/>
            </a:br>
            <a:endParaRPr lang="nl-BE" dirty="0"/>
          </a:p>
        </p:txBody>
      </p:sp>
    </p:spTree>
    <p:extLst>
      <p:ext uri="{BB962C8B-B14F-4D97-AF65-F5344CB8AC3E}">
        <p14:creationId xmlns:p14="http://schemas.microsoft.com/office/powerpoint/2010/main" val="40718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Inschrijvingsgeld (</a:t>
            </a:r>
            <a:r>
              <a:rPr lang="nl-BE" dirty="0" err="1"/>
              <a:t>hfst</a:t>
            </a:r>
            <a:r>
              <a:rPr lang="nl-BE" dirty="0"/>
              <a:t> VI)</a:t>
            </a:r>
          </a:p>
        </p:txBody>
      </p:sp>
      <p:sp>
        <p:nvSpPr>
          <p:cNvPr id="3" name="Tijdelijke aanduiding voor inhoud 2"/>
          <p:cNvSpPr>
            <a:spLocks noGrp="1"/>
          </p:cNvSpPr>
          <p:nvPr>
            <p:ph idx="1"/>
          </p:nvPr>
        </p:nvSpPr>
        <p:spPr/>
        <p:txBody>
          <a:bodyPr/>
          <a:lstStyle/>
          <a:p>
            <a:r>
              <a:rPr lang="nl-BE" dirty="0"/>
              <a:t>4 categorieën:</a:t>
            </a:r>
          </a:p>
        </p:txBody>
      </p:sp>
      <p:sp>
        <p:nvSpPr>
          <p:cNvPr id="4" name="Tekstvak 3"/>
          <p:cNvSpPr txBox="1"/>
          <p:nvPr/>
        </p:nvSpPr>
        <p:spPr>
          <a:xfrm>
            <a:off x="480060" y="5202838"/>
            <a:ext cx="8463915" cy="438582"/>
          </a:xfrm>
          <a:prstGeom prst="rect">
            <a:avLst/>
          </a:prstGeom>
          <a:noFill/>
        </p:spPr>
        <p:txBody>
          <a:bodyPr wrap="square" rtlCol="0">
            <a:spAutoFit/>
          </a:bodyPr>
          <a:lstStyle/>
          <a:p>
            <a:pPr defTabSz="685800"/>
            <a:r>
              <a:rPr lang="nl-BE" sz="2250" b="1" dirty="0">
                <a:solidFill>
                  <a:prstClr val="black"/>
                </a:solidFill>
                <a:latin typeface="Calibri" panose="020F0502020204030204"/>
              </a:rPr>
              <a:t>Gemiddelde kosten Vlaamse overheid per leerling per schooljaar?</a:t>
            </a:r>
          </a:p>
        </p:txBody>
      </p:sp>
      <p:sp>
        <p:nvSpPr>
          <p:cNvPr id="5" name="Rond diagonale hoek rechthoek 10">
            <a:extLst>
              <a:ext uri="{FF2B5EF4-FFF2-40B4-BE49-F238E27FC236}">
                <a16:creationId xmlns:a16="http://schemas.microsoft.com/office/drawing/2014/main" id="{0BA21786-D936-4C45-9A60-51FAFAEFA957}"/>
              </a:ext>
            </a:extLst>
          </p:cNvPr>
          <p:cNvSpPr/>
          <p:nvPr/>
        </p:nvSpPr>
        <p:spPr>
          <a:xfrm>
            <a:off x="628650" y="2593984"/>
            <a:ext cx="3114648" cy="1038003"/>
          </a:xfrm>
          <a:prstGeom prst="round2Diag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marL="342900" lvl="1" defTabSz="685800"/>
            <a:r>
              <a:rPr lang="nl-BE" dirty="0">
                <a:solidFill>
                  <a:prstClr val="white"/>
                </a:solidFill>
                <a:latin typeface="Calibri" panose="020F0502020204030204"/>
              </a:rPr>
              <a:t>Volwassenen (va. 25 jaar): </a:t>
            </a:r>
          </a:p>
          <a:p>
            <a:pPr marL="342900" lvl="1" defTabSz="685800"/>
            <a:r>
              <a:rPr lang="nl-BE" sz="3300" dirty="0">
                <a:solidFill>
                  <a:prstClr val="white"/>
                </a:solidFill>
                <a:latin typeface="Calibri" panose="020F0502020204030204"/>
              </a:rPr>
              <a:t>€ 307 </a:t>
            </a:r>
          </a:p>
        </p:txBody>
      </p:sp>
      <p:sp>
        <p:nvSpPr>
          <p:cNvPr id="6" name="Rond diagonale hoek rechthoek 13">
            <a:extLst>
              <a:ext uri="{FF2B5EF4-FFF2-40B4-BE49-F238E27FC236}">
                <a16:creationId xmlns:a16="http://schemas.microsoft.com/office/drawing/2014/main" id="{D1B8CE0A-FD9C-42D1-BCB5-83E30EF86823}"/>
              </a:ext>
            </a:extLst>
          </p:cNvPr>
          <p:cNvSpPr/>
          <p:nvPr/>
        </p:nvSpPr>
        <p:spPr>
          <a:xfrm>
            <a:off x="628650" y="3779743"/>
            <a:ext cx="3114648" cy="1038003"/>
          </a:xfrm>
          <a:prstGeom prst="round2Diag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lvl="1" defTabSz="685800"/>
            <a:r>
              <a:rPr lang="nl-BE" dirty="0">
                <a:solidFill>
                  <a:prstClr val="white"/>
                </a:solidFill>
                <a:latin typeface="Calibri" panose="020F0502020204030204"/>
              </a:rPr>
              <a:t>Jongeren:</a:t>
            </a:r>
            <a:r>
              <a:rPr lang="nl-BE" sz="1350" dirty="0">
                <a:solidFill>
                  <a:prstClr val="white"/>
                </a:solidFill>
                <a:latin typeface="Calibri" panose="020F0502020204030204"/>
              </a:rPr>
              <a:t> </a:t>
            </a:r>
            <a:r>
              <a:rPr lang="nl-BE" sz="3300" dirty="0">
                <a:solidFill>
                  <a:prstClr val="white"/>
                </a:solidFill>
                <a:latin typeface="Calibri" panose="020F0502020204030204"/>
              </a:rPr>
              <a:t>€ 65</a:t>
            </a:r>
          </a:p>
        </p:txBody>
      </p:sp>
      <p:sp>
        <p:nvSpPr>
          <p:cNvPr id="7" name="Rond diagonale hoek rechthoek 9">
            <a:extLst>
              <a:ext uri="{FF2B5EF4-FFF2-40B4-BE49-F238E27FC236}">
                <a16:creationId xmlns:a16="http://schemas.microsoft.com/office/drawing/2014/main" id="{0BABFFE9-E5FB-46AC-95DF-CC9A3CFF3681}"/>
              </a:ext>
            </a:extLst>
          </p:cNvPr>
          <p:cNvSpPr/>
          <p:nvPr/>
        </p:nvSpPr>
        <p:spPr>
          <a:xfrm>
            <a:off x="3993355" y="3779743"/>
            <a:ext cx="4063063" cy="1038003"/>
          </a:xfrm>
          <a:prstGeom prst="round2Diag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1" defTabSz="685800"/>
            <a:r>
              <a:rPr lang="nl-BE" dirty="0">
                <a:solidFill>
                  <a:prstClr val="white"/>
                </a:solidFill>
                <a:latin typeface="Calibri" panose="020F0502020204030204"/>
              </a:rPr>
              <a:t>Jongeren verminderd tarief: </a:t>
            </a:r>
            <a:r>
              <a:rPr lang="nl-BE" sz="3300" dirty="0">
                <a:solidFill>
                  <a:prstClr val="white"/>
                </a:solidFill>
                <a:latin typeface="Calibri" panose="020F0502020204030204"/>
              </a:rPr>
              <a:t>€ 42</a:t>
            </a:r>
          </a:p>
        </p:txBody>
      </p:sp>
      <p:sp>
        <p:nvSpPr>
          <p:cNvPr id="8" name="Rond diagonale hoek rechthoek 9">
            <a:extLst>
              <a:ext uri="{FF2B5EF4-FFF2-40B4-BE49-F238E27FC236}">
                <a16:creationId xmlns:a16="http://schemas.microsoft.com/office/drawing/2014/main" id="{9B341768-B786-4BFB-AC86-4343BBE29AD8}"/>
              </a:ext>
            </a:extLst>
          </p:cNvPr>
          <p:cNvSpPr/>
          <p:nvPr/>
        </p:nvSpPr>
        <p:spPr>
          <a:xfrm>
            <a:off x="3993356" y="2575387"/>
            <a:ext cx="4063062" cy="1038003"/>
          </a:xfrm>
          <a:prstGeom prst="round2Diag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1" defTabSz="685800"/>
            <a:r>
              <a:rPr lang="nl-BE" sz="1500" dirty="0">
                <a:solidFill>
                  <a:prstClr val="white"/>
                </a:solidFill>
                <a:latin typeface="Calibri" panose="020F0502020204030204"/>
              </a:rPr>
              <a:t>Volwassenen (va. 25 jaar) verminderd tarief of jongeren (18-24 jaar): </a:t>
            </a:r>
          </a:p>
          <a:p>
            <a:pPr marL="342900" lvl="1" defTabSz="685800"/>
            <a:r>
              <a:rPr lang="nl-BE" sz="3300" dirty="0">
                <a:solidFill>
                  <a:prstClr val="white"/>
                </a:solidFill>
                <a:latin typeface="Calibri" panose="020F0502020204030204"/>
              </a:rPr>
              <a:t>€ 129 </a:t>
            </a:r>
          </a:p>
        </p:txBody>
      </p:sp>
    </p:spTree>
    <p:extLst>
      <p:ext uri="{BB962C8B-B14F-4D97-AF65-F5344CB8AC3E}">
        <p14:creationId xmlns:p14="http://schemas.microsoft.com/office/powerpoint/2010/main" val="409360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8138" y="987529"/>
            <a:ext cx="7886700" cy="994172"/>
          </a:xfrm>
        </p:spPr>
        <p:txBody>
          <a:bodyPr/>
          <a:lstStyle/>
          <a:p>
            <a:r>
              <a:rPr lang="nl-BE" dirty="0"/>
              <a:t>Inschrijvingsgeld (</a:t>
            </a:r>
            <a:r>
              <a:rPr lang="nl-BE" dirty="0" err="1"/>
              <a:t>hfst</a:t>
            </a:r>
            <a:r>
              <a:rPr lang="nl-BE" dirty="0"/>
              <a:t> VI)</a:t>
            </a:r>
          </a:p>
        </p:txBody>
      </p:sp>
      <p:graphicFrame>
        <p:nvGraphicFramePr>
          <p:cNvPr id="4" name="Grafiek 3"/>
          <p:cNvGraphicFramePr>
            <a:graphicFrameLocks/>
          </p:cNvGraphicFramePr>
          <p:nvPr>
            <p:extLst/>
          </p:nvPr>
        </p:nvGraphicFramePr>
        <p:xfrm>
          <a:off x="1423988" y="2507456"/>
          <a:ext cx="3429000" cy="2071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2543176" y="3543300"/>
            <a:ext cx="1164431"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15 november</a:t>
            </a:r>
          </a:p>
        </p:txBody>
      </p:sp>
      <p:sp>
        <p:nvSpPr>
          <p:cNvPr id="8" name="Tekstvak 7"/>
          <p:cNvSpPr txBox="1"/>
          <p:nvPr/>
        </p:nvSpPr>
        <p:spPr>
          <a:xfrm>
            <a:off x="2735460" y="2886879"/>
            <a:ext cx="779861"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15 april</a:t>
            </a:r>
          </a:p>
        </p:txBody>
      </p:sp>
      <p:sp>
        <p:nvSpPr>
          <p:cNvPr id="10" name="Rond diagonale hoek rechthoek 9"/>
          <p:cNvSpPr/>
          <p:nvPr/>
        </p:nvSpPr>
        <p:spPr>
          <a:xfrm>
            <a:off x="4421982" y="3424603"/>
            <a:ext cx="1550194" cy="758845"/>
          </a:xfrm>
          <a:prstGeom prst="round2Diag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nl-BE" sz="1350" dirty="0">
                <a:solidFill>
                  <a:prstClr val="white"/>
                </a:solidFill>
                <a:latin typeface="Calibri" panose="020F0502020204030204"/>
              </a:rPr>
              <a:t>Leerlingen </a:t>
            </a:r>
          </a:p>
          <a:p>
            <a:pPr algn="ctr" defTabSz="685800"/>
            <a:r>
              <a:rPr lang="nl-BE" sz="1350" dirty="0">
                <a:solidFill>
                  <a:prstClr val="white"/>
                </a:solidFill>
                <a:latin typeface="Calibri" panose="020F0502020204030204"/>
              </a:rPr>
              <a:t>vorig schooljaar</a:t>
            </a:r>
          </a:p>
        </p:txBody>
      </p:sp>
      <p:sp>
        <p:nvSpPr>
          <p:cNvPr id="11" name="Rond diagonale hoek rechthoek 10"/>
          <p:cNvSpPr/>
          <p:nvPr/>
        </p:nvSpPr>
        <p:spPr>
          <a:xfrm>
            <a:off x="3302794" y="1779933"/>
            <a:ext cx="1550194" cy="758845"/>
          </a:xfrm>
          <a:prstGeom prst="round2Diag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685800"/>
            <a:r>
              <a:rPr lang="nl-BE" sz="1350" dirty="0">
                <a:solidFill>
                  <a:prstClr val="white"/>
                </a:solidFill>
                <a:latin typeface="Calibri" panose="020F0502020204030204"/>
              </a:rPr>
              <a:t>Leerlingen </a:t>
            </a:r>
          </a:p>
          <a:p>
            <a:pPr algn="ctr" defTabSz="685800"/>
            <a:r>
              <a:rPr lang="nl-BE" sz="1350" dirty="0">
                <a:solidFill>
                  <a:prstClr val="white"/>
                </a:solidFill>
                <a:latin typeface="Calibri" panose="020F0502020204030204"/>
              </a:rPr>
              <a:t>huidig schooljaar - </a:t>
            </a:r>
          </a:p>
        </p:txBody>
      </p:sp>
      <p:graphicFrame>
        <p:nvGraphicFramePr>
          <p:cNvPr id="13" name="Grafiek 12"/>
          <p:cNvGraphicFramePr>
            <a:graphicFrameLocks/>
          </p:cNvGraphicFramePr>
          <p:nvPr>
            <p:extLst/>
          </p:nvPr>
        </p:nvGraphicFramePr>
        <p:xfrm>
          <a:off x="1250156" y="2489195"/>
          <a:ext cx="3429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ond diagonale hoek rechthoek 13"/>
          <p:cNvSpPr/>
          <p:nvPr/>
        </p:nvSpPr>
        <p:spPr>
          <a:xfrm>
            <a:off x="2210990" y="4279107"/>
            <a:ext cx="1975248" cy="758845"/>
          </a:xfrm>
          <a:prstGeom prst="round2Diag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nl-BE" sz="1350" dirty="0">
                <a:solidFill>
                  <a:prstClr val="white"/>
                </a:solidFill>
                <a:latin typeface="Calibri" panose="020F0502020204030204"/>
              </a:rPr>
              <a:t>- werkingsmiddelen huidig schooljaar*</a:t>
            </a:r>
          </a:p>
        </p:txBody>
      </p:sp>
    </p:spTree>
    <p:extLst>
      <p:ext uri="{BB962C8B-B14F-4D97-AF65-F5344CB8AC3E}">
        <p14:creationId xmlns:p14="http://schemas.microsoft.com/office/powerpoint/2010/main" val="186845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EFA0080-FABD-4480-BB4D-5EBA4C9FF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467" y="1339850"/>
            <a:ext cx="5571067" cy="4178300"/>
          </a:xfrm>
          <a:prstGeom prst="rect">
            <a:avLst/>
          </a:prstGeom>
        </p:spPr>
      </p:pic>
    </p:spTree>
    <p:extLst>
      <p:ext uri="{BB962C8B-B14F-4D97-AF65-F5344CB8AC3E}">
        <p14:creationId xmlns:p14="http://schemas.microsoft.com/office/powerpoint/2010/main" val="2184119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Erkenning, financierings- en subsidiëringsvoorwaarden (</a:t>
            </a:r>
            <a:r>
              <a:rPr lang="nl-BE" dirty="0" err="1"/>
              <a:t>hfst</a:t>
            </a:r>
            <a:r>
              <a:rPr lang="nl-BE" dirty="0"/>
              <a:t> VII)</a:t>
            </a:r>
          </a:p>
        </p:txBody>
      </p:sp>
      <p:sp>
        <p:nvSpPr>
          <p:cNvPr id="3" name="Tijdelijke aanduiding voor inhoud 2"/>
          <p:cNvSpPr>
            <a:spLocks noGrp="1"/>
          </p:cNvSpPr>
          <p:nvPr>
            <p:ph idx="1"/>
          </p:nvPr>
        </p:nvSpPr>
        <p:spPr>
          <a:xfrm>
            <a:off x="446639" y="2125266"/>
            <a:ext cx="4023761" cy="3498717"/>
          </a:xfrm>
        </p:spPr>
        <p:txBody>
          <a:bodyPr/>
          <a:lstStyle/>
          <a:p>
            <a:pPr marL="0" indent="0">
              <a:buNone/>
            </a:pPr>
            <a:r>
              <a:rPr lang="nl-BE" dirty="0"/>
              <a:t>WAAR is er </a:t>
            </a:r>
            <a:r>
              <a:rPr lang="nl-BE" dirty="0" err="1"/>
              <a:t>dko</a:t>
            </a:r>
            <a:r>
              <a:rPr lang="nl-BE" dirty="0"/>
              <a:t>? = </a:t>
            </a:r>
          </a:p>
          <a:p>
            <a:pPr marL="0" indent="0">
              <a:buNone/>
            </a:pPr>
            <a:r>
              <a:rPr lang="nl-BE" dirty="0"/>
              <a:t>structuuronderdeel op een vestigingsplaats</a:t>
            </a:r>
          </a:p>
        </p:txBody>
      </p:sp>
      <p:grpSp>
        <p:nvGrpSpPr>
          <p:cNvPr id="6" name="Groep 5"/>
          <p:cNvGrpSpPr/>
          <p:nvPr/>
        </p:nvGrpSpPr>
        <p:grpSpPr>
          <a:xfrm>
            <a:off x="1807589" y="3300145"/>
            <a:ext cx="309789" cy="500207"/>
            <a:chOff x="6875254" y="2958860"/>
            <a:chExt cx="413052" cy="666942"/>
          </a:xfrm>
        </p:grpSpPr>
        <p:sp>
          <p:nvSpPr>
            <p:cNvPr id="7" name="Ovaal 6"/>
            <p:cNvSpPr/>
            <p:nvPr/>
          </p:nvSpPr>
          <p:spPr>
            <a:xfrm>
              <a:off x="6875254" y="2958860"/>
              <a:ext cx="413052" cy="4029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8" name="Gelijkbenige driehoek 7"/>
            <p:cNvSpPr/>
            <p:nvPr/>
          </p:nvSpPr>
          <p:spPr>
            <a:xfrm rot="10800000">
              <a:off x="6914073" y="3280744"/>
              <a:ext cx="336430" cy="3450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9" name="Ovaal 8"/>
            <p:cNvSpPr/>
            <p:nvPr/>
          </p:nvSpPr>
          <p:spPr>
            <a:xfrm>
              <a:off x="7005918" y="3170207"/>
              <a:ext cx="170329" cy="1601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grpSp>
      <p:sp>
        <p:nvSpPr>
          <p:cNvPr id="27" name="Rond enkele hoek rechthoek 15">
            <a:extLst>
              <a:ext uri="{FF2B5EF4-FFF2-40B4-BE49-F238E27FC236}">
                <a16:creationId xmlns:a16="http://schemas.microsoft.com/office/drawing/2014/main" id="{FC4E4490-D6CC-4434-94DA-86521F19D2FC}"/>
              </a:ext>
            </a:extLst>
          </p:cNvPr>
          <p:cNvSpPr/>
          <p:nvPr/>
        </p:nvSpPr>
        <p:spPr>
          <a:xfrm>
            <a:off x="928726" y="3756090"/>
            <a:ext cx="1712870" cy="911159"/>
          </a:xfrm>
          <a:prstGeom prst="round1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black"/>
                </a:solidFill>
                <a:latin typeface="Calibri" panose="020F0502020204030204"/>
              </a:rPr>
              <a:t>DANS 4e graad</a:t>
            </a:r>
          </a:p>
          <a:p>
            <a:pPr algn="ctr" defTabSz="685800"/>
            <a:r>
              <a:rPr lang="nl-BE" sz="1350" dirty="0">
                <a:solidFill>
                  <a:prstClr val="black"/>
                </a:solidFill>
                <a:latin typeface="Calibri" panose="020F0502020204030204"/>
              </a:rPr>
              <a:t>3 leerjaren</a:t>
            </a:r>
          </a:p>
        </p:txBody>
      </p:sp>
      <p:sp>
        <p:nvSpPr>
          <p:cNvPr id="28" name="Rond enkele hoek rechthoek 9">
            <a:extLst>
              <a:ext uri="{FF2B5EF4-FFF2-40B4-BE49-F238E27FC236}">
                <a16:creationId xmlns:a16="http://schemas.microsoft.com/office/drawing/2014/main" id="{0CABAF77-7580-4D50-AD83-08324996F09F}"/>
              </a:ext>
            </a:extLst>
          </p:cNvPr>
          <p:cNvSpPr/>
          <p:nvPr/>
        </p:nvSpPr>
        <p:spPr>
          <a:xfrm>
            <a:off x="2836333" y="4803600"/>
            <a:ext cx="1735667" cy="826322"/>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BAVK 2</a:t>
            </a:r>
            <a:r>
              <a:rPr lang="nl-BE" sz="1350" baseline="30000" dirty="0">
                <a:solidFill>
                  <a:prstClr val="white"/>
                </a:solidFill>
                <a:latin typeface="Calibri" panose="020F0502020204030204"/>
              </a:rPr>
              <a:t>e</a:t>
            </a:r>
            <a:r>
              <a:rPr lang="nl-BE" sz="1350" dirty="0">
                <a:solidFill>
                  <a:prstClr val="white"/>
                </a:solidFill>
                <a:latin typeface="Calibri" panose="020F0502020204030204"/>
              </a:rPr>
              <a:t> graad</a:t>
            </a:r>
          </a:p>
          <a:p>
            <a:pPr algn="ctr" defTabSz="685800"/>
            <a:r>
              <a:rPr lang="nl-BE" sz="1350" dirty="0">
                <a:solidFill>
                  <a:prstClr val="white"/>
                </a:solidFill>
                <a:latin typeface="Calibri" panose="020F0502020204030204"/>
              </a:rPr>
              <a:t>4 leerjaren</a:t>
            </a:r>
          </a:p>
        </p:txBody>
      </p:sp>
      <p:grpSp>
        <p:nvGrpSpPr>
          <p:cNvPr id="29" name="Groep 28">
            <a:extLst>
              <a:ext uri="{FF2B5EF4-FFF2-40B4-BE49-F238E27FC236}">
                <a16:creationId xmlns:a16="http://schemas.microsoft.com/office/drawing/2014/main" id="{96FA4ED4-0BD8-47F4-A659-666E96A6FF31}"/>
              </a:ext>
            </a:extLst>
          </p:cNvPr>
          <p:cNvGrpSpPr/>
          <p:nvPr/>
        </p:nvGrpSpPr>
        <p:grpSpPr>
          <a:xfrm>
            <a:off x="4102939" y="4430446"/>
            <a:ext cx="309789" cy="500207"/>
            <a:chOff x="6875254" y="2958860"/>
            <a:chExt cx="413052" cy="666942"/>
          </a:xfrm>
        </p:grpSpPr>
        <p:sp>
          <p:nvSpPr>
            <p:cNvPr id="30" name="Ovaal 29">
              <a:extLst>
                <a:ext uri="{FF2B5EF4-FFF2-40B4-BE49-F238E27FC236}">
                  <a16:creationId xmlns:a16="http://schemas.microsoft.com/office/drawing/2014/main" id="{895300A2-9408-4DBD-B9ED-493268087C4C}"/>
                </a:ext>
              </a:extLst>
            </p:cNvPr>
            <p:cNvSpPr/>
            <p:nvPr/>
          </p:nvSpPr>
          <p:spPr>
            <a:xfrm>
              <a:off x="6875254" y="2958860"/>
              <a:ext cx="413052" cy="4029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1" name="Gelijkbenige driehoek 30">
              <a:extLst>
                <a:ext uri="{FF2B5EF4-FFF2-40B4-BE49-F238E27FC236}">
                  <a16:creationId xmlns:a16="http://schemas.microsoft.com/office/drawing/2014/main" id="{0EBC5466-4454-4EDC-8704-D11DC980133F}"/>
                </a:ext>
              </a:extLst>
            </p:cNvPr>
            <p:cNvSpPr/>
            <p:nvPr/>
          </p:nvSpPr>
          <p:spPr>
            <a:xfrm rot="10800000">
              <a:off x="6914073" y="3280744"/>
              <a:ext cx="336430" cy="3450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2" name="Ovaal 31">
              <a:extLst>
                <a:ext uri="{FF2B5EF4-FFF2-40B4-BE49-F238E27FC236}">
                  <a16:creationId xmlns:a16="http://schemas.microsoft.com/office/drawing/2014/main" id="{A04EDB7E-8F63-468D-804E-00F52FBA2891}"/>
                </a:ext>
              </a:extLst>
            </p:cNvPr>
            <p:cNvSpPr/>
            <p:nvPr/>
          </p:nvSpPr>
          <p:spPr>
            <a:xfrm>
              <a:off x="7005918" y="3170207"/>
              <a:ext cx="170329" cy="1601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grpSp>
      <p:sp>
        <p:nvSpPr>
          <p:cNvPr id="37" name="Tijdelijke aanduiding voor inhoud 2">
            <a:extLst>
              <a:ext uri="{FF2B5EF4-FFF2-40B4-BE49-F238E27FC236}">
                <a16:creationId xmlns:a16="http://schemas.microsoft.com/office/drawing/2014/main" id="{918B6568-1E62-41E2-8AE5-D071B71A4076}"/>
              </a:ext>
            </a:extLst>
          </p:cNvPr>
          <p:cNvSpPr txBox="1">
            <a:spLocks/>
          </p:cNvSpPr>
          <p:nvPr/>
        </p:nvSpPr>
        <p:spPr>
          <a:xfrm>
            <a:off x="5259940" y="2197233"/>
            <a:ext cx="4023761" cy="34987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BE" sz="2100" dirty="0">
                <a:solidFill>
                  <a:prstClr val="black"/>
                </a:solidFill>
                <a:latin typeface="Calibri" panose="020F0502020204030204"/>
              </a:rPr>
              <a:t>WAT organiseert de academie? = </a:t>
            </a:r>
          </a:p>
          <a:p>
            <a:pPr marL="0" indent="0" defTabSz="685800">
              <a:spcBef>
                <a:spcPts val="750"/>
              </a:spcBef>
              <a:buNone/>
            </a:pPr>
            <a:r>
              <a:rPr lang="nl-BE" sz="2100" dirty="0">
                <a:solidFill>
                  <a:prstClr val="black"/>
                </a:solidFill>
                <a:latin typeface="Calibri" panose="020F0502020204030204"/>
              </a:rPr>
              <a:t>onderwijsbevoegdheid</a:t>
            </a:r>
          </a:p>
        </p:txBody>
      </p:sp>
      <p:sp>
        <p:nvSpPr>
          <p:cNvPr id="40" name="Rond enkele hoek rechthoek 46">
            <a:extLst>
              <a:ext uri="{FF2B5EF4-FFF2-40B4-BE49-F238E27FC236}">
                <a16:creationId xmlns:a16="http://schemas.microsoft.com/office/drawing/2014/main" id="{17C1CF18-FDBA-4DB3-9F3F-DEE9C8516B50}"/>
              </a:ext>
            </a:extLst>
          </p:cNvPr>
          <p:cNvSpPr/>
          <p:nvPr/>
        </p:nvSpPr>
        <p:spPr>
          <a:xfrm>
            <a:off x="4841611" y="3827473"/>
            <a:ext cx="823232" cy="278060"/>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Optie a</a:t>
            </a:r>
          </a:p>
        </p:txBody>
      </p:sp>
      <p:sp>
        <p:nvSpPr>
          <p:cNvPr id="41" name="Rond enkele hoek rechthoek 47">
            <a:extLst>
              <a:ext uri="{FF2B5EF4-FFF2-40B4-BE49-F238E27FC236}">
                <a16:creationId xmlns:a16="http://schemas.microsoft.com/office/drawing/2014/main" id="{B6B0AD53-B697-4D1B-AB97-DE6AAC50A868}"/>
              </a:ext>
            </a:extLst>
          </p:cNvPr>
          <p:cNvSpPr/>
          <p:nvPr/>
        </p:nvSpPr>
        <p:spPr>
          <a:xfrm>
            <a:off x="4955911" y="3941773"/>
            <a:ext cx="823232" cy="278060"/>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Optie a</a:t>
            </a:r>
          </a:p>
        </p:txBody>
      </p:sp>
      <p:sp>
        <p:nvSpPr>
          <p:cNvPr id="42" name="Rond enkele hoek rechthoek 48">
            <a:extLst>
              <a:ext uri="{FF2B5EF4-FFF2-40B4-BE49-F238E27FC236}">
                <a16:creationId xmlns:a16="http://schemas.microsoft.com/office/drawing/2014/main" id="{AC6C0652-3D54-42C0-BC9F-A71B8F30931D}"/>
              </a:ext>
            </a:extLst>
          </p:cNvPr>
          <p:cNvSpPr/>
          <p:nvPr/>
        </p:nvSpPr>
        <p:spPr>
          <a:xfrm>
            <a:off x="5070211" y="4056073"/>
            <a:ext cx="823232" cy="278060"/>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Optie a</a:t>
            </a:r>
          </a:p>
        </p:txBody>
      </p:sp>
      <p:sp>
        <p:nvSpPr>
          <p:cNvPr id="43" name="Rond enkele hoek rechthoek 49">
            <a:extLst>
              <a:ext uri="{FF2B5EF4-FFF2-40B4-BE49-F238E27FC236}">
                <a16:creationId xmlns:a16="http://schemas.microsoft.com/office/drawing/2014/main" id="{321643DD-4001-4102-A377-272D17763DD7}"/>
              </a:ext>
            </a:extLst>
          </p:cNvPr>
          <p:cNvSpPr/>
          <p:nvPr/>
        </p:nvSpPr>
        <p:spPr>
          <a:xfrm>
            <a:off x="5184511" y="4170373"/>
            <a:ext cx="823232" cy="278060"/>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Optie a</a:t>
            </a:r>
          </a:p>
        </p:txBody>
      </p:sp>
      <p:sp>
        <p:nvSpPr>
          <p:cNvPr id="44" name="Rond enkele hoek rechthoek 50">
            <a:extLst>
              <a:ext uri="{FF2B5EF4-FFF2-40B4-BE49-F238E27FC236}">
                <a16:creationId xmlns:a16="http://schemas.microsoft.com/office/drawing/2014/main" id="{ED0AC530-D10D-40FA-AB3C-0E5CC86622E1}"/>
              </a:ext>
            </a:extLst>
          </p:cNvPr>
          <p:cNvSpPr/>
          <p:nvPr/>
        </p:nvSpPr>
        <p:spPr>
          <a:xfrm>
            <a:off x="5298811" y="4284673"/>
            <a:ext cx="823232" cy="278060"/>
          </a:xfrm>
          <a:prstGeom prst="round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Optie a</a:t>
            </a:r>
          </a:p>
        </p:txBody>
      </p:sp>
      <p:sp>
        <p:nvSpPr>
          <p:cNvPr id="45" name="Rond enkele hoek rechthoek 51">
            <a:extLst>
              <a:ext uri="{FF2B5EF4-FFF2-40B4-BE49-F238E27FC236}">
                <a16:creationId xmlns:a16="http://schemas.microsoft.com/office/drawing/2014/main" id="{F0E29DC1-C2FE-4E8A-8DCE-B79EF8362BA8}"/>
              </a:ext>
            </a:extLst>
          </p:cNvPr>
          <p:cNvSpPr/>
          <p:nvPr/>
        </p:nvSpPr>
        <p:spPr>
          <a:xfrm>
            <a:off x="6939029" y="34768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46" name="Rond enkele hoek rechthoek 52">
            <a:extLst>
              <a:ext uri="{FF2B5EF4-FFF2-40B4-BE49-F238E27FC236}">
                <a16:creationId xmlns:a16="http://schemas.microsoft.com/office/drawing/2014/main" id="{DC0CC3FE-ED8C-426F-83EA-6FFE9E406A16}"/>
              </a:ext>
            </a:extLst>
          </p:cNvPr>
          <p:cNvSpPr/>
          <p:nvPr/>
        </p:nvSpPr>
        <p:spPr>
          <a:xfrm>
            <a:off x="7053329" y="35911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47" name="Rond enkele hoek rechthoek 53">
            <a:extLst>
              <a:ext uri="{FF2B5EF4-FFF2-40B4-BE49-F238E27FC236}">
                <a16:creationId xmlns:a16="http://schemas.microsoft.com/office/drawing/2014/main" id="{5248A988-3D8E-4E90-A89C-BC0AB62CAF7A}"/>
              </a:ext>
            </a:extLst>
          </p:cNvPr>
          <p:cNvSpPr/>
          <p:nvPr/>
        </p:nvSpPr>
        <p:spPr>
          <a:xfrm>
            <a:off x="7167629" y="37054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48" name="Rond enkele hoek rechthoek 54">
            <a:extLst>
              <a:ext uri="{FF2B5EF4-FFF2-40B4-BE49-F238E27FC236}">
                <a16:creationId xmlns:a16="http://schemas.microsoft.com/office/drawing/2014/main" id="{FE945DDE-6644-42D4-8FCF-FE3DFC679FD8}"/>
              </a:ext>
            </a:extLst>
          </p:cNvPr>
          <p:cNvSpPr/>
          <p:nvPr/>
        </p:nvSpPr>
        <p:spPr>
          <a:xfrm>
            <a:off x="7281929" y="38197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49" name="Rond enkele hoek rechthoek 55">
            <a:extLst>
              <a:ext uri="{FF2B5EF4-FFF2-40B4-BE49-F238E27FC236}">
                <a16:creationId xmlns:a16="http://schemas.microsoft.com/office/drawing/2014/main" id="{327E0EA7-3CFE-48F5-8F1B-6303243F7CB4}"/>
              </a:ext>
            </a:extLst>
          </p:cNvPr>
          <p:cNvSpPr/>
          <p:nvPr/>
        </p:nvSpPr>
        <p:spPr>
          <a:xfrm>
            <a:off x="7396229" y="39340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50" name="Rond enkele hoek rechthoek 56">
            <a:extLst>
              <a:ext uri="{FF2B5EF4-FFF2-40B4-BE49-F238E27FC236}">
                <a16:creationId xmlns:a16="http://schemas.microsoft.com/office/drawing/2014/main" id="{2C8EDE40-D3EA-46D1-8169-2595F4125AFD}"/>
              </a:ext>
            </a:extLst>
          </p:cNvPr>
          <p:cNvSpPr/>
          <p:nvPr/>
        </p:nvSpPr>
        <p:spPr>
          <a:xfrm>
            <a:off x="7510529" y="40483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51" name="Rond enkele hoek rechthoek 57">
            <a:extLst>
              <a:ext uri="{FF2B5EF4-FFF2-40B4-BE49-F238E27FC236}">
                <a16:creationId xmlns:a16="http://schemas.microsoft.com/office/drawing/2014/main" id="{38511773-602A-4F9B-8D57-B9B726A369CE}"/>
              </a:ext>
            </a:extLst>
          </p:cNvPr>
          <p:cNvSpPr/>
          <p:nvPr/>
        </p:nvSpPr>
        <p:spPr>
          <a:xfrm>
            <a:off x="7624829" y="41626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52" name="Rond enkele hoek rechthoek 58">
            <a:extLst>
              <a:ext uri="{FF2B5EF4-FFF2-40B4-BE49-F238E27FC236}">
                <a16:creationId xmlns:a16="http://schemas.microsoft.com/office/drawing/2014/main" id="{3CFEF3A4-FC47-41B8-A25B-C2DD680208F3}"/>
              </a:ext>
            </a:extLst>
          </p:cNvPr>
          <p:cNvSpPr/>
          <p:nvPr/>
        </p:nvSpPr>
        <p:spPr>
          <a:xfrm>
            <a:off x="7739129" y="42769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53" name="Rond enkele hoek rechthoek 59">
            <a:extLst>
              <a:ext uri="{FF2B5EF4-FFF2-40B4-BE49-F238E27FC236}">
                <a16:creationId xmlns:a16="http://schemas.microsoft.com/office/drawing/2014/main" id="{4ACB30C6-7CA1-4067-880D-A3650E86B226}"/>
              </a:ext>
            </a:extLst>
          </p:cNvPr>
          <p:cNvSpPr/>
          <p:nvPr/>
        </p:nvSpPr>
        <p:spPr>
          <a:xfrm>
            <a:off x="7853429" y="4391256"/>
            <a:ext cx="1081025" cy="235648"/>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Instrument 1</a:t>
            </a:r>
          </a:p>
        </p:txBody>
      </p:sp>
      <p:sp>
        <p:nvSpPr>
          <p:cNvPr id="54" name="Ovaal 53">
            <a:extLst>
              <a:ext uri="{FF2B5EF4-FFF2-40B4-BE49-F238E27FC236}">
                <a16:creationId xmlns:a16="http://schemas.microsoft.com/office/drawing/2014/main" id="{6EE2E081-B88E-49FB-B26A-F72F40719087}"/>
              </a:ext>
            </a:extLst>
          </p:cNvPr>
          <p:cNvSpPr/>
          <p:nvPr/>
        </p:nvSpPr>
        <p:spPr>
          <a:xfrm>
            <a:off x="4320550" y="3442879"/>
            <a:ext cx="2158898" cy="13725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5" name="Ovaal 54">
            <a:extLst>
              <a:ext uri="{FF2B5EF4-FFF2-40B4-BE49-F238E27FC236}">
                <a16:creationId xmlns:a16="http://schemas.microsoft.com/office/drawing/2014/main" id="{FC79362C-68CB-4994-9311-C2FDECA18EDB}"/>
              </a:ext>
            </a:extLst>
          </p:cNvPr>
          <p:cNvSpPr/>
          <p:nvPr/>
        </p:nvSpPr>
        <p:spPr>
          <a:xfrm>
            <a:off x="6593748" y="3323503"/>
            <a:ext cx="2496670" cy="1558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6" name="Tekstvak 55">
            <a:extLst>
              <a:ext uri="{FF2B5EF4-FFF2-40B4-BE49-F238E27FC236}">
                <a16:creationId xmlns:a16="http://schemas.microsoft.com/office/drawing/2014/main" id="{2B66DE00-DCED-4078-AEB3-943BD6D18719}"/>
              </a:ext>
            </a:extLst>
          </p:cNvPr>
          <p:cNvSpPr txBox="1"/>
          <p:nvPr/>
        </p:nvSpPr>
        <p:spPr>
          <a:xfrm>
            <a:off x="4157998" y="3253484"/>
            <a:ext cx="1439112" cy="300082"/>
          </a:xfrm>
          <a:prstGeom prst="rect">
            <a:avLst/>
          </a:prstGeom>
          <a:noFill/>
        </p:spPr>
        <p:txBody>
          <a:bodyPr wrap="none" rtlCol="0">
            <a:spAutoFit/>
          </a:bodyPr>
          <a:lstStyle/>
          <a:p>
            <a:pPr defTabSz="685800"/>
            <a:r>
              <a:rPr lang="nl-BE" sz="1350" dirty="0">
                <a:solidFill>
                  <a:prstClr val="black"/>
                </a:solidFill>
                <a:latin typeface="Calibri" panose="020F0502020204030204"/>
              </a:rPr>
              <a:t>Cluster van opties</a:t>
            </a:r>
          </a:p>
        </p:txBody>
      </p:sp>
      <p:sp>
        <p:nvSpPr>
          <p:cNvPr id="57" name="Tekstvak 56">
            <a:extLst>
              <a:ext uri="{FF2B5EF4-FFF2-40B4-BE49-F238E27FC236}">
                <a16:creationId xmlns:a16="http://schemas.microsoft.com/office/drawing/2014/main" id="{85682C81-6D6A-4329-941A-206D1FAB4FE6}"/>
              </a:ext>
            </a:extLst>
          </p:cNvPr>
          <p:cNvSpPr txBox="1"/>
          <p:nvPr/>
        </p:nvSpPr>
        <p:spPr>
          <a:xfrm>
            <a:off x="5761894" y="3138529"/>
            <a:ext cx="1960280" cy="300082"/>
          </a:xfrm>
          <a:prstGeom prst="rect">
            <a:avLst/>
          </a:prstGeom>
          <a:noFill/>
        </p:spPr>
        <p:txBody>
          <a:bodyPr wrap="none" rtlCol="0">
            <a:spAutoFit/>
          </a:bodyPr>
          <a:lstStyle/>
          <a:p>
            <a:pPr defTabSz="685800"/>
            <a:r>
              <a:rPr lang="nl-BE" sz="1350" dirty="0">
                <a:solidFill>
                  <a:prstClr val="black"/>
                </a:solidFill>
                <a:latin typeface="Calibri" panose="020F0502020204030204"/>
              </a:rPr>
              <a:t>Cluster van instrumenten</a:t>
            </a:r>
          </a:p>
        </p:txBody>
      </p:sp>
    </p:spTree>
    <p:extLst>
      <p:ext uri="{BB962C8B-B14F-4D97-AF65-F5344CB8AC3E}">
        <p14:creationId xmlns:p14="http://schemas.microsoft.com/office/powerpoint/2010/main" val="7027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ppt_x"/>
                                          </p:val>
                                        </p:tav>
                                        <p:tav tm="100000">
                                          <p:val>
                                            <p:strVal val="#ppt_x"/>
                                          </p:val>
                                        </p:tav>
                                      </p:tavLst>
                                    </p:anim>
                                    <p:anim calcmode="lin" valueType="num">
                                      <p:cBhvr additive="base">
                                        <p:cTn id="76" dur="500" fill="hold"/>
                                        <p:tgtEl>
                                          <p:spTgt spid="5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ppt_x"/>
                                          </p:val>
                                        </p:tav>
                                        <p:tav tm="100000">
                                          <p:val>
                                            <p:strVal val="#ppt_x"/>
                                          </p:val>
                                        </p:tav>
                                      </p:tavLst>
                                    </p:anim>
                                    <p:anim calcmode="lin" valueType="num">
                                      <p:cBhvr additive="base">
                                        <p:cTn id="80" dur="50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ppt_x"/>
                                          </p:val>
                                        </p:tav>
                                        <p:tav tm="100000">
                                          <p:val>
                                            <p:strVal val="#ppt_x"/>
                                          </p:val>
                                        </p:tav>
                                      </p:tavLst>
                                    </p:anim>
                                    <p:anim calcmode="lin" valueType="num">
                                      <p:cBhvr additive="base">
                                        <p:cTn id="100" dur="5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28" grpId="0" animBg="1"/>
      <p:bldP spid="37"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l: horizontaal 45">
            <a:extLst>
              <a:ext uri="{FF2B5EF4-FFF2-40B4-BE49-F238E27FC236}">
                <a16:creationId xmlns:a16="http://schemas.microsoft.com/office/drawing/2014/main" id="{9647A6C3-BAE3-426C-A699-45C8EF5B78D8}"/>
              </a:ext>
            </a:extLst>
          </p:cNvPr>
          <p:cNvSpPr/>
          <p:nvPr/>
        </p:nvSpPr>
        <p:spPr>
          <a:xfrm>
            <a:off x="1718931" y="1836690"/>
            <a:ext cx="5233653"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dirty="0">
                <a:solidFill>
                  <a:prstClr val="white"/>
                </a:solidFill>
                <a:latin typeface="Calibri" panose="020F0502020204030204"/>
              </a:rPr>
              <a:t>programmatie- en rationalisatienormen domeinen</a:t>
            </a:r>
          </a:p>
        </p:txBody>
      </p:sp>
      <p:grpSp>
        <p:nvGrpSpPr>
          <p:cNvPr id="47" name="Groep 46">
            <a:extLst>
              <a:ext uri="{FF2B5EF4-FFF2-40B4-BE49-F238E27FC236}">
                <a16:creationId xmlns:a16="http://schemas.microsoft.com/office/drawing/2014/main" id="{408114E1-2416-4201-80E5-CC5F96CF7AB5}"/>
              </a:ext>
            </a:extLst>
          </p:cNvPr>
          <p:cNvGrpSpPr/>
          <p:nvPr/>
        </p:nvGrpSpPr>
        <p:grpSpPr>
          <a:xfrm>
            <a:off x="1477083" y="2786764"/>
            <a:ext cx="3389522" cy="863181"/>
            <a:chOff x="1600907" y="3913825"/>
            <a:chExt cx="4023770" cy="1150907"/>
          </a:xfrm>
        </p:grpSpPr>
        <p:sp>
          <p:nvSpPr>
            <p:cNvPr id="48" name="Trapezium 47">
              <a:extLst>
                <a:ext uri="{FF2B5EF4-FFF2-40B4-BE49-F238E27FC236}">
                  <a16:creationId xmlns:a16="http://schemas.microsoft.com/office/drawing/2014/main" id="{96E90F2D-709F-4F3B-ADD7-FADABF7C874F}"/>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49" name="Tekstvak 48">
              <a:extLst>
                <a:ext uri="{FF2B5EF4-FFF2-40B4-BE49-F238E27FC236}">
                  <a16:creationId xmlns:a16="http://schemas.microsoft.com/office/drawing/2014/main" id="{C21CA86D-4723-437E-8885-3466FDC02C2E}"/>
                </a:ext>
              </a:extLst>
            </p:cNvPr>
            <p:cNvSpPr txBox="1"/>
            <p:nvPr/>
          </p:nvSpPr>
          <p:spPr>
            <a:xfrm>
              <a:off x="1765221" y="3925960"/>
              <a:ext cx="3859456" cy="1138772"/>
            </a:xfrm>
            <a:prstGeom prst="rect">
              <a:avLst/>
            </a:prstGeom>
            <a:noFill/>
          </p:spPr>
          <p:txBody>
            <a:bodyPr wrap="square" rtlCol="0">
              <a:spAutoFit/>
            </a:bodyPr>
            <a:lstStyle/>
            <a:p>
              <a:pPr defTabSz="685800"/>
              <a:r>
                <a:rPr lang="nl-BE" dirty="0">
                  <a:solidFill>
                    <a:prstClr val="white"/>
                  </a:solidFill>
                  <a:latin typeface="Calibri" panose="020F0502020204030204"/>
                </a:rPr>
                <a:t>Programmatiestop, motivering per optie en instrument</a:t>
              </a:r>
            </a:p>
            <a:p>
              <a:pPr defTabSz="685800"/>
              <a:endParaRPr lang="nl-BE" sz="1350" dirty="0">
                <a:solidFill>
                  <a:prstClr val="white"/>
                </a:solidFill>
                <a:latin typeface="Calibri" panose="020F0502020204030204"/>
              </a:endParaRPr>
            </a:p>
          </p:txBody>
        </p:sp>
      </p:grpSp>
      <p:grpSp>
        <p:nvGrpSpPr>
          <p:cNvPr id="50" name="Groep 49">
            <a:extLst>
              <a:ext uri="{FF2B5EF4-FFF2-40B4-BE49-F238E27FC236}">
                <a16:creationId xmlns:a16="http://schemas.microsoft.com/office/drawing/2014/main" id="{6D27F223-83AC-453E-874C-E8DDD3DFE8F1}"/>
              </a:ext>
            </a:extLst>
          </p:cNvPr>
          <p:cNvGrpSpPr/>
          <p:nvPr/>
        </p:nvGrpSpPr>
        <p:grpSpPr>
          <a:xfrm>
            <a:off x="4683737" y="2795863"/>
            <a:ext cx="3651999" cy="1418652"/>
            <a:chOff x="5894661" y="3952194"/>
            <a:chExt cx="3807069" cy="1782924"/>
          </a:xfrm>
        </p:grpSpPr>
        <p:sp>
          <p:nvSpPr>
            <p:cNvPr id="51" name="Trapezium 50">
              <a:extLst>
                <a:ext uri="{FF2B5EF4-FFF2-40B4-BE49-F238E27FC236}">
                  <a16:creationId xmlns:a16="http://schemas.microsoft.com/office/drawing/2014/main" id="{4CC50053-2C0E-454B-A117-5B1B67F990E1}"/>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2" name="Tekstvak 51">
              <a:extLst>
                <a:ext uri="{FF2B5EF4-FFF2-40B4-BE49-F238E27FC236}">
                  <a16:creationId xmlns:a16="http://schemas.microsoft.com/office/drawing/2014/main" id="{81EE5E0B-C765-47A4-869B-AB75CB74160E}"/>
                </a:ext>
              </a:extLst>
            </p:cNvPr>
            <p:cNvSpPr txBox="1"/>
            <p:nvPr/>
          </p:nvSpPr>
          <p:spPr>
            <a:xfrm>
              <a:off x="6097754" y="3994494"/>
              <a:ext cx="3501822" cy="1740624"/>
            </a:xfrm>
            <a:prstGeom prst="rect">
              <a:avLst/>
            </a:prstGeom>
            <a:noFill/>
          </p:spPr>
          <p:txBody>
            <a:bodyPr wrap="square" rtlCol="0">
              <a:spAutoFit/>
            </a:bodyPr>
            <a:lstStyle/>
            <a:p>
              <a:pPr defTabSz="685800"/>
              <a:r>
                <a:rPr lang="nl-BE" dirty="0">
                  <a:solidFill>
                    <a:prstClr val="white"/>
                  </a:solidFill>
                  <a:latin typeface="Calibri" panose="020F0502020204030204"/>
                </a:rPr>
                <a:t>Verwerven onderwijsbevoegdheid voor clusters</a:t>
              </a:r>
            </a:p>
            <a:p>
              <a:pPr defTabSz="685800"/>
              <a:endParaRPr lang="nl-BE" sz="3000" dirty="0">
                <a:solidFill>
                  <a:prstClr val="white"/>
                </a:solidFill>
                <a:latin typeface="Calibri" panose="020F0502020204030204"/>
              </a:endParaRPr>
            </a:p>
          </p:txBody>
        </p:sp>
      </p:grpSp>
      <p:sp>
        <p:nvSpPr>
          <p:cNvPr id="56" name="Tekstvak 55">
            <a:extLst>
              <a:ext uri="{FF2B5EF4-FFF2-40B4-BE49-F238E27FC236}">
                <a16:creationId xmlns:a16="http://schemas.microsoft.com/office/drawing/2014/main" id="{CF23CADB-CE4A-4D55-911D-104075005AB5}"/>
              </a:ext>
            </a:extLst>
          </p:cNvPr>
          <p:cNvSpPr txBox="1"/>
          <p:nvPr/>
        </p:nvSpPr>
        <p:spPr>
          <a:xfrm>
            <a:off x="134449" y="2844413"/>
            <a:ext cx="1534331"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NIEUWE OPTIES,</a:t>
            </a:r>
          </a:p>
          <a:p>
            <a:pPr defTabSz="685800"/>
            <a:r>
              <a:rPr lang="nl-BE" sz="1350" dirty="0">
                <a:solidFill>
                  <a:prstClr val="black"/>
                </a:solidFill>
                <a:latin typeface="Calibri" panose="020F0502020204030204"/>
              </a:rPr>
              <a:t>INSTRUMENTEN</a:t>
            </a:r>
          </a:p>
        </p:txBody>
      </p:sp>
      <p:grpSp>
        <p:nvGrpSpPr>
          <p:cNvPr id="57" name="Groep 56">
            <a:extLst>
              <a:ext uri="{FF2B5EF4-FFF2-40B4-BE49-F238E27FC236}">
                <a16:creationId xmlns:a16="http://schemas.microsoft.com/office/drawing/2014/main" id="{72630F51-CAB1-41B4-BC2E-8541F46E4A00}"/>
              </a:ext>
            </a:extLst>
          </p:cNvPr>
          <p:cNvGrpSpPr/>
          <p:nvPr/>
        </p:nvGrpSpPr>
        <p:grpSpPr>
          <a:xfrm>
            <a:off x="2866831" y="3537329"/>
            <a:ext cx="2563321" cy="863181"/>
            <a:chOff x="1600907" y="3913825"/>
            <a:chExt cx="4023770" cy="1150907"/>
          </a:xfrm>
        </p:grpSpPr>
        <p:sp>
          <p:nvSpPr>
            <p:cNvPr id="58" name="Trapezium 57">
              <a:extLst>
                <a:ext uri="{FF2B5EF4-FFF2-40B4-BE49-F238E27FC236}">
                  <a16:creationId xmlns:a16="http://schemas.microsoft.com/office/drawing/2014/main" id="{D7652DC6-C35D-43EE-A696-AB545AB4EB8E}"/>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9" name="Tekstvak 58">
              <a:extLst>
                <a:ext uri="{FF2B5EF4-FFF2-40B4-BE49-F238E27FC236}">
                  <a16:creationId xmlns:a16="http://schemas.microsoft.com/office/drawing/2014/main" id="{0380A646-0B49-42C2-BF5C-CBB90B4A7C0A}"/>
                </a:ext>
              </a:extLst>
            </p:cNvPr>
            <p:cNvSpPr txBox="1"/>
            <p:nvPr/>
          </p:nvSpPr>
          <p:spPr>
            <a:xfrm>
              <a:off x="1765220" y="3925960"/>
              <a:ext cx="3859457" cy="1138772"/>
            </a:xfrm>
            <a:prstGeom prst="rect">
              <a:avLst/>
            </a:prstGeom>
            <a:noFill/>
          </p:spPr>
          <p:txBody>
            <a:bodyPr wrap="square" rtlCol="0">
              <a:spAutoFit/>
            </a:bodyPr>
            <a:lstStyle/>
            <a:p>
              <a:pPr defTabSz="685800"/>
              <a:r>
                <a:rPr lang="nl-BE" dirty="0">
                  <a:solidFill>
                    <a:prstClr val="white"/>
                  </a:solidFill>
                  <a:latin typeface="Calibri" panose="020F0502020204030204"/>
                </a:rPr>
                <a:t>Geen normen,  </a:t>
              </a:r>
            </a:p>
            <a:p>
              <a:pPr defTabSz="685800"/>
              <a:r>
                <a:rPr lang="nl-BE" dirty="0">
                  <a:solidFill>
                    <a:prstClr val="white"/>
                  </a:solidFill>
                  <a:latin typeface="Calibri" panose="020F0502020204030204"/>
                </a:rPr>
                <a:t>geen motivering	</a:t>
              </a:r>
            </a:p>
            <a:p>
              <a:pPr defTabSz="685800"/>
              <a:endParaRPr lang="nl-BE" sz="1350" dirty="0">
                <a:solidFill>
                  <a:prstClr val="white"/>
                </a:solidFill>
                <a:latin typeface="Calibri" panose="020F0502020204030204"/>
              </a:endParaRPr>
            </a:p>
          </p:txBody>
        </p:sp>
      </p:grpSp>
      <p:grpSp>
        <p:nvGrpSpPr>
          <p:cNvPr id="60" name="Groep 59">
            <a:extLst>
              <a:ext uri="{FF2B5EF4-FFF2-40B4-BE49-F238E27FC236}">
                <a16:creationId xmlns:a16="http://schemas.microsoft.com/office/drawing/2014/main" id="{1FC8AFB6-C359-4F38-8574-084EB639CDE5}"/>
              </a:ext>
            </a:extLst>
          </p:cNvPr>
          <p:cNvGrpSpPr/>
          <p:nvPr/>
        </p:nvGrpSpPr>
        <p:grpSpPr>
          <a:xfrm>
            <a:off x="5263402" y="3551838"/>
            <a:ext cx="3896773" cy="1141603"/>
            <a:chOff x="5894661" y="3952194"/>
            <a:chExt cx="3807069" cy="1436882"/>
          </a:xfrm>
        </p:grpSpPr>
        <p:sp>
          <p:nvSpPr>
            <p:cNvPr id="61" name="Trapezium 60">
              <a:extLst>
                <a:ext uri="{FF2B5EF4-FFF2-40B4-BE49-F238E27FC236}">
                  <a16:creationId xmlns:a16="http://schemas.microsoft.com/office/drawing/2014/main" id="{4AB4DDD3-4E91-466D-BFA1-3CB131F0A869}"/>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62" name="Tekstvak 61">
              <a:extLst>
                <a:ext uri="{FF2B5EF4-FFF2-40B4-BE49-F238E27FC236}">
                  <a16:creationId xmlns:a16="http://schemas.microsoft.com/office/drawing/2014/main" id="{BE3F8D9F-83D1-4EB1-B5CC-66E7C161399E}"/>
                </a:ext>
              </a:extLst>
            </p:cNvPr>
            <p:cNvSpPr txBox="1"/>
            <p:nvPr/>
          </p:nvSpPr>
          <p:spPr>
            <a:xfrm>
              <a:off x="6097754" y="3994494"/>
              <a:ext cx="3501822" cy="1394582"/>
            </a:xfrm>
            <a:prstGeom prst="rect">
              <a:avLst/>
            </a:prstGeom>
            <a:noFill/>
          </p:spPr>
          <p:txBody>
            <a:bodyPr wrap="square" rtlCol="0">
              <a:spAutoFit/>
            </a:bodyPr>
            <a:lstStyle/>
            <a:p>
              <a:pPr defTabSz="685800"/>
              <a:r>
                <a:rPr lang="nl-BE" dirty="0">
                  <a:solidFill>
                    <a:prstClr val="white"/>
                  </a:solidFill>
                  <a:latin typeface="Calibri" panose="020F0502020204030204"/>
                </a:rPr>
                <a:t>Normen per structuuronderdeel, geen motivering</a:t>
              </a:r>
            </a:p>
            <a:p>
              <a:pPr defTabSz="685800"/>
              <a:endParaRPr lang="nl-BE" sz="3000" dirty="0">
                <a:solidFill>
                  <a:prstClr val="white"/>
                </a:solidFill>
                <a:latin typeface="Calibri" panose="020F0502020204030204"/>
              </a:endParaRPr>
            </a:p>
          </p:txBody>
        </p:sp>
      </p:grpSp>
      <p:sp>
        <p:nvSpPr>
          <p:cNvPr id="63" name="Tekstvak 62">
            <a:extLst>
              <a:ext uri="{FF2B5EF4-FFF2-40B4-BE49-F238E27FC236}">
                <a16:creationId xmlns:a16="http://schemas.microsoft.com/office/drawing/2014/main" id="{DBA3963C-A343-4FF3-B384-2068ACE99096}"/>
              </a:ext>
            </a:extLst>
          </p:cNvPr>
          <p:cNvSpPr txBox="1"/>
          <p:nvPr/>
        </p:nvSpPr>
        <p:spPr>
          <a:xfrm>
            <a:off x="1763620" y="3548943"/>
            <a:ext cx="1534331"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NIEUWE VPL IN GEMEENTE</a:t>
            </a:r>
          </a:p>
        </p:txBody>
      </p:sp>
      <p:sp>
        <p:nvSpPr>
          <p:cNvPr id="64" name="Tekstvak 63">
            <a:extLst>
              <a:ext uri="{FF2B5EF4-FFF2-40B4-BE49-F238E27FC236}">
                <a16:creationId xmlns:a16="http://schemas.microsoft.com/office/drawing/2014/main" id="{D47AC802-5DF5-4367-A5B6-972981B9DEE3}"/>
              </a:ext>
            </a:extLst>
          </p:cNvPr>
          <p:cNvSpPr txBox="1"/>
          <p:nvPr/>
        </p:nvSpPr>
        <p:spPr>
          <a:xfrm>
            <a:off x="81166" y="4250425"/>
            <a:ext cx="1534331" cy="507831"/>
          </a:xfrm>
          <a:prstGeom prst="rect">
            <a:avLst/>
          </a:prstGeom>
          <a:noFill/>
        </p:spPr>
        <p:txBody>
          <a:bodyPr wrap="square" rtlCol="0">
            <a:spAutoFit/>
          </a:bodyPr>
          <a:lstStyle/>
          <a:p>
            <a:pPr defTabSz="685800"/>
            <a:r>
              <a:rPr lang="nl-BE" sz="1350" dirty="0">
                <a:solidFill>
                  <a:prstClr val="black"/>
                </a:solidFill>
                <a:latin typeface="Calibri" panose="020F0502020204030204"/>
              </a:rPr>
              <a:t>NIEUWE VPL BUITEN GEMEENTE</a:t>
            </a:r>
          </a:p>
        </p:txBody>
      </p:sp>
      <p:grpSp>
        <p:nvGrpSpPr>
          <p:cNvPr id="65" name="Groep 64">
            <a:extLst>
              <a:ext uri="{FF2B5EF4-FFF2-40B4-BE49-F238E27FC236}">
                <a16:creationId xmlns:a16="http://schemas.microsoft.com/office/drawing/2014/main" id="{034A04F8-4AC5-4821-8780-7C3D33C60EF4}"/>
              </a:ext>
            </a:extLst>
          </p:cNvPr>
          <p:cNvGrpSpPr/>
          <p:nvPr/>
        </p:nvGrpSpPr>
        <p:grpSpPr>
          <a:xfrm>
            <a:off x="1580517" y="4257529"/>
            <a:ext cx="3389522" cy="863181"/>
            <a:chOff x="1600907" y="3913825"/>
            <a:chExt cx="4023770" cy="1150907"/>
          </a:xfrm>
        </p:grpSpPr>
        <p:sp>
          <p:nvSpPr>
            <p:cNvPr id="66" name="Trapezium 65">
              <a:extLst>
                <a:ext uri="{FF2B5EF4-FFF2-40B4-BE49-F238E27FC236}">
                  <a16:creationId xmlns:a16="http://schemas.microsoft.com/office/drawing/2014/main" id="{42182213-D75A-4827-9DDA-6B9B51AC1F5D}"/>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67" name="Tekstvak 66">
              <a:extLst>
                <a:ext uri="{FF2B5EF4-FFF2-40B4-BE49-F238E27FC236}">
                  <a16:creationId xmlns:a16="http://schemas.microsoft.com/office/drawing/2014/main" id="{AE77887C-05EA-4BC1-935E-99C4BFFC76A9}"/>
                </a:ext>
              </a:extLst>
            </p:cNvPr>
            <p:cNvSpPr txBox="1"/>
            <p:nvPr/>
          </p:nvSpPr>
          <p:spPr>
            <a:xfrm>
              <a:off x="1765221" y="3925960"/>
              <a:ext cx="3859456" cy="1138772"/>
            </a:xfrm>
            <a:prstGeom prst="rect">
              <a:avLst/>
            </a:prstGeom>
            <a:noFill/>
          </p:spPr>
          <p:txBody>
            <a:bodyPr wrap="square" rtlCol="0">
              <a:spAutoFit/>
            </a:bodyPr>
            <a:lstStyle/>
            <a:p>
              <a:pPr defTabSz="685800"/>
              <a:r>
                <a:rPr lang="nl-BE" dirty="0">
                  <a:solidFill>
                    <a:prstClr val="white"/>
                  </a:solidFill>
                  <a:latin typeface="Calibri" panose="020F0502020204030204"/>
                </a:rPr>
                <a:t>Programmatiestop strenge normen, motivering</a:t>
              </a:r>
            </a:p>
            <a:p>
              <a:pPr defTabSz="685800"/>
              <a:endParaRPr lang="nl-BE" sz="1350" dirty="0">
                <a:solidFill>
                  <a:prstClr val="white"/>
                </a:solidFill>
                <a:latin typeface="Calibri" panose="020F0502020204030204"/>
              </a:endParaRPr>
            </a:p>
          </p:txBody>
        </p:sp>
      </p:grpSp>
      <p:grpSp>
        <p:nvGrpSpPr>
          <p:cNvPr id="68" name="Groep 67">
            <a:extLst>
              <a:ext uri="{FF2B5EF4-FFF2-40B4-BE49-F238E27FC236}">
                <a16:creationId xmlns:a16="http://schemas.microsoft.com/office/drawing/2014/main" id="{BFF28A39-91E4-4383-A3B9-C1EB0DB12FAF}"/>
              </a:ext>
            </a:extLst>
          </p:cNvPr>
          <p:cNvGrpSpPr/>
          <p:nvPr/>
        </p:nvGrpSpPr>
        <p:grpSpPr>
          <a:xfrm>
            <a:off x="4766920" y="4275898"/>
            <a:ext cx="3831613" cy="1141113"/>
            <a:chOff x="5894661" y="3952194"/>
            <a:chExt cx="3807069" cy="1457536"/>
          </a:xfrm>
        </p:grpSpPr>
        <p:sp>
          <p:nvSpPr>
            <p:cNvPr id="69" name="Trapezium 68">
              <a:extLst>
                <a:ext uri="{FF2B5EF4-FFF2-40B4-BE49-F238E27FC236}">
                  <a16:creationId xmlns:a16="http://schemas.microsoft.com/office/drawing/2014/main" id="{A5AD1EF7-7E0F-459D-ACF9-3A99A4BEACE1}"/>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70" name="Tekstvak 69">
              <a:extLst>
                <a:ext uri="{FF2B5EF4-FFF2-40B4-BE49-F238E27FC236}">
                  <a16:creationId xmlns:a16="http://schemas.microsoft.com/office/drawing/2014/main" id="{7BAE1622-BA72-49EA-9A97-B0A7DD5170D8}"/>
                </a:ext>
              </a:extLst>
            </p:cNvPr>
            <p:cNvSpPr txBox="1"/>
            <p:nvPr/>
          </p:nvSpPr>
          <p:spPr>
            <a:xfrm>
              <a:off x="6097754" y="3994494"/>
              <a:ext cx="3501823" cy="1415236"/>
            </a:xfrm>
            <a:prstGeom prst="rect">
              <a:avLst/>
            </a:prstGeom>
            <a:noFill/>
          </p:spPr>
          <p:txBody>
            <a:bodyPr wrap="square" rtlCol="0">
              <a:spAutoFit/>
            </a:bodyPr>
            <a:lstStyle/>
            <a:p>
              <a:pPr defTabSz="685800"/>
              <a:r>
                <a:rPr lang="nl-BE" dirty="0">
                  <a:solidFill>
                    <a:prstClr val="white"/>
                  </a:solidFill>
                  <a:latin typeface="Calibri" panose="020F0502020204030204"/>
                </a:rPr>
                <a:t>Normen per structuuronderdeel, geen motivering</a:t>
              </a:r>
            </a:p>
            <a:p>
              <a:pPr defTabSz="685800"/>
              <a:endParaRPr lang="nl-BE" sz="3000" dirty="0">
                <a:solidFill>
                  <a:prstClr val="white"/>
                </a:solidFill>
                <a:latin typeface="Calibri" panose="020F0502020204030204"/>
              </a:endParaRPr>
            </a:p>
          </p:txBody>
        </p:sp>
      </p:grpSp>
      <p:sp>
        <p:nvSpPr>
          <p:cNvPr id="71" name="Titel 1">
            <a:extLst>
              <a:ext uri="{FF2B5EF4-FFF2-40B4-BE49-F238E27FC236}">
                <a16:creationId xmlns:a16="http://schemas.microsoft.com/office/drawing/2014/main" id="{788CFECC-B436-4E0B-A65B-6A7F080B71C0}"/>
              </a:ext>
            </a:extLst>
          </p:cNvPr>
          <p:cNvSpPr>
            <a:spLocks noGrp="1"/>
          </p:cNvSpPr>
          <p:nvPr>
            <p:ph type="title"/>
          </p:nvPr>
        </p:nvSpPr>
        <p:spPr>
          <a:xfrm>
            <a:off x="248750" y="959337"/>
            <a:ext cx="7886700" cy="994172"/>
          </a:xfrm>
        </p:spPr>
        <p:txBody>
          <a:bodyPr>
            <a:normAutofit fontScale="90000"/>
          </a:bodyPr>
          <a:lstStyle/>
          <a:p>
            <a:r>
              <a:rPr lang="nl-BE" dirty="0"/>
              <a:t>Erkenning, financierings- en subsidiëringsvoorwaarden (</a:t>
            </a:r>
            <a:r>
              <a:rPr lang="nl-BE" dirty="0" err="1"/>
              <a:t>hfst</a:t>
            </a:r>
            <a:r>
              <a:rPr lang="nl-BE" dirty="0"/>
              <a:t> VII)</a:t>
            </a:r>
          </a:p>
        </p:txBody>
      </p:sp>
      <p:grpSp>
        <p:nvGrpSpPr>
          <p:cNvPr id="72" name="Groep 71">
            <a:extLst>
              <a:ext uri="{FF2B5EF4-FFF2-40B4-BE49-F238E27FC236}">
                <a16:creationId xmlns:a16="http://schemas.microsoft.com/office/drawing/2014/main" id="{A6B0AD76-E12B-4654-9DA7-DBC63352230A}"/>
              </a:ext>
            </a:extLst>
          </p:cNvPr>
          <p:cNvGrpSpPr/>
          <p:nvPr/>
        </p:nvGrpSpPr>
        <p:grpSpPr>
          <a:xfrm>
            <a:off x="1631436" y="5146557"/>
            <a:ext cx="3412896" cy="854080"/>
            <a:chOff x="1600907" y="3864799"/>
            <a:chExt cx="4051518" cy="1138774"/>
          </a:xfrm>
        </p:grpSpPr>
        <p:sp>
          <p:nvSpPr>
            <p:cNvPr id="73" name="Trapezium 72">
              <a:extLst>
                <a:ext uri="{FF2B5EF4-FFF2-40B4-BE49-F238E27FC236}">
                  <a16:creationId xmlns:a16="http://schemas.microsoft.com/office/drawing/2014/main" id="{31592604-FB35-4B27-9A05-5D6C4860649B}"/>
                </a:ext>
              </a:extLst>
            </p:cNvPr>
            <p:cNvSpPr/>
            <p:nvPr/>
          </p:nvSpPr>
          <p:spPr>
            <a:xfrm>
              <a:off x="1600907" y="3913825"/>
              <a:ext cx="3834208" cy="8236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74" name="Tekstvak 73">
              <a:extLst>
                <a:ext uri="{FF2B5EF4-FFF2-40B4-BE49-F238E27FC236}">
                  <a16:creationId xmlns:a16="http://schemas.microsoft.com/office/drawing/2014/main" id="{4D41A85E-E454-4D8D-8230-C4B164F0B7C8}"/>
                </a:ext>
              </a:extLst>
            </p:cNvPr>
            <p:cNvSpPr txBox="1"/>
            <p:nvPr/>
          </p:nvSpPr>
          <p:spPr>
            <a:xfrm>
              <a:off x="1792969" y="3864799"/>
              <a:ext cx="3859456" cy="1138774"/>
            </a:xfrm>
            <a:prstGeom prst="rect">
              <a:avLst/>
            </a:prstGeom>
            <a:noFill/>
          </p:spPr>
          <p:txBody>
            <a:bodyPr wrap="square" rtlCol="0">
              <a:spAutoFit/>
            </a:bodyPr>
            <a:lstStyle/>
            <a:p>
              <a:pPr defTabSz="685800"/>
              <a:r>
                <a:rPr lang="nl-BE" dirty="0">
                  <a:solidFill>
                    <a:prstClr val="white"/>
                  </a:solidFill>
                  <a:latin typeface="Calibri" panose="020F0502020204030204"/>
                </a:rPr>
                <a:t>Programmatiestop uitgebreide motivering vereist</a:t>
              </a:r>
            </a:p>
            <a:p>
              <a:pPr defTabSz="685800"/>
              <a:endParaRPr lang="nl-BE" sz="1350" dirty="0">
                <a:solidFill>
                  <a:prstClr val="white"/>
                </a:solidFill>
                <a:latin typeface="Calibri" panose="020F0502020204030204"/>
              </a:endParaRPr>
            </a:p>
          </p:txBody>
        </p:sp>
      </p:grpSp>
      <p:grpSp>
        <p:nvGrpSpPr>
          <p:cNvPr id="75" name="Groep 74">
            <a:extLst>
              <a:ext uri="{FF2B5EF4-FFF2-40B4-BE49-F238E27FC236}">
                <a16:creationId xmlns:a16="http://schemas.microsoft.com/office/drawing/2014/main" id="{AABDE98C-5337-48DC-B94F-10E4A38A419D}"/>
              </a:ext>
            </a:extLst>
          </p:cNvPr>
          <p:cNvGrpSpPr/>
          <p:nvPr/>
        </p:nvGrpSpPr>
        <p:grpSpPr>
          <a:xfrm>
            <a:off x="4821938" y="5203846"/>
            <a:ext cx="3831613" cy="864655"/>
            <a:chOff x="5894661" y="3952194"/>
            <a:chExt cx="3807069" cy="1086674"/>
          </a:xfrm>
        </p:grpSpPr>
        <p:sp>
          <p:nvSpPr>
            <p:cNvPr id="76" name="Trapezium 75">
              <a:extLst>
                <a:ext uri="{FF2B5EF4-FFF2-40B4-BE49-F238E27FC236}">
                  <a16:creationId xmlns:a16="http://schemas.microsoft.com/office/drawing/2014/main" id="{9678CCC1-F127-4DEB-AD84-4E20C42E6EAF}"/>
                </a:ext>
              </a:extLst>
            </p:cNvPr>
            <p:cNvSpPr/>
            <p:nvPr/>
          </p:nvSpPr>
          <p:spPr>
            <a:xfrm rot="10800000">
              <a:off x="5894661" y="3952194"/>
              <a:ext cx="3807069" cy="74734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77" name="Tekstvak 76">
              <a:extLst>
                <a:ext uri="{FF2B5EF4-FFF2-40B4-BE49-F238E27FC236}">
                  <a16:creationId xmlns:a16="http://schemas.microsoft.com/office/drawing/2014/main" id="{E9CD7935-81A2-42BF-AD76-BCAD4348B978}"/>
                </a:ext>
              </a:extLst>
            </p:cNvPr>
            <p:cNvSpPr txBox="1"/>
            <p:nvPr/>
          </p:nvSpPr>
          <p:spPr>
            <a:xfrm>
              <a:off x="6097754" y="3994494"/>
              <a:ext cx="3501823" cy="1044374"/>
            </a:xfrm>
            <a:prstGeom prst="rect">
              <a:avLst/>
            </a:prstGeom>
            <a:noFill/>
          </p:spPr>
          <p:txBody>
            <a:bodyPr wrap="square" rtlCol="0">
              <a:spAutoFit/>
            </a:bodyPr>
            <a:lstStyle/>
            <a:p>
              <a:pPr defTabSz="685800"/>
              <a:r>
                <a:rPr lang="nl-BE" dirty="0">
                  <a:solidFill>
                    <a:prstClr val="white"/>
                  </a:solidFill>
                  <a:latin typeface="Calibri" panose="020F0502020204030204"/>
                </a:rPr>
                <a:t>lokale autonomie</a:t>
              </a:r>
            </a:p>
            <a:p>
              <a:pPr defTabSz="685800"/>
              <a:endParaRPr lang="nl-BE" sz="3000" dirty="0">
                <a:solidFill>
                  <a:prstClr val="white"/>
                </a:solidFill>
                <a:latin typeface="Calibri" panose="020F0502020204030204"/>
              </a:endParaRPr>
            </a:p>
          </p:txBody>
        </p:sp>
      </p:grpSp>
      <p:sp>
        <p:nvSpPr>
          <p:cNvPr id="78" name="Tekstvak 77">
            <a:extLst>
              <a:ext uri="{FF2B5EF4-FFF2-40B4-BE49-F238E27FC236}">
                <a16:creationId xmlns:a16="http://schemas.microsoft.com/office/drawing/2014/main" id="{4F6A8742-FFC4-4EB6-8A6E-74C97523FE35}"/>
              </a:ext>
            </a:extLst>
          </p:cNvPr>
          <p:cNvSpPr txBox="1"/>
          <p:nvPr/>
        </p:nvSpPr>
        <p:spPr>
          <a:xfrm>
            <a:off x="258894" y="5368953"/>
            <a:ext cx="1534331"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KUNSTACADEMIE</a:t>
            </a:r>
          </a:p>
        </p:txBody>
      </p:sp>
      <p:sp>
        <p:nvSpPr>
          <p:cNvPr id="32" name="Tekstvak 31">
            <a:extLst>
              <a:ext uri="{FF2B5EF4-FFF2-40B4-BE49-F238E27FC236}">
                <a16:creationId xmlns:a16="http://schemas.microsoft.com/office/drawing/2014/main" id="{18644DC6-037A-4E59-B9A5-DD44DD772BE1}"/>
              </a:ext>
            </a:extLst>
          </p:cNvPr>
          <p:cNvSpPr txBox="1"/>
          <p:nvPr/>
        </p:nvSpPr>
        <p:spPr>
          <a:xfrm>
            <a:off x="258894" y="2065033"/>
            <a:ext cx="1534331"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NORMENSTELSEL</a:t>
            </a:r>
          </a:p>
        </p:txBody>
      </p:sp>
    </p:spTree>
    <p:extLst>
      <p:ext uri="{BB962C8B-B14F-4D97-AF65-F5344CB8AC3E}">
        <p14:creationId xmlns:p14="http://schemas.microsoft.com/office/powerpoint/2010/main" val="25507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p:bldP spid="63" grpId="0"/>
      <p:bldP spid="64" grpId="0"/>
      <p:bldP spid="78"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EDBE3-0889-449D-A8A1-6375428055E6}"/>
              </a:ext>
            </a:extLst>
          </p:cNvPr>
          <p:cNvSpPr>
            <a:spLocks noGrp="1"/>
          </p:cNvSpPr>
          <p:nvPr>
            <p:ph type="title"/>
          </p:nvPr>
        </p:nvSpPr>
        <p:spPr>
          <a:xfrm>
            <a:off x="620486" y="1367859"/>
            <a:ext cx="7886700" cy="994172"/>
          </a:xfrm>
        </p:spPr>
        <p:txBody>
          <a:bodyPr>
            <a:normAutofit fontScale="90000"/>
          </a:bodyPr>
          <a:lstStyle/>
          <a:p>
            <a:r>
              <a:rPr lang="nl-BE" dirty="0"/>
              <a:t>Lokale samenwerkingsinitiatieven tussen academies en scholen voor basis-, secundair en hoger onderwijs (</a:t>
            </a:r>
            <a:r>
              <a:rPr lang="nl-BE" dirty="0" err="1"/>
              <a:t>hfst</a:t>
            </a:r>
            <a:r>
              <a:rPr lang="nl-BE" dirty="0"/>
              <a:t> VIII)</a:t>
            </a:r>
          </a:p>
        </p:txBody>
      </p:sp>
      <p:pic>
        <p:nvPicPr>
          <p:cNvPr id="5" name="Afbeelding 4">
            <a:extLst>
              <a:ext uri="{FF2B5EF4-FFF2-40B4-BE49-F238E27FC236}">
                <a16:creationId xmlns:a16="http://schemas.microsoft.com/office/drawing/2014/main" id="{5C317426-F973-40F6-9A41-4B3C052DA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86" y="2628901"/>
            <a:ext cx="7159451" cy="2637065"/>
          </a:xfrm>
          <a:prstGeom prst="rect">
            <a:avLst/>
          </a:prstGeom>
        </p:spPr>
      </p:pic>
      <p:sp>
        <p:nvSpPr>
          <p:cNvPr id="6" name="Tekstvak 5">
            <a:extLst>
              <a:ext uri="{FF2B5EF4-FFF2-40B4-BE49-F238E27FC236}">
                <a16:creationId xmlns:a16="http://schemas.microsoft.com/office/drawing/2014/main" id="{268D5927-DF38-4E51-8F52-C59C3B042983}"/>
              </a:ext>
            </a:extLst>
          </p:cNvPr>
          <p:cNvSpPr txBox="1"/>
          <p:nvPr/>
        </p:nvSpPr>
        <p:spPr>
          <a:xfrm>
            <a:off x="3004457" y="4376056"/>
            <a:ext cx="3437165" cy="784830"/>
          </a:xfrm>
          <a:prstGeom prst="rect">
            <a:avLst/>
          </a:prstGeom>
          <a:noFill/>
        </p:spPr>
        <p:txBody>
          <a:bodyPr wrap="square" rtlCol="0">
            <a:spAutoFit/>
          </a:bodyPr>
          <a:lstStyle/>
          <a:p>
            <a:pPr defTabSz="685800"/>
            <a:r>
              <a:rPr lang="nl-BE" sz="4500" dirty="0">
                <a:solidFill>
                  <a:srgbClr val="70AD47"/>
                </a:solidFill>
                <a:latin typeface="Calibri" panose="020F0502020204030204"/>
              </a:rPr>
              <a:t>kunstkuur</a:t>
            </a:r>
          </a:p>
        </p:txBody>
      </p:sp>
    </p:spTree>
    <p:extLst>
      <p:ext uri="{BB962C8B-B14F-4D97-AF65-F5344CB8AC3E}">
        <p14:creationId xmlns:p14="http://schemas.microsoft.com/office/powerpoint/2010/main" val="226263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363" y="1059474"/>
            <a:ext cx="6733667" cy="4392797"/>
          </a:xfrm>
        </p:spPr>
      </p:pic>
    </p:spTree>
    <p:extLst>
      <p:ext uri="{BB962C8B-B14F-4D97-AF65-F5344CB8AC3E}">
        <p14:creationId xmlns:p14="http://schemas.microsoft.com/office/powerpoint/2010/main" val="780739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5380E123-05D0-41A2-B305-75499AB8A28A}"/>
              </a:ext>
            </a:extLst>
          </p:cNvPr>
          <p:cNvGrpSpPr/>
          <p:nvPr/>
        </p:nvGrpSpPr>
        <p:grpSpPr>
          <a:xfrm>
            <a:off x="1073985" y="2583693"/>
            <a:ext cx="1678132" cy="2104159"/>
            <a:chOff x="2854036" y="831273"/>
            <a:chExt cx="2237509" cy="2805545"/>
          </a:xfrm>
        </p:grpSpPr>
        <p:sp>
          <p:nvSpPr>
            <p:cNvPr id="5" name="Rechthoek: afgeronde hoeken 4">
              <a:extLst>
                <a:ext uri="{FF2B5EF4-FFF2-40B4-BE49-F238E27FC236}">
                  <a16:creationId xmlns:a16="http://schemas.microsoft.com/office/drawing/2014/main" id="{E71146A3-7A18-48BD-966E-2EEF53E9248B}"/>
                </a:ext>
              </a:extLst>
            </p:cNvPr>
            <p:cNvSpPr/>
            <p:nvPr/>
          </p:nvSpPr>
          <p:spPr>
            <a:xfrm>
              <a:off x="2854036" y="8312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6" name="Rechthoek: afgeronde hoeken 5">
              <a:extLst>
                <a:ext uri="{FF2B5EF4-FFF2-40B4-BE49-F238E27FC236}">
                  <a16:creationId xmlns:a16="http://schemas.microsoft.com/office/drawing/2014/main" id="{28FE2ACA-5222-4871-BEC5-EA6DA6EE7614}"/>
                </a:ext>
              </a:extLst>
            </p:cNvPr>
            <p:cNvSpPr/>
            <p:nvPr/>
          </p:nvSpPr>
          <p:spPr>
            <a:xfrm>
              <a:off x="3006436" y="9836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7" name="Rechthoek: afgeronde hoeken 6">
              <a:extLst>
                <a:ext uri="{FF2B5EF4-FFF2-40B4-BE49-F238E27FC236}">
                  <a16:creationId xmlns:a16="http://schemas.microsoft.com/office/drawing/2014/main" id="{DD2F8BAA-9E21-4489-8197-D1066D329C04}"/>
                </a:ext>
              </a:extLst>
            </p:cNvPr>
            <p:cNvSpPr/>
            <p:nvPr/>
          </p:nvSpPr>
          <p:spPr>
            <a:xfrm>
              <a:off x="3158836" y="11360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8" name="Rechthoek: afgeronde hoeken 7">
              <a:extLst>
                <a:ext uri="{FF2B5EF4-FFF2-40B4-BE49-F238E27FC236}">
                  <a16:creationId xmlns:a16="http://schemas.microsoft.com/office/drawing/2014/main" id="{CEBA1F76-8819-4E78-B626-F1088A672FCA}"/>
                </a:ext>
              </a:extLst>
            </p:cNvPr>
            <p:cNvSpPr/>
            <p:nvPr/>
          </p:nvSpPr>
          <p:spPr>
            <a:xfrm>
              <a:off x="3311236" y="12884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sp>
          <p:nvSpPr>
            <p:cNvPr id="9" name="Rechthoek: afgeronde hoeken 8">
              <a:extLst>
                <a:ext uri="{FF2B5EF4-FFF2-40B4-BE49-F238E27FC236}">
                  <a16:creationId xmlns:a16="http://schemas.microsoft.com/office/drawing/2014/main" id="{0C6C371D-2D9F-4C53-82A8-B70A9F44990E}"/>
                </a:ext>
              </a:extLst>
            </p:cNvPr>
            <p:cNvSpPr/>
            <p:nvPr/>
          </p:nvSpPr>
          <p:spPr>
            <a:xfrm>
              <a:off x="3463636" y="1440873"/>
              <a:ext cx="1627909" cy="21959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100" dirty="0">
                  <a:solidFill>
                    <a:prstClr val="white"/>
                  </a:solidFill>
                  <a:latin typeface="Calibri" panose="020F0502020204030204"/>
                </a:rPr>
                <a:t>KANS</a:t>
              </a:r>
            </a:p>
            <a:p>
              <a:pPr algn="ctr" defTabSz="685800"/>
              <a:r>
                <a:rPr lang="nl-BE" sz="7200" dirty="0">
                  <a:solidFill>
                    <a:prstClr val="white"/>
                  </a:solidFill>
                  <a:latin typeface="Calibri" panose="020F0502020204030204"/>
                </a:rPr>
                <a:t>?</a:t>
              </a:r>
            </a:p>
          </p:txBody>
        </p:sp>
      </p:grpSp>
      <p:sp>
        <p:nvSpPr>
          <p:cNvPr id="12" name="Rechthoek: afgeronde hoeken 11">
            <a:extLst>
              <a:ext uri="{FF2B5EF4-FFF2-40B4-BE49-F238E27FC236}">
                <a16:creationId xmlns:a16="http://schemas.microsoft.com/office/drawing/2014/main" id="{B91702E4-5D81-4FFD-B89D-E750BD327D4E}"/>
              </a:ext>
            </a:extLst>
          </p:cNvPr>
          <p:cNvSpPr/>
          <p:nvPr/>
        </p:nvSpPr>
        <p:spPr>
          <a:xfrm>
            <a:off x="4679764" y="3750072"/>
            <a:ext cx="1220932" cy="1646959"/>
          </a:xfrm>
          <a:prstGeom prst="roundRect">
            <a:avLst/>
          </a:prstGeom>
          <a:solidFill>
            <a:schemeClr val="accent5">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b="1" dirty="0">
                <a:solidFill>
                  <a:srgbClr val="5B9BD5"/>
                </a:solidFill>
                <a:latin typeface="Calibri" panose="020F0502020204030204"/>
              </a:rPr>
              <a:t>Ontdek nieuw talent</a:t>
            </a:r>
          </a:p>
        </p:txBody>
      </p:sp>
      <p:sp>
        <p:nvSpPr>
          <p:cNvPr id="13" name="Titel 1">
            <a:extLst>
              <a:ext uri="{FF2B5EF4-FFF2-40B4-BE49-F238E27FC236}">
                <a16:creationId xmlns:a16="http://schemas.microsoft.com/office/drawing/2014/main" id="{5B4E07FF-8528-4445-A59E-DE5C73AB72AD}"/>
              </a:ext>
            </a:extLst>
          </p:cNvPr>
          <p:cNvSpPr>
            <a:spLocks noGrp="1"/>
          </p:cNvSpPr>
          <p:nvPr>
            <p:ph type="title"/>
          </p:nvPr>
        </p:nvSpPr>
        <p:spPr>
          <a:xfrm>
            <a:off x="506248" y="1263885"/>
            <a:ext cx="7886700" cy="994172"/>
          </a:xfrm>
        </p:spPr>
        <p:txBody>
          <a:bodyPr>
            <a:normAutofit fontScale="90000"/>
          </a:bodyPr>
          <a:lstStyle/>
          <a:p>
            <a:r>
              <a:rPr lang="nl-BE" dirty="0"/>
              <a:t>Lokale samenwerkingsinitiatieven tussen academies en scholen voor basis, secundair en hoger onderwijs (</a:t>
            </a:r>
            <a:r>
              <a:rPr lang="nl-BE" dirty="0" err="1"/>
              <a:t>hfst</a:t>
            </a:r>
            <a:r>
              <a:rPr lang="nl-BE" dirty="0"/>
              <a:t> VIII)</a:t>
            </a:r>
          </a:p>
        </p:txBody>
      </p:sp>
    </p:spTree>
    <p:extLst>
      <p:ext uri="{BB962C8B-B14F-4D97-AF65-F5344CB8AC3E}">
        <p14:creationId xmlns:p14="http://schemas.microsoft.com/office/powerpoint/2010/main" val="139424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399D4F8-3EBE-4AE6-A7FB-5C22B17C0F2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Tekstvak 5">
            <a:extLst>
              <a:ext uri="{FF2B5EF4-FFF2-40B4-BE49-F238E27FC236}">
                <a16:creationId xmlns:a16="http://schemas.microsoft.com/office/drawing/2014/main" id="{6BF344DB-3A83-4A14-B6FB-6DBEDF862DC2}"/>
              </a:ext>
            </a:extLst>
          </p:cNvPr>
          <p:cNvSpPr txBox="1"/>
          <p:nvPr/>
        </p:nvSpPr>
        <p:spPr>
          <a:xfrm>
            <a:off x="326572" y="2451068"/>
            <a:ext cx="8719457" cy="3785652"/>
          </a:xfrm>
          <a:prstGeom prst="rect">
            <a:avLst/>
          </a:prstGeom>
          <a:noFill/>
        </p:spPr>
        <p:txBody>
          <a:bodyPr wrap="square" numCol="2" spcCol="360000" rtlCol="0" anchor="ctr">
            <a:spAutoFit/>
          </a:bodyPr>
          <a:lstStyle/>
          <a:p>
            <a:pPr marL="257175" indent="-257175" defTabSz="685800">
              <a:buFontTx/>
              <a:buAutoNum type="arabicPeriod"/>
            </a:pPr>
            <a:r>
              <a:rPr lang="nl-BE" sz="2400" dirty="0">
                <a:solidFill>
                  <a:prstClr val="white"/>
                </a:solidFill>
                <a:latin typeface="DINOT" panose="020B0504020101020102" pitchFamily="34" charset="0"/>
              </a:rPr>
              <a:t>deeltijds kunstonderwijs = deel van onderwijs</a:t>
            </a:r>
          </a:p>
          <a:p>
            <a:pPr marL="257175" indent="-257175" defTabSz="685800">
              <a:buFontTx/>
              <a:buAutoNum type="arabicPeriod"/>
            </a:pPr>
            <a:r>
              <a:rPr lang="nl-BE" sz="2400" dirty="0">
                <a:solidFill>
                  <a:prstClr val="white"/>
                </a:solidFill>
                <a:latin typeface="DINOT" panose="020B0504020101020102" pitchFamily="34" charset="0"/>
              </a:rPr>
              <a:t>lage inschrijvingsgelden</a:t>
            </a:r>
          </a:p>
          <a:p>
            <a:pPr marL="257175" indent="-257175" defTabSz="685800">
              <a:buFontTx/>
              <a:buAutoNum type="arabicPeriod"/>
            </a:pPr>
            <a:r>
              <a:rPr lang="nl-BE" sz="2400" dirty="0">
                <a:solidFill>
                  <a:prstClr val="white"/>
                </a:solidFill>
                <a:latin typeface="DINOT" panose="020B0504020101020102" pitchFamily="34" charset="0"/>
              </a:rPr>
              <a:t>woordkunst-drama en muziek vanaf 6 jaar</a:t>
            </a:r>
          </a:p>
          <a:p>
            <a:pPr marL="257175" indent="-257175" defTabSz="685800">
              <a:buFontTx/>
              <a:buAutoNum type="arabicPeriod"/>
            </a:pPr>
            <a:r>
              <a:rPr lang="nl-BE" sz="2400" dirty="0">
                <a:solidFill>
                  <a:prstClr val="white"/>
                </a:solidFill>
                <a:latin typeface="DINOT" panose="020B0504020101020102" pitchFamily="34" charset="0"/>
              </a:rPr>
              <a:t>kennersopleidingen</a:t>
            </a:r>
          </a:p>
          <a:p>
            <a:pPr marL="257175" indent="-257175" defTabSz="685800">
              <a:buFontTx/>
              <a:buAutoNum type="arabicPeriod"/>
            </a:pPr>
            <a:r>
              <a:rPr lang="nl-BE" sz="2400" dirty="0">
                <a:solidFill>
                  <a:prstClr val="white"/>
                </a:solidFill>
                <a:latin typeface="DINOT" panose="020B0504020101020102" pitchFamily="34" charset="0"/>
              </a:rPr>
              <a:t>specialisatieopleiding na het afstuderen</a:t>
            </a:r>
          </a:p>
          <a:p>
            <a:pPr marL="257175" indent="-257175" defTabSz="685800">
              <a:buFontTx/>
              <a:buAutoNum type="arabicPeriod"/>
            </a:pPr>
            <a:endParaRPr lang="nl-BE" sz="2400" dirty="0">
              <a:solidFill>
                <a:prstClr val="white"/>
              </a:solidFill>
              <a:latin typeface="DINOT" panose="020B0504020101020102" pitchFamily="34" charset="0"/>
            </a:endParaRPr>
          </a:p>
          <a:p>
            <a:pPr marL="257175" indent="-257175" defTabSz="685800">
              <a:buFontTx/>
              <a:buAutoNum type="arabicPeriod"/>
            </a:pPr>
            <a:endParaRPr lang="nl-BE" sz="2400" dirty="0">
              <a:solidFill>
                <a:prstClr val="white"/>
              </a:solidFill>
              <a:latin typeface="DINOT" panose="020B0504020101020102" pitchFamily="34" charset="0"/>
            </a:endParaRPr>
          </a:p>
          <a:p>
            <a:pPr marL="257175" indent="-257175" defTabSz="685800">
              <a:buFontTx/>
              <a:buAutoNum type="arabicPeriod"/>
            </a:pPr>
            <a:endParaRPr lang="nl-BE" sz="2400" dirty="0">
              <a:solidFill>
                <a:prstClr val="white"/>
              </a:solidFill>
              <a:latin typeface="DINOT" panose="020B0504020101020102" pitchFamily="34" charset="0"/>
            </a:endParaRPr>
          </a:p>
          <a:p>
            <a:pPr marL="257175" indent="-257175" defTabSz="685800">
              <a:buFontTx/>
              <a:buAutoNum type="arabicPeriod"/>
            </a:pPr>
            <a:r>
              <a:rPr lang="nl-BE" sz="2400" dirty="0">
                <a:solidFill>
                  <a:prstClr val="white"/>
                </a:solidFill>
                <a:latin typeface="DINOT" panose="020B0504020101020102" pitchFamily="34" charset="0"/>
              </a:rPr>
              <a:t>flexibel lessenrooster</a:t>
            </a:r>
          </a:p>
          <a:p>
            <a:pPr marL="257175" indent="-257175" defTabSz="685800">
              <a:buFontTx/>
              <a:buAutoNum type="arabicPeriod"/>
            </a:pPr>
            <a:r>
              <a:rPr lang="nl-BE" sz="2400" dirty="0">
                <a:solidFill>
                  <a:prstClr val="white"/>
                </a:solidFill>
                <a:latin typeface="DINOT" panose="020B0504020101020102" pitchFamily="34" charset="0"/>
              </a:rPr>
              <a:t>nieuwe opleidingen</a:t>
            </a:r>
          </a:p>
          <a:p>
            <a:pPr marL="257175" indent="-257175" defTabSz="685800">
              <a:buFontTx/>
              <a:buAutoNum type="arabicPeriod"/>
            </a:pPr>
            <a:r>
              <a:rPr lang="nl-BE" sz="2400" dirty="0">
                <a:solidFill>
                  <a:prstClr val="white"/>
                </a:solidFill>
                <a:latin typeface="DINOT" panose="020B0504020101020102" pitchFamily="34" charset="0"/>
              </a:rPr>
              <a:t>sobere en heldere einddoelen</a:t>
            </a:r>
          </a:p>
          <a:p>
            <a:pPr marL="257175" indent="-257175" defTabSz="685800">
              <a:buFontTx/>
              <a:buAutoNum type="arabicPeriod"/>
            </a:pPr>
            <a:r>
              <a:rPr lang="nl-BE" sz="2400" dirty="0">
                <a:solidFill>
                  <a:prstClr val="white"/>
                </a:solidFill>
                <a:latin typeface="DINOT" panose="020B0504020101020102" pitchFamily="34" charset="0"/>
              </a:rPr>
              <a:t>samenwerking met scholen en lokale culturele actoren</a:t>
            </a:r>
          </a:p>
          <a:p>
            <a:pPr marL="257175" indent="-257175" defTabSz="685800">
              <a:buFontTx/>
              <a:buAutoNum type="arabicPeriod"/>
            </a:pPr>
            <a:r>
              <a:rPr lang="nl-BE" sz="2400" dirty="0">
                <a:solidFill>
                  <a:prstClr val="white"/>
                </a:solidFill>
                <a:latin typeface="DINOT" panose="020B0504020101020102" pitchFamily="34" charset="0"/>
              </a:rPr>
              <a:t>stijging budget: 3,4 miljoen euro extra</a:t>
            </a:r>
          </a:p>
        </p:txBody>
      </p:sp>
      <p:sp>
        <p:nvSpPr>
          <p:cNvPr id="7" name="Tekstvak 6">
            <a:extLst>
              <a:ext uri="{FF2B5EF4-FFF2-40B4-BE49-F238E27FC236}">
                <a16:creationId xmlns:a16="http://schemas.microsoft.com/office/drawing/2014/main" id="{951AD371-5AEC-4BF1-A6DA-429DA897C60B}"/>
              </a:ext>
            </a:extLst>
          </p:cNvPr>
          <p:cNvSpPr txBox="1"/>
          <p:nvPr/>
        </p:nvSpPr>
        <p:spPr>
          <a:xfrm>
            <a:off x="269422" y="1518525"/>
            <a:ext cx="8719457" cy="461665"/>
          </a:xfrm>
          <a:prstGeom prst="rect">
            <a:avLst/>
          </a:prstGeom>
          <a:noFill/>
        </p:spPr>
        <p:txBody>
          <a:bodyPr wrap="square" rtlCol="0">
            <a:spAutoFit/>
          </a:bodyPr>
          <a:lstStyle/>
          <a:p>
            <a:pPr defTabSz="685800"/>
            <a:r>
              <a:rPr lang="nl-BE" sz="2400" dirty="0">
                <a:solidFill>
                  <a:prstClr val="white"/>
                </a:solidFill>
                <a:latin typeface="DINOT-Bold" panose="020B0804020101020102" pitchFamily="34" charset="0"/>
              </a:rPr>
              <a:t>10 TROEVEN VOOR HET DEELTIJDS KUNSTONDERWIJS</a:t>
            </a:r>
          </a:p>
        </p:txBody>
      </p:sp>
    </p:spTree>
    <p:extLst>
      <p:ext uri="{BB962C8B-B14F-4D97-AF65-F5344CB8AC3E}">
        <p14:creationId xmlns:p14="http://schemas.microsoft.com/office/powerpoint/2010/main" val="4102319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A6E266D-707D-4F23-A162-9498D087CB50}"/>
              </a:ext>
            </a:extLst>
          </p:cNvPr>
          <p:cNvSpPr>
            <a:spLocks noGrp="1"/>
          </p:cNvSpPr>
          <p:nvPr>
            <p:ph type="ctrTitle"/>
          </p:nvPr>
        </p:nvSpPr>
        <p:spPr>
          <a:xfrm>
            <a:off x="3120887" y="2104574"/>
            <a:ext cx="4691165" cy="2484000"/>
          </a:xfrm>
        </p:spPr>
        <p:txBody>
          <a:bodyPr/>
          <a:lstStyle/>
          <a:p>
            <a:r>
              <a:rPr lang="nl-BE" sz="4400" dirty="0">
                <a:solidFill>
                  <a:prstClr val="white"/>
                </a:solidFill>
                <a:latin typeface="Calibri Light" panose="020F0302020204030204"/>
              </a:rPr>
              <a:t>Studieaanbod in het nieuwe </a:t>
            </a:r>
            <a:r>
              <a:rPr lang="nl-BE" sz="4400" dirty="0" err="1">
                <a:solidFill>
                  <a:prstClr val="white"/>
                </a:solidFill>
                <a:latin typeface="Calibri Light" panose="020F0302020204030204"/>
              </a:rPr>
              <a:t>dko</a:t>
            </a:r>
            <a:endParaRPr lang="nl-BE" dirty="0"/>
          </a:p>
        </p:txBody>
      </p:sp>
      <p:sp>
        <p:nvSpPr>
          <p:cNvPr id="7" name="Ondertitel 6">
            <a:extLst>
              <a:ext uri="{FF2B5EF4-FFF2-40B4-BE49-F238E27FC236}">
                <a16:creationId xmlns:a16="http://schemas.microsoft.com/office/drawing/2014/main" id="{53AC7A5A-E1E2-4536-8B64-4CBE41360A03}"/>
              </a:ext>
            </a:extLst>
          </p:cNvPr>
          <p:cNvSpPr>
            <a:spLocks noGrp="1"/>
          </p:cNvSpPr>
          <p:nvPr>
            <p:ph type="subTitle" idx="1"/>
          </p:nvPr>
        </p:nvSpPr>
        <p:spPr>
          <a:xfrm>
            <a:off x="3225580" y="3976574"/>
            <a:ext cx="3816000" cy="1224000"/>
          </a:xfrm>
        </p:spPr>
        <p:txBody>
          <a:bodyPr/>
          <a:lstStyle/>
          <a:p>
            <a:r>
              <a:rPr lang="nl-BE" sz="2000" dirty="0"/>
              <a:t>Opties en vakken</a:t>
            </a:r>
          </a:p>
        </p:txBody>
      </p:sp>
      <p:sp>
        <p:nvSpPr>
          <p:cNvPr id="8" name="Tijdelijke aanduiding voor inhoud 7">
            <a:extLst>
              <a:ext uri="{FF2B5EF4-FFF2-40B4-BE49-F238E27FC236}">
                <a16:creationId xmlns:a16="http://schemas.microsoft.com/office/drawing/2014/main" id="{D5E6EAF9-95A9-4FD2-BC59-CC551B9557B9}"/>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1984444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99DC4-B095-4B92-990E-1F9927653B0A}"/>
              </a:ext>
            </a:extLst>
          </p:cNvPr>
          <p:cNvSpPr>
            <a:spLocks noGrp="1"/>
          </p:cNvSpPr>
          <p:nvPr>
            <p:ph type="title"/>
          </p:nvPr>
        </p:nvSpPr>
        <p:spPr/>
        <p:txBody>
          <a:bodyPr/>
          <a:lstStyle/>
          <a:p>
            <a:r>
              <a:rPr lang="nl-BE" dirty="0"/>
              <a:t>Waarover hebben we het?</a:t>
            </a:r>
          </a:p>
        </p:txBody>
      </p:sp>
      <p:sp>
        <p:nvSpPr>
          <p:cNvPr id="3" name="Tijdelijke aanduiding voor inhoud 2">
            <a:extLst>
              <a:ext uri="{FF2B5EF4-FFF2-40B4-BE49-F238E27FC236}">
                <a16:creationId xmlns:a16="http://schemas.microsoft.com/office/drawing/2014/main" id="{5F61AEEB-A28C-4D6B-8D84-0B2C7F58EB9F}"/>
              </a:ext>
            </a:extLst>
          </p:cNvPr>
          <p:cNvSpPr>
            <a:spLocks noGrp="1"/>
          </p:cNvSpPr>
          <p:nvPr>
            <p:ph sz="half" idx="1"/>
          </p:nvPr>
        </p:nvSpPr>
        <p:spPr/>
        <p:txBody>
          <a:bodyPr/>
          <a:lstStyle/>
          <a:p>
            <a:r>
              <a:rPr lang="nl-BE" dirty="0"/>
              <a:t>Uitgangspunten</a:t>
            </a:r>
          </a:p>
          <a:p>
            <a:endParaRPr lang="nl-BE" dirty="0"/>
          </a:p>
          <a:p>
            <a:endParaRPr lang="nl-BE" dirty="0"/>
          </a:p>
          <a:p>
            <a:r>
              <a:rPr lang="nl-BE" dirty="0"/>
              <a:t>Structuur van het aanbod: domeinen, graden, studierichtingen, opties, muziekinstrumenten, vakken</a:t>
            </a:r>
          </a:p>
          <a:p>
            <a:endParaRPr lang="nl-BE" dirty="0"/>
          </a:p>
          <a:p>
            <a:endParaRPr lang="nl-BE" dirty="0"/>
          </a:p>
          <a:p>
            <a:r>
              <a:rPr lang="nl-BE" dirty="0"/>
              <a:t>Innovatie in het opleidingsaanbod, autonomie en kansen</a:t>
            </a:r>
          </a:p>
          <a:p>
            <a:endParaRPr lang="nl-BE" dirty="0"/>
          </a:p>
          <a:p>
            <a:endParaRPr lang="nl-BE" dirty="0"/>
          </a:p>
        </p:txBody>
      </p:sp>
    </p:spTree>
    <p:extLst>
      <p:ext uri="{BB962C8B-B14F-4D97-AF65-F5344CB8AC3E}">
        <p14:creationId xmlns:p14="http://schemas.microsoft.com/office/powerpoint/2010/main" val="2519427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819D3-0BF7-40A1-9875-42D3634D3841}"/>
              </a:ext>
            </a:extLst>
          </p:cNvPr>
          <p:cNvSpPr>
            <a:spLocks noGrp="1"/>
          </p:cNvSpPr>
          <p:nvPr>
            <p:ph type="title"/>
          </p:nvPr>
        </p:nvSpPr>
        <p:spPr/>
        <p:txBody>
          <a:bodyPr/>
          <a:lstStyle/>
          <a:p>
            <a:r>
              <a:rPr lang="nl-BE" dirty="0"/>
              <a:t>Uitgangspunten studierichtingen, opties en vakken</a:t>
            </a:r>
          </a:p>
        </p:txBody>
      </p:sp>
      <p:sp>
        <p:nvSpPr>
          <p:cNvPr id="3" name="Tijdelijke aanduiding voor inhoud 2">
            <a:extLst>
              <a:ext uri="{FF2B5EF4-FFF2-40B4-BE49-F238E27FC236}">
                <a16:creationId xmlns:a16="http://schemas.microsoft.com/office/drawing/2014/main" id="{C73BC195-C568-4BFC-89E6-BB79A53B677C}"/>
              </a:ext>
            </a:extLst>
          </p:cNvPr>
          <p:cNvSpPr>
            <a:spLocks noGrp="1"/>
          </p:cNvSpPr>
          <p:nvPr>
            <p:ph sz="half" idx="1"/>
          </p:nvPr>
        </p:nvSpPr>
        <p:spPr>
          <a:xfrm>
            <a:off x="1296000" y="1915199"/>
            <a:ext cx="7416000" cy="4100589"/>
          </a:xfrm>
        </p:spPr>
        <p:txBody>
          <a:bodyPr/>
          <a:lstStyle/>
          <a:p>
            <a:r>
              <a:rPr lang="nl-BE" dirty="0"/>
              <a:t>Middelen om </a:t>
            </a:r>
            <a:r>
              <a:rPr lang="nl-BE" b="1" dirty="0"/>
              <a:t>basiscompetenties</a:t>
            </a:r>
            <a:r>
              <a:rPr lang="nl-BE" dirty="0"/>
              <a:t> te bereiken</a:t>
            </a:r>
          </a:p>
          <a:p>
            <a:endParaRPr lang="nl-BE" dirty="0"/>
          </a:p>
          <a:p>
            <a:r>
              <a:rPr lang="nl-BE" dirty="0"/>
              <a:t>Studierichtingen leiden tot </a:t>
            </a:r>
            <a:r>
              <a:rPr lang="nl-BE" b="1" dirty="0"/>
              <a:t>kwalificatie</a:t>
            </a:r>
          </a:p>
          <a:p>
            <a:endParaRPr lang="nl-BE" dirty="0"/>
          </a:p>
          <a:p>
            <a:r>
              <a:rPr lang="nl-BE" dirty="0"/>
              <a:t>Academies krijgen meer </a:t>
            </a:r>
            <a:r>
              <a:rPr lang="nl-BE" b="1" dirty="0"/>
              <a:t>autonomie</a:t>
            </a:r>
            <a:r>
              <a:rPr lang="nl-BE" dirty="0"/>
              <a:t> om opleidingen zelf vorm te geven</a:t>
            </a:r>
          </a:p>
          <a:p>
            <a:pPr lvl="1"/>
            <a:r>
              <a:rPr lang="nl-BE" dirty="0"/>
              <a:t>Maar: geen carte blanche, enkele grenzen</a:t>
            </a:r>
          </a:p>
          <a:p>
            <a:endParaRPr lang="nl-BE" dirty="0"/>
          </a:p>
          <a:p>
            <a:r>
              <a:rPr lang="nl-BE" b="1" dirty="0"/>
              <a:t>Actualisering</a:t>
            </a:r>
            <a:r>
              <a:rPr lang="nl-BE" dirty="0"/>
              <a:t> aanbod: nieuwe studierichtingen, opties, muziekinstrumenten en vakken</a:t>
            </a:r>
          </a:p>
          <a:p>
            <a:endParaRPr lang="nl-BE" dirty="0"/>
          </a:p>
          <a:p>
            <a:r>
              <a:rPr lang="nl-BE" dirty="0"/>
              <a:t>Nieuw: procedure om </a:t>
            </a:r>
            <a:r>
              <a:rPr lang="nl-BE" b="1" dirty="0"/>
              <a:t>volledig nieuw aanbod </a:t>
            </a:r>
            <a:r>
              <a:rPr lang="nl-BE" dirty="0"/>
              <a:t>op te starten</a:t>
            </a:r>
          </a:p>
          <a:p>
            <a:endParaRPr lang="nl-BE" dirty="0"/>
          </a:p>
        </p:txBody>
      </p:sp>
    </p:spTree>
    <p:extLst>
      <p:ext uri="{BB962C8B-B14F-4D97-AF65-F5344CB8AC3E}">
        <p14:creationId xmlns:p14="http://schemas.microsoft.com/office/powerpoint/2010/main" val="421179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A1A50-7DED-4260-994F-D2016551FCE6}"/>
              </a:ext>
            </a:extLst>
          </p:cNvPr>
          <p:cNvSpPr>
            <a:spLocks noGrp="1"/>
          </p:cNvSpPr>
          <p:nvPr>
            <p:ph type="title"/>
          </p:nvPr>
        </p:nvSpPr>
        <p:spPr/>
        <p:txBody>
          <a:bodyPr/>
          <a:lstStyle/>
          <a:p>
            <a:pPr algn="ctr"/>
            <a:r>
              <a:rPr lang="nl-BE" dirty="0"/>
              <a:t>Structuur aanbod </a:t>
            </a:r>
            <a:r>
              <a:rPr lang="nl-BE" dirty="0" err="1"/>
              <a:t>dko</a:t>
            </a:r>
            <a:r>
              <a:rPr lang="nl-BE" dirty="0"/>
              <a:t> </a:t>
            </a:r>
          </a:p>
        </p:txBody>
      </p:sp>
      <p:sp>
        <p:nvSpPr>
          <p:cNvPr id="3" name="Tijdelijke aanduiding voor inhoud 2">
            <a:extLst>
              <a:ext uri="{FF2B5EF4-FFF2-40B4-BE49-F238E27FC236}">
                <a16:creationId xmlns:a16="http://schemas.microsoft.com/office/drawing/2014/main" id="{911E0C2E-D41A-440E-A0A1-57BA33258372}"/>
              </a:ext>
            </a:extLst>
          </p:cNvPr>
          <p:cNvSpPr>
            <a:spLocks noGrp="1"/>
          </p:cNvSpPr>
          <p:nvPr>
            <p:ph sz="half" idx="1"/>
          </p:nvPr>
        </p:nvSpPr>
        <p:spPr/>
        <p:txBody>
          <a:bodyPr/>
          <a:lstStyle/>
          <a:p>
            <a:r>
              <a:rPr lang="nl-BE" dirty="0"/>
              <a:t>Domeinen</a:t>
            </a:r>
          </a:p>
          <a:p>
            <a:endParaRPr lang="nl-BE" dirty="0"/>
          </a:p>
          <a:p>
            <a:r>
              <a:rPr lang="nl-BE" dirty="0"/>
              <a:t>Graden</a:t>
            </a:r>
          </a:p>
          <a:p>
            <a:endParaRPr lang="nl-BE" dirty="0"/>
          </a:p>
          <a:p>
            <a:r>
              <a:rPr lang="nl-BE" dirty="0"/>
              <a:t>Studierichtingen</a:t>
            </a:r>
          </a:p>
          <a:p>
            <a:pPr lvl="1"/>
            <a:r>
              <a:rPr lang="nl-BE" dirty="0"/>
              <a:t>Langlopende</a:t>
            </a:r>
          </a:p>
          <a:p>
            <a:pPr lvl="1"/>
            <a:r>
              <a:rPr lang="nl-BE" dirty="0"/>
              <a:t>Kortlopende</a:t>
            </a:r>
          </a:p>
          <a:p>
            <a:pPr lvl="1"/>
            <a:endParaRPr lang="nl-BE" dirty="0"/>
          </a:p>
          <a:p>
            <a:r>
              <a:rPr lang="nl-BE" dirty="0"/>
              <a:t>Opties &amp; muziekinstrumenten</a:t>
            </a:r>
          </a:p>
          <a:p>
            <a:endParaRPr lang="nl-BE" dirty="0"/>
          </a:p>
          <a:p>
            <a:r>
              <a:rPr lang="nl-BE" dirty="0"/>
              <a:t>Vakken</a:t>
            </a:r>
          </a:p>
          <a:p>
            <a:endParaRPr lang="nl-BE" dirty="0"/>
          </a:p>
          <a:p>
            <a:endParaRPr lang="nl-BE" dirty="0"/>
          </a:p>
          <a:p>
            <a:pPr marL="288000" lvl="1" indent="0">
              <a:buNone/>
            </a:pPr>
            <a:endParaRPr lang="nl-BE" dirty="0"/>
          </a:p>
          <a:p>
            <a:endParaRPr lang="nl-BE" dirty="0"/>
          </a:p>
        </p:txBody>
      </p:sp>
    </p:spTree>
    <p:extLst>
      <p:ext uri="{BB962C8B-B14F-4D97-AF65-F5344CB8AC3E}">
        <p14:creationId xmlns:p14="http://schemas.microsoft.com/office/powerpoint/2010/main" val="262739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7155C-F228-4540-8CEC-AE9E821603A2}"/>
              </a:ext>
            </a:extLst>
          </p:cNvPr>
          <p:cNvSpPr>
            <a:spLocks noGrp="1"/>
          </p:cNvSpPr>
          <p:nvPr>
            <p:ph type="title"/>
          </p:nvPr>
        </p:nvSpPr>
        <p:spPr/>
        <p:txBody>
          <a:bodyPr/>
          <a:lstStyle/>
          <a:p>
            <a:r>
              <a:rPr lang="nl-BE" dirty="0"/>
              <a:t>Structuur aanbod </a:t>
            </a:r>
            <a:r>
              <a:rPr lang="nl-BE" dirty="0" err="1"/>
              <a:t>dko</a:t>
            </a:r>
            <a:r>
              <a:rPr lang="nl-BE" dirty="0"/>
              <a:t> </a:t>
            </a:r>
          </a:p>
        </p:txBody>
      </p:sp>
      <p:sp>
        <p:nvSpPr>
          <p:cNvPr id="3" name="Tijdelijke aanduiding voor inhoud 2">
            <a:extLst>
              <a:ext uri="{FF2B5EF4-FFF2-40B4-BE49-F238E27FC236}">
                <a16:creationId xmlns:a16="http://schemas.microsoft.com/office/drawing/2014/main" id="{F3713B00-0859-4825-A7A9-3928E57634B5}"/>
              </a:ext>
            </a:extLst>
          </p:cNvPr>
          <p:cNvSpPr>
            <a:spLocks noGrp="1"/>
          </p:cNvSpPr>
          <p:nvPr>
            <p:ph sz="half" idx="1"/>
          </p:nvPr>
        </p:nvSpPr>
        <p:spPr>
          <a:xfrm>
            <a:off x="1296000" y="1915199"/>
            <a:ext cx="7416000" cy="4052464"/>
          </a:xfrm>
        </p:spPr>
        <p:txBody>
          <a:bodyPr/>
          <a:lstStyle/>
          <a:p>
            <a:r>
              <a:rPr lang="nl-BE" dirty="0"/>
              <a:t>domein beeldende en audiovisuele kunsten</a:t>
            </a:r>
          </a:p>
          <a:p>
            <a:pPr lvl="1"/>
            <a:r>
              <a:rPr lang="nl-BE" dirty="0"/>
              <a:t>4</a:t>
            </a:r>
            <a:r>
              <a:rPr lang="nl-BE" baseline="30000" dirty="0"/>
              <a:t>de</a:t>
            </a:r>
            <a:r>
              <a:rPr lang="nl-BE" dirty="0"/>
              <a:t> graad</a:t>
            </a:r>
          </a:p>
          <a:p>
            <a:pPr lvl="2"/>
            <a:r>
              <a:rPr lang="nl-BE" dirty="0"/>
              <a:t>Studierichting ontwerper</a:t>
            </a:r>
          </a:p>
          <a:p>
            <a:pPr lvl="3"/>
            <a:r>
              <a:rPr lang="nl-BE" dirty="0"/>
              <a:t>Optie modeontwerp</a:t>
            </a:r>
          </a:p>
          <a:p>
            <a:pPr lvl="4"/>
            <a:r>
              <a:rPr lang="nl-BE" dirty="0"/>
              <a:t>Vak SAA modeontwerp, kunst- en cultuurfilosofie, …</a:t>
            </a:r>
          </a:p>
          <a:p>
            <a:endParaRPr lang="nl-BE" dirty="0"/>
          </a:p>
          <a:p>
            <a:r>
              <a:rPr lang="nl-BE" dirty="0"/>
              <a:t>Domein muziek</a:t>
            </a:r>
          </a:p>
          <a:p>
            <a:pPr lvl="1"/>
            <a:r>
              <a:rPr lang="nl-BE" dirty="0"/>
              <a:t>4</a:t>
            </a:r>
            <a:r>
              <a:rPr lang="nl-BE" baseline="30000" dirty="0"/>
              <a:t>de</a:t>
            </a:r>
            <a:r>
              <a:rPr lang="nl-BE" dirty="0"/>
              <a:t> graad</a:t>
            </a:r>
          </a:p>
          <a:p>
            <a:pPr lvl="2"/>
            <a:r>
              <a:rPr lang="nl-BE" dirty="0"/>
              <a:t>Studierichting creërend muzikant</a:t>
            </a:r>
          </a:p>
          <a:p>
            <a:pPr lvl="3"/>
            <a:r>
              <a:rPr lang="nl-BE" dirty="0"/>
              <a:t>Optie folk- en wereldmuziek</a:t>
            </a:r>
          </a:p>
          <a:p>
            <a:pPr lvl="5"/>
            <a:r>
              <a:rPr lang="nl-BE" dirty="0"/>
              <a:t>Instrument: bandoneon</a:t>
            </a:r>
          </a:p>
          <a:p>
            <a:pPr lvl="6"/>
            <a:r>
              <a:rPr lang="nl-BE" dirty="0"/>
              <a:t>Vak: begeleidingspraktijk</a:t>
            </a:r>
          </a:p>
          <a:p>
            <a:endParaRPr lang="nl-BE" dirty="0"/>
          </a:p>
        </p:txBody>
      </p:sp>
    </p:spTree>
    <p:extLst>
      <p:ext uri="{BB962C8B-B14F-4D97-AF65-F5344CB8AC3E}">
        <p14:creationId xmlns:p14="http://schemas.microsoft.com/office/powerpoint/2010/main" val="3566626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A709C-4836-4FAC-805D-332B5E5D38FD}"/>
              </a:ext>
            </a:extLst>
          </p:cNvPr>
          <p:cNvSpPr>
            <a:spLocks noGrp="1"/>
          </p:cNvSpPr>
          <p:nvPr>
            <p:ph type="title"/>
          </p:nvPr>
        </p:nvSpPr>
        <p:spPr/>
        <p:txBody>
          <a:bodyPr/>
          <a:lstStyle/>
          <a:p>
            <a:r>
              <a:rPr lang="nl-BE" dirty="0"/>
              <a:t>Procedure volledig nieuw aanbod</a:t>
            </a:r>
          </a:p>
        </p:txBody>
      </p:sp>
      <p:sp>
        <p:nvSpPr>
          <p:cNvPr id="3" name="Tijdelijke aanduiding voor inhoud 2">
            <a:extLst>
              <a:ext uri="{FF2B5EF4-FFF2-40B4-BE49-F238E27FC236}">
                <a16:creationId xmlns:a16="http://schemas.microsoft.com/office/drawing/2014/main" id="{6B5DE719-2BF7-4DFE-B901-CD48C2BDF44D}"/>
              </a:ext>
            </a:extLst>
          </p:cNvPr>
          <p:cNvSpPr>
            <a:spLocks noGrp="1"/>
          </p:cNvSpPr>
          <p:nvPr>
            <p:ph sz="half" idx="1"/>
          </p:nvPr>
        </p:nvSpPr>
        <p:spPr/>
        <p:txBody>
          <a:bodyPr/>
          <a:lstStyle/>
          <a:p>
            <a:r>
              <a:rPr lang="nl-BE" dirty="0"/>
              <a:t>Art. 58 in ontwerpbesluit Vlaamse Regering</a:t>
            </a:r>
          </a:p>
          <a:p>
            <a:pPr lvl="1"/>
            <a:r>
              <a:rPr lang="nl-BE" dirty="0"/>
              <a:t>Onderwijsbevoegdheid aanvragen voor optie of muziekinstrument die niet in regelgeving voorkomst</a:t>
            </a:r>
          </a:p>
          <a:p>
            <a:pPr lvl="1"/>
            <a:r>
              <a:rPr lang="nl-BE" dirty="0"/>
              <a:t>Voorstel tot nieuw vak toevoegen</a:t>
            </a:r>
          </a:p>
          <a:p>
            <a:pPr lvl="1"/>
            <a:r>
              <a:rPr lang="nl-BE" dirty="0"/>
              <a:t>Advies VLOR + commissie inspectie, </a:t>
            </a:r>
            <a:r>
              <a:rPr lang="nl-BE" dirty="0" err="1"/>
              <a:t>Agodi</a:t>
            </a:r>
            <a:r>
              <a:rPr lang="nl-BE" dirty="0"/>
              <a:t>, Departement</a:t>
            </a:r>
          </a:p>
          <a:p>
            <a:pPr lvl="1"/>
            <a:r>
              <a:rPr lang="nl-BE" dirty="0"/>
              <a:t>Voldoen aan minstens 3 van volgende criteria:</a:t>
            </a:r>
          </a:p>
          <a:p>
            <a:pPr lvl="2"/>
            <a:r>
              <a:rPr lang="nl-BE" dirty="0"/>
              <a:t>zich onderscheiden van bestaande aanbod</a:t>
            </a:r>
          </a:p>
          <a:p>
            <a:pPr lvl="2"/>
            <a:r>
              <a:rPr lang="nl-BE" dirty="0"/>
              <a:t>leerbehoefte met ook op vervolgonderwijs of kunstbeoefening in vrije tijd</a:t>
            </a:r>
          </a:p>
          <a:p>
            <a:pPr lvl="2"/>
            <a:r>
              <a:rPr lang="nl-BE" dirty="0"/>
              <a:t>potentieel om nieuwe doelgroepen te bereiken</a:t>
            </a:r>
          </a:p>
          <a:p>
            <a:pPr lvl="2"/>
            <a:r>
              <a:rPr lang="nl-BE" dirty="0"/>
              <a:t>Inspelen op actuele tendens of bewaren immaterieel erfgoed </a:t>
            </a:r>
          </a:p>
        </p:txBody>
      </p:sp>
    </p:spTree>
    <p:extLst>
      <p:ext uri="{BB962C8B-B14F-4D97-AF65-F5344CB8AC3E}">
        <p14:creationId xmlns:p14="http://schemas.microsoft.com/office/powerpoint/2010/main" val="519469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1BC5DE-90A5-4EA3-9B9C-6987D91FF9CD}"/>
              </a:ext>
            </a:extLst>
          </p:cNvPr>
          <p:cNvSpPr>
            <a:spLocks noGrp="1"/>
          </p:cNvSpPr>
          <p:nvPr>
            <p:ph type="ctrTitle"/>
          </p:nvPr>
        </p:nvSpPr>
        <p:spPr>
          <a:xfrm>
            <a:off x="2981739" y="2104574"/>
            <a:ext cx="4999383" cy="2484000"/>
          </a:xfrm>
        </p:spPr>
        <p:txBody>
          <a:bodyPr/>
          <a:lstStyle/>
          <a:p>
            <a:r>
              <a:rPr lang="nl-BE" sz="2400" dirty="0">
                <a:solidFill>
                  <a:prstClr val="white"/>
                </a:solidFill>
                <a:latin typeface="Calibri Light" panose="020F0302020204030204"/>
              </a:rPr>
              <a:t>Organisatiebesluit: innovatie in het opleidingsaanbod, autonomie en kansen</a:t>
            </a:r>
            <a:endParaRPr lang="nl-BE" dirty="0"/>
          </a:p>
        </p:txBody>
      </p:sp>
      <p:sp>
        <p:nvSpPr>
          <p:cNvPr id="5" name="Ondertitel 4">
            <a:extLst>
              <a:ext uri="{FF2B5EF4-FFF2-40B4-BE49-F238E27FC236}">
                <a16:creationId xmlns:a16="http://schemas.microsoft.com/office/drawing/2014/main" id="{62B39EEE-3049-4A79-BB00-7CE1E39CBEEF}"/>
              </a:ext>
            </a:extLst>
          </p:cNvPr>
          <p:cNvSpPr>
            <a:spLocks noGrp="1"/>
          </p:cNvSpPr>
          <p:nvPr>
            <p:ph type="subTitle" idx="1"/>
          </p:nvPr>
        </p:nvSpPr>
        <p:spPr>
          <a:xfrm>
            <a:off x="2981739" y="4631622"/>
            <a:ext cx="4835093" cy="1224000"/>
          </a:xfrm>
        </p:spPr>
        <p:txBody>
          <a:bodyPr/>
          <a:lstStyle/>
          <a:p>
            <a:endParaRPr lang="nl-BE"/>
          </a:p>
        </p:txBody>
      </p:sp>
      <p:sp>
        <p:nvSpPr>
          <p:cNvPr id="6" name="Tijdelijke aanduiding voor inhoud 5">
            <a:extLst>
              <a:ext uri="{FF2B5EF4-FFF2-40B4-BE49-F238E27FC236}">
                <a16:creationId xmlns:a16="http://schemas.microsoft.com/office/drawing/2014/main" id="{3B97365A-1C75-4599-9544-7BF9F3D7F16F}"/>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421378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AD739-F838-4221-BC31-8214D60EE92D}"/>
              </a:ext>
            </a:extLst>
          </p:cNvPr>
          <p:cNvSpPr>
            <a:spLocks noGrp="1"/>
          </p:cNvSpPr>
          <p:nvPr>
            <p:ph type="title"/>
          </p:nvPr>
        </p:nvSpPr>
        <p:spPr>
          <a:xfrm>
            <a:off x="1166792" y="2256809"/>
            <a:ext cx="7416000" cy="1116000"/>
          </a:xfrm>
        </p:spPr>
        <p:txBody>
          <a:bodyPr>
            <a:normAutofit/>
          </a:bodyPr>
          <a:lstStyle/>
          <a:p>
            <a:r>
              <a:rPr lang="nl-BE" dirty="0"/>
              <a:t>Concreet op de werkvloer: nieuwe mogelijkheden, autonomie, kansen.</a:t>
            </a:r>
          </a:p>
        </p:txBody>
      </p:sp>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p:txBody>
          <a:bodyPr/>
          <a:lstStyle/>
          <a:p>
            <a:pPr marL="0" indent="0">
              <a:buNone/>
            </a:pPr>
            <a:endParaRPr lang="nl-BE"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233485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9A738BB3-7042-4101-9DFA-351DAAFA5614}"/>
              </a:ext>
            </a:extLst>
          </p:cNvPr>
          <p:cNvSpPr>
            <a:spLocks noGrp="1"/>
          </p:cNvSpPr>
          <p:nvPr>
            <p:ph idx="1"/>
          </p:nvPr>
        </p:nvSpPr>
        <p:spPr>
          <a:xfrm>
            <a:off x="242646" y="1322767"/>
            <a:ext cx="8256376" cy="4253441"/>
          </a:xfrm>
        </p:spPr>
        <p:txBody>
          <a:bodyPr>
            <a:normAutofit/>
          </a:bodyPr>
          <a:lstStyle/>
          <a:p>
            <a:pPr marL="0" indent="0">
              <a:buNone/>
            </a:pPr>
            <a:endParaRPr lang="nl-BE" sz="1800" dirty="0"/>
          </a:p>
          <a:p>
            <a:pPr marL="0" indent="0">
              <a:buNone/>
            </a:pPr>
            <a:r>
              <a:rPr lang="nl-BE" sz="1800" i="1" dirty="0"/>
              <a:t>“Als regisseur wil ik vraagtekens oproepen bij de toeschouwer. Niet per se om hem te verwarren, maar om hen te doen nadenken, het verleden herbekijken en blijven zoeken hoe de toekomst kan heringericht worden. Je moet nieuwe smaken aanreiken, nieuwe vragen durven te stellen waar je niet zelf de antwoorden op geeft” </a:t>
            </a:r>
            <a:r>
              <a:rPr lang="nl-BE" sz="1800" dirty="0"/>
              <a:t>Guy </a:t>
            </a:r>
            <a:r>
              <a:rPr lang="nl-BE" sz="1800" dirty="0" err="1"/>
              <a:t>Cassiers</a:t>
            </a:r>
            <a:endParaRPr lang="nl-BE" sz="1800" dirty="0"/>
          </a:p>
        </p:txBody>
      </p:sp>
    </p:spTree>
    <p:extLst>
      <p:ext uri="{BB962C8B-B14F-4D97-AF65-F5344CB8AC3E}">
        <p14:creationId xmlns:p14="http://schemas.microsoft.com/office/powerpoint/2010/main" val="4016053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AB4ACA5-9BC2-42AA-877E-994CA5313B27}"/>
              </a:ext>
            </a:extLst>
          </p:cNvPr>
          <p:cNvSpPr>
            <a:spLocks noGrp="1"/>
          </p:cNvSpPr>
          <p:nvPr>
            <p:ph sz="half" idx="1"/>
          </p:nvPr>
        </p:nvSpPr>
        <p:spPr>
          <a:xfrm>
            <a:off x="1296000" y="188843"/>
            <a:ext cx="6993235" cy="5398357"/>
          </a:xfrm>
        </p:spPr>
        <p:txBody>
          <a:bodyPr>
            <a:normAutofit/>
          </a:bodyPr>
          <a:lstStyle/>
          <a:p>
            <a:pPr marL="0" indent="0">
              <a:buNone/>
            </a:pPr>
            <a:r>
              <a:rPr lang="nl-BE" sz="2800" b="1" u="sng" dirty="0">
                <a:latin typeface="+mn-lt"/>
              </a:rPr>
              <a:t>Nieuw voor </a:t>
            </a:r>
            <a:r>
              <a:rPr lang="nl-BE" sz="2800" b="1" u="sng">
                <a:latin typeface="+mn-lt"/>
              </a:rPr>
              <a:t>alle domeinen</a:t>
            </a:r>
          </a:p>
          <a:p>
            <a:pPr marL="0" indent="0">
              <a:buNone/>
            </a:pPr>
            <a:endParaRPr lang="nl-BE" sz="2800" b="1" u="sng" dirty="0">
              <a:latin typeface="+mn-lt"/>
            </a:endParaRPr>
          </a:p>
          <a:p>
            <a:r>
              <a:rPr lang="nl-BE" sz="2600" dirty="0" err="1">
                <a:latin typeface="+mn-lt"/>
              </a:rPr>
              <a:t>Domeinoverschrijdende</a:t>
            </a:r>
            <a:r>
              <a:rPr lang="nl-BE" sz="2600" dirty="0">
                <a:latin typeface="+mn-lt"/>
              </a:rPr>
              <a:t> initiatie</a:t>
            </a:r>
          </a:p>
          <a:p>
            <a:r>
              <a:rPr lang="nl-BE" sz="2600" dirty="0">
                <a:latin typeface="+mn-lt"/>
              </a:rPr>
              <a:t>Einddoelen: academie bepaalt in grote mate 	zelf hoe deze te bereiken met haar 	leerlingen</a:t>
            </a:r>
          </a:p>
          <a:p>
            <a:r>
              <a:rPr lang="nl-BE" sz="2600" dirty="0">
                <a:latin typeface="+mn-lt"/>
              </a:rPr>
              <a:t>Sterk toegenomen autonomie schoolbestuur</a:t>
            </a:r>
          </a:p>
          <a:p>
            <a:r>
              <a:rPr lang="nl-BE" sz="2600" dirty="0">
                <a:latin typeface="+mn-lt"/>
              </a:rPr>
              <a:t>Groeperingsnorm weg: academie bepaalt 	groepsgroottes zelf, met inachtneming van 	pedagogische noden </a:t>
            </a:r>
          </a:p>
          <a:p>
            <a:r>
              <a:rPr lang="nl-BE" sz="2600" dirty="0">
                <a:latin typeface="+mn-lt"/>
              </a:rPr>
              <a:t>Benamingen </a:t>
            </a:r>
            <a:r>
              <a:rPr lang="nl-BE" sz="2600" dirty="0" err="1">
                <a:latin typeface="+mn-lt"/>
              </a:rPr>
              <a:t>groepsvak</a:t>
            </a:r>
            <a:r>
              <a:rPr lang="nl-BE" sz="2600" dirty="0">
                <a:latin typeface="+mn-lt"/>
              </a:rPr>
              <a:t> en individueel vak weg</a:t>
            </a:r>
          </a:p>
          <a:p>
            <a:r>
              <a:rPr lang="nl-BE" sz="2600" dirty="0">
                <a:latin typeface="+mn-lt"/>
              </a:rPr>
              <a:t>Andere competenties leerkrachten</a:t>
            </a:r>
          </a:p>
          <a:p>
            <a:r>
              <a:rPr lang="nl-BE" sz="2600" dirty="0">
                <a:latin typeface="+mn-lt"/>
              </a:rPr>
              <a:t>Invloed op personeelsbeleid</a:t>
            </a:r>
          </a:p>
          <a:p>
            <a:endParaRPr lang="nl-BE" dirty="0">
              <a:latin typeface="+mn-lt"/>
            </a:endParaRPr>
          </a:p>
          <a:p>
            <a:endParaRPr lang="nl-BE" dirty="0"/>
          </a:p>
        </p:txBody>
      </p:sp>
    </p:spTree>
    <p:extLst>
      <p:ext uri="{BB962C8B-B14F-4D97-AF65-F5344CB8AC3E}">
        <p14:creationId xmlns:p14="http://schemas.microsoft.com/office/powerpoint/2010/main" val="4815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AB4ACA5-9BC2-42AA-877E-994CA5313B27}"/>
              </a:ext>
            </a:extLst>
          </p:cNvPr>
          <p:cNvSpPr>
            <a:spLocks noGrp="1"/>
          </p:cNvSpPr>
          <p:nvPr>
            <p:ph sz="half" idx="1"/>
          </p:nvPr>
        </p:nvSpPr>
        <p:spPr/>
        <p:txBody>
          <a:bodyPr>
            <a:normAutofit/>
          </a:bodyPr>
          <a:lstStyle/>
          <a:p>
            <a:endParaRPr lang="nl-BE" dirty="0"/>
          </a:p>
          <a:p>
            <a:pPr marL="0" indent="0">
              <a:buNone/>
            </a:pPr>
            <a:endParaRPr lang="nl-BE" dirty="0"/>
          </a:p>
        </p:txBody>
      </p:sp>
      <p:sp>
        <p:nvSpPr>
          <p:cNvPr id="3" name="Rechthoek 2">
            <a:extLst>
              <a:ext uri="{FF2B5EF4-FFF2-40B4-BE49-F238E27FC236}">
                <a16:creationId xmlns:a16="http://schemas.microsoft.com/office/drawing/2014/main" id="{F5D09961-1690-47EA-B98F-2E5559DD25A4}"/>
              </a:ext>
            </a:extLst>
          </p:cNvPr>
          <p:cNvSpPr/>
          <p:nvPr/>
        </p:nvSpPr>
        <p:spPr>
          <a:xfrm>
            <a:off x="628650" y="636104"/>
            <a:ext cx="8008454" cy="4893647"/>
          </a:xfrm>
          <a:prstGeom prst="rect">
            <a:avLst/>
          </a:prstGeom>
        </p:spPr>
        <p:txBody>
          <a:bodyPr wrap="square">
            <a:spAutoFit/>
          </a:bodyPr>
          <a:lstStyle/>
          <a:p>
            <a:pPr marL="457200" indent="-457200" defTabSz="685800">
              <a:buFont typeface="Wingdings" panose="05000000000000000000" pitchFamily="2" charset="2"/>
              <a:buChar char="Ø"/>
            </a:pPr>
            <a:r>
              <a:rPr lang="nl-BE" sz="2600" dirty="0">
                <a:solidFill>
                  <a:prstClr val="black"/>
                </a:solidFill>
              </a:rPr>
              <a:t>Onderwijsbevoegdheid: clusters, een samenhangend 	geheel van opties</a:t>
            </a:r>
          </a:p>
          <a:p>
            <a:pPr marL="457200" indent="-457200" defTabSz="685800">
              <a:buFont typeface="Wingdings" panose="05000000000000000000" pitchFamily="2" charset="2"/>
              <a:buChar char="Ø"/>
            </a:pPr>
            <a:r>
              <a:rPr lang="nl-BE" sz="2600" dirty="0">
                <a:solidFill>
                  <a:prstClr val="black"/>
                </a:solidFill>
              </a:rPr>
              <a:t>Unieke opties</a:t>
            </a:r>
          </a:p>
          <a:p>
            <a:pPr marL="457200" indent="-457200" defTabSz="685800">
              <a:buFont typeface="Wingdings" panose="05000000000000000000" pitchFamily="2" charset="2"/>
              <a:buChar char="Ø"/>
            </a:pPr>
            <a:r>
              <a:rPr lang="nl-BE" sz="2600" dirty="0">
                <a:solidFill>
                  <a:prstClr val="black"/>
                </a:solidFill>
              </a:rPr>
              <a:t>Flexibiliteit in de lessenroosters: 			</a:t>
            </a:r>
          </a:p>
          <a:p>
            <a:pPr defTabSz="685800"/>
            <a:r>
              <a:rPr lang="nl-BE" sz="2600" dirty="0">
                <a:solidFill>
                  <a:prstClr val="black"/>
                </a:solidFill>
              </a:rPr>
              <a:t>	optie- en </a:t>
            </a:r>
            <a:r>
              <a:rPr lang="nl-BE" sz="2600" dirty="0" err="1">
                <a:solidFill>
                  <a:prstClr val="black"/>
                </a:solidFill>
              </a:rPr>
              <a:t>domeinoverschrijdend</a:t>
            </a:r>
            <a:r>
              <a:rPr lang="nl-BE" sz="2600" dirty="0">
                <a:solidFill>
                  <a:prstClr val="black"/>
                </a:solidFill>
              </a:rPr>
              <a:t> werken mogelijk 	vanaf de 3</a:t>
            </a:r>
            <a:r>
              <a:rPr lang="nl-BE" sz="2600" baseline="30000" dirty="0">
                <a:solidFill>
                  <a:prstClr val="black"/>
                </a:solidFill>
              </a:rPr>
              <a:t>de</a:t>
            </a:r>
            <a:r>
              <a:rPr lang="nl-BE" sz="2600" dirty="0">
                <a:solidFill>
                  <a:prstClr val="black"/>
                </a:solidFill>
              </a:rPr>
              <a:t> graad. </a:t>
            </a:r>
            <a:r>
              <a:rPr lang="nl-BE" sz="2600" dirty="0" err="1">
                <a:solidFill>
                  <a:prstClr val="black"/>
                </a:solidFill>
              </a:rPr>
              <a:t>Vb</a:t>
            </a:r>
            <a:r>
              <a:rPr lang="nl-BE" sz="2600" dirty="0">
                <a:solidFill>
                  <a:prstClr val="black"/>
                </a:solidFill>
              </a:rPr>
              <a:t>: 	</a:t>
            </a:r>
          </a:p>
          <a:p>
            <a:pPr defTabSz="685800"/>
            <a:r>
              <a:rPr lang="nl-BE" sz="2600" dirty="0">
                <a:solidFill>
                  <a:prstClr val="black"/>
                </a:solidFill>
              </a:rPr>
              <a:t>	-musical-muziektheater</a:t>
            </a:r>
          </a:p>
          <a:p>
            <a:pPr defTabSz="685800"/>
            <a:r>
              <a:rPr lang="nl-BE" sz="2600" dirty="0">
                <a:solidFill>
                  <a:prstClr val="black"/>
                </a:solidFill>
              </a:rPr>
              <a:t>         -verwante vakken uit de verschillende domeinen 	in de kortlopende studierichtingen Cultuur</a:t>
            </a:r>
          </a:p>
          <a:p>
            <a:pPr marL="457200" indent="-457200" defTabSz="685800">
              <a:buFont typeface="Wingdings" panose="05000000000000000000" pitchFamily="2" charset="2"/>
              <a:buChar char="Ø"/>
            </a:pPr>
            <a:r>
              <a:rPr lang="nl-BE" sz="2600" dirty="0">
                <a:solidFill>
                  <a:prstClr val="black"/>
                </a:solidFill>
              </a:rPr>
              <a:t>Podiumkunsten 4</a:t>
            </a:r>
            <a:r>
              <a:rPr lang="nl-BE" sz="2600" baseline="30000" dirty="0">
                <a:solidFill>
                  <a:prstClr val="black"/>
                </a:solidFill>
              </a:rPr>
              <a:t>de</a:t>
            </a:r>
            <a:r>
              <a:rPr lang="nl-BE" sz="2600" dirty="0">
                <a:solidFill>
                  <a:prstClr val="black"/>
                </a:solidFill>
              </a:rPr>
              <a:t> graad: 	</a:t>
            </a:r>
          </a:p>
          <a:p>
            <a:pPr defTabSz="685800"/>
            <a:r>
              <a:rPr lang="nl-BE" sz="2600" dirty="0">
                <a:solidFill>
                  <a:prstClr val="black"/>
                </a:solidFill>
              </a:rPr>
              <a:t>	onderscheid vertolkend en creërend kunstenaar </a:t>
            </a:r>
          </a:p>
          <a:p>
            <a:pPr marL="457200" indent="-457200" defTabSz="685800">
              <a:buFont typeface="Wingdings" panose="05000000000000000000" pitchFamily="2" charset="2"/>
              <a:buChar char="Ø"/>
            </a:pPr>
            <a:r>
              <a:rPr lang="nl-BE" sz="2600" dirty="0">
                <a:solidFill>
                  <a:prstClr val="black"/>
                </a:solidFill>
              </a:rPr>
              <a:t>In alle domeinen vak of optie recensent</a:t>
            </a:r>
          </a:p>
        </p:txBody>
      </p:sp>
    </p:spTree>
    <p:extLst>
      <p:ext uri="{BB962C8B-B14F-4D97-AF65-F5344CB8AC3E}">
        <p14:creationId xmlns:p14="http://schemas.microsoft.com/office/powerpoint/2010/main" val="7349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AB4ACA5-9BC2-42AA-877E-994CA5313B27}"/>
              </a:ext>
            </a:extLst>
          </p:cNvPr>
          <p:cNvSpPr>
            <a:spLocks noGrp="1"/>
          </p:cNvSpPr>
          <p:nvPr>
            <p:ph sz="half" idx="1"/>
          </p:nvPr>
        </p:nvSpPr>
        <p:spPr>
          <a:xfrm>
            <a:off x="1296000" y="715617"/>
            <a:ext cx="7416000" cy="5247861"/>
          </a:xfrm>
        </p:spPr>
        <p:txBody>
          <a:bodyPr>
            <a:normAutofit lnSpcReduction="10000"/>
          </a:bodyPr>
          <a:lstStyle/>
          <a:p>
            <a:pPr marL="0" indent="0">
              <a:buNone/>
            </a:pPr>
            <a:r>
              <a:rPr lang="nl-BE" sz="2800" b="1" u="sng" dirty="0">
                <a:latin typeface="+mn-lt"/>
              </a:rPr>
              <a:t>Beeldende en audiovisuele kunsten</a:t>
            </a:r>
          </a:p>
          <a:p>
            <a:pPr marL="0" indent="0">
              <a:buNone/>
            </a:pPr>
            <a:endParaRPr lang="nl-BE" sz="2800" b="1" u="sng" dirty="0"/>
          </a:p>
          <a:p>
            <a:pPr marL="0" indent="0">
              <a:buNone/>
            </a:pPr>
            <a:r>
              <a:rPr lang="nl-BE" sz="2400" dirty="0">
                <a:latin typeface="+mn-lt"/>
              </a:rPr>
              <a:t>As is: </a:t>
            </a:r>
          </a:p>
          <a:p>
            <a:r>
              <a:rPr lang="nl-BE" sz="2400" dirty="0">
                <a:latin typeface="+mn-lt"/>
              </a:rPr>
              <a:t>Middelbare graad: enkel vakken specifiek voor de optie, 	maximaal drie</a:t>
            </a:r>
          </a:p>
          <a:p>
            <a:r>
              <a:rPr lang="nl-BE" sz="2400" dirty="0">
                <a:latin typeface="+mn-lt"/>
              </a:rPr>
              <a:t>Hogere graad: bij elke optie het SAA, al dan niet met 	verplichte vakken die vast tot de optie behoren</a:t>
            </a:r>
          </a:p>
          <a:p>
            <a:pPr marL="0" indent="0">
              <a:buNone/>
            </a:pPr>
            <a:r>
              <a:rPr lang="nl-BE" sz="2400" dirty="0" err="1">
                <a:latin typeface="+mn-lt"/>
              </a:rPr>
              <a:t>To</a:t>
            </a:r>
            <a:r>
              <a:rPr lang="nl-BE" sz="2400" dirty="0">
                <a:latin typeface="+mn-lt"/>
              </a:rPr>
              <a:t> </a:t>
            </a:r>
            <a:r>
              <a:rPr lang="nl-BE" sz="2400" dirty="0" err="1">
                <a:latin typeface="+mn-lt"/>
              </a:rPr>
              <a:t>be</a:t>
            </a:r>
            <a:r>
              <a:rPr lang="nl-BE" sz="2400" dirty="0">
                <a:latin typeface="+mn-lt"/>
              </a:rPr>
              <a:t>:</a:t>
            </a:r>
          </a:p>
          <a:p>
            <a:r>
              <a:rPr lang="nl-BE" sz="2400" dirty="0">
                <a:latin typeface="+mn-lt"/>
              </a:rPr>
              <a:t>3</a:t>
            </a:r>
            <a:r>
              <a:rPr lang="nl-BE" sz="2400" baseline="30000" dirty="0">
                <a:latin typeface="+mn-lt"/>
              </a:rPr>
              <a:t>de</a:t>
            </a:r>
            <a:r>
              <a:rPr lang="nl-BE" sz="2400" dirty="0">
                <a:latin typeface="+mn-lt"/>
              </a:rPr>
              <a:t> graad: het met de optie gelijknamige vak + 1 of 	meer uit 10 keuzevakken</a:t>
            </a:r>
          </a:p>
          <a:p>
            <a:r>
              <a:rPr lang="nl-BE" sz="2400" dirty="0">
                <a:latin typeface="+mn-lt"/>
              </a:rPr>
              <a:t>4</a:t>
            </a:r>
            <a:r>
              <a:rPr lang="nl-BE" sz="2400" baseline="30000" dirty="0">
                <a:latin typeface="+mn-lt"/>
              </a:rPr>
              <a:t>de</a:t>
            </a:r>
            <a:r>
              <a:rPr lang="nl-BE" sz="2400" dirty="0">
                <a:latin typeface="+mn-lt"/>
              </a:rPr>
              <a:t> graad: grote flexibiliteit: </a:t>
            </a:r>
          </a:p>
          <a:p>
            <a:pPr marL="0" indent="0">
              <a:buNone/>
            </a:pPr>
            <a:r>
              <a:rPr lang="nl-BE" sz="2400" dirty="0">
                <a:latin typeface="+mn-lt"/>
              </a:rPr>
              <a:t>	-28 van de 40 lestijden SAA van de optie </a:t>
            </a:r>
          </a:p>
          <a:p>
            <a:pPr marL="0" indent="0">
              <a:buNone/>
            </a:pPr>
            <a:r>
              <a:rPr lang="nl-BE" sz="2400" dirty="0">
                <a:latin typeface="+mn-lt"/>
              </a:rPr>
              <a:t>	-daarvan 12 mogelijk in SAA van een andere optie</a:t>
            </a:r>
          </a:p>
          <a:p>
            <a:pPr marL="0" indent="0">
              <a:buNone/>
            </a:pPr>
            <a:r>
              <a:rPr lang="nl-BE" sz="2400" dirty="0">
                <a:latin typeface="+mn-lt"/>
              </a:rPr>
              <a:t>	-resterende 12u: reeks van vakken waaruit de 	academie mag kiezen</a:t>
            </a:r>
          </a:p>
          <a:p>
            <a:endParaRPr lang="nl-BE" dirty="0">
              <a:latin typeface="+mn-lt"/>
            </a:endParaRPr>
          </a:p>
          <a:p>
            <a:endParaRPr lang="nl-BE" dirty="0"/>
          </a:p>
          <a:p>
            <a:endParaRPr lang="nl-BE" dirty="0"/>
          </a:p>
        </p:txBody>
      </p:sp>
    </p:spTree>
    <p:extLst>
      <p:ext uri="{BB962C8B-B14F-4D97-AF65-F5344CB8AC3E}">
        <p14:creationId xmlns:p14="http://schemas.microsoft.com/office/powerpoint/2010/main" val="1421175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p:txBody>
          <a:bodyPr/>
          <a:lstStyle/>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sp>
        <p:nvSpPr>
          <p:cNvPr id="4" name="Tijdelijke aanduiding voor inhoud 4">
            <a:extLst>
              <a:ext uri="{FF2B5EF4-FFF2-40B4-BE49-F238E27FC236}">
                <a16:creationId xmlns:a16="http://schemas.microsoft.com/office/drawing/2014/main" id="{EA9C0573-D750-4D3F-BCF7-E96F64C96EF6}"/>
              </a:ext>
            </a:extLst>
          </p:cNvPr>
          <p:cNvSpPr txBox="1">
            <a:spLocks/>
          </p:cNvSpPr>
          <p:nvPr/>
        </p:nvSpPr>
        <p:spPr>
          <a:xfrm>
            <a:off x="686151" y="445098"/>
            <a:ext cx="7978637" cy="514210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nl-BE" sz="2400" b="1" u="sng" dirty="0">
                <a:solidFill>
                  <a:prstClr val="black"/>
                </a:solidFill>
              </a:rPr>
              <a:t>Beeldende en audiovisuele kunsten: vervolg</a:t>
            </a:r>
            <a:endParaRPr lang="nl-BE" sz="2400" b="1" dirty="0">
              <a:solidFill>
                <a:prstClr val="black"/>
              </a:solidFill>
            </a:endParaRPr>
          </a:p>
          <a:p>
            <a:pPr marL="171450" indent="-171450" defTabSz="685800">
              <a:spcBef>
                <a:spcPts val="750"/>
              </a:spcBef>
            </a:pPr>
            <a:endParaRPr lang="nl-BE" sz="2400" dirty="0">
              <a:solidFill>
                <a:prstClr val="black"/>
              </a:solidFill>
            </a:endParaRPr>
          </a:p>
          <a:p>
            <a:pPr defTabSz="685800">
              <a:spcBef>
                <a:spcPts val="750"/>
              </a:spcBef>
              <a:buFont typeface="Wingdings" panose="05000000000000000000" pitchFamily="2" charset="2"/>
              <a:buChar char="Ø"/>
            </a:pPr>
            <a:r>
              <a:rPr lang="nl-BE" sz="2400" dirty="0">
                <a:solidFill>
                  <a:prstClr val="black"/>
                </a:solidFill>
              </a:rPr>
              <a:t> Onderwijsbevoegdheid, ruime clusters: 5 tot 10 opties per 	cluster. Indien niet alle opties uit de cluster aangeboden, 	geen probleem om later bijkomend in te richten</a:t>
            </a:r>
          </a:p>
          <a:p>
            <a:pPr defTabSz="685800">
              <a:spcBef>
                <a:spcPts val="750"/>
              </a:spcBef>
              <a:buFont typeface="Wingdings" panose="05000000000000000000" pitchFamily="2" charset="2"/>
              <a:buChar char="Ø"/>
            </a:pPr>
            <a:r>
              <a:rPr lang="nl-BE" sz="2400" dirty="0">
                <a:solidFill>
                  <a:prstClr val="black"/>
                </a:solidFill>
              </a:rPr>
              <a:t> Mogelijkheid personeel op persoonlijke competenties in te 	zetten</a:t>
            </a:r>
          </a:p>
          <a:p>
            <a:pPr marL="0" indent="0" defTabSz="685800">
              <a:spcBef>
                <a:spcPts val="750"/>
              </a:spcBef>
              <a:buNone/>
            </a:pPr>
            <a:r>
              <a:rPr lang="nl-BE" sz="2400" dirty="0">
                <a:solidFill>
                  <a:prstClr val="black"/>
                </a:solidFill>
              </a:rPr>
              <a:t>	</a:t>
            </a:r>
            <a:r>
              <a:rPr lang="nl-BE" sz="2400" dirty="0" err="1">
                <a:solidFill>
                  <a:prstClr val="black"/>
                </a:solidFill>
              </a:rPr>
              <a:t>Vb</a:t>
            </a:r>
            <a:r>
              <a:rPr lang="nl-BE" sz="2400" dirty="0">
                <a:solidFill>
                  <a:prstClr val="black"/>
                </a:solidFill>
              </a:rPr>
              <a:t>: beeldend kunstenaar die tekenen geeft wegens 	vereist diploma, in eigen artistieke praktijk vooral met 3D-	</a:t>
            </a:r>
            <a:r>
              <a:rPr lang="nl-BE" sz="2400" dirty="0" err="1">
                <a:solidFill>
                  <a:prstClr val="black"/>
                </a:solidFill>
              </a:rPr>
              <a:t>printing</a:t>
            </a:r>
            <a:r>
              <a:rPr lang="nl-BE" sz="2400" dirty="0">
                <a:solidFill>
                  <a:prstClr val="black"/>
                </a:solidFill>
              </a:rPr>
              <a:t> bezig</a:t>
            </a:r>
          </a:p>
          <a:p>
            <a:pPr defTabSz="685800">
              <a:spcBef>
                <a:spcPts val="750"/>
              </a:spcBef>
              <a:buFont typeface="Wingdings" panose="05000000000000000000" pitchFamily="2" charset="2"/>
              <a:buChar char="Ø"/>
            </a:pPr>
            <a:r>
              <a:rPr lang="nl-BE" sz="2400" dirty="0">
                <a:solidFill>
                  <a:prstClr val="black"/>
                </a:solidFill>
              </a:rPr>
              <a:t> Actualisering aanbod: cross-over-project, levend model, 	digitale beeldende kunst 	</a:t>
            </a:r>
          </a:p>
          <a:p>
            <a:pPr defTabSz="685800">
              <a:spcBef>
                <a:spcPts val="750"/>
              </a:spcBef>
              <a:buFont typeface="Wingdings" panose="05000000000000000000" pitchFamily="2" charset="2"/>
              <a:buChar char="Ø"/>
            </a:pPr>
            <a:r>
              <a:rPr lang="nl-BE" sz="2400" dirty="0">
                <a:solidFill>
                  <a:prstClr val="black"/>
                </a:solidFill>
              </a:rPr>
              <a:t> Tijdelijke projecten organiek opgenomen: sounddesign, 	schoenontwerp, conceptuele kunst, integratiekunst 	mozaïek</a:t>
            </a:r>
          </a:p>
          <a:p>
            <a:pPr marL="171450" indent="-171450" defTabSz="685800">
              <a:spcBef>
                <a:spcPts val="750"/>
              </a:spcBef>
            </a:pPr>
            <a:endParaRPr lang="nl-BE" sz="2100" dirty="0">
              <a:solidFill>
                <a:prstClr val="black"/>
              </a:solidFill>
              <a:latin typeface="Calibri" panose="020F0502020204030204"/>
            </a:endParaRPr>
          </a:p>
          <a:p>
            <a:pPr marL="171450" indent="-171450" defTabSz="685800">
              <a:spcBef>
                <a:spcPts val="750"/>
              </a:spcBef>
            </a:pPr>
            <a:endParaRPr lang="nl-BE" sz="2100" dirty="0">
              <a:solidFill>
                <a:prstClr val="black"/>
              </a:solidFill>
              <a:latin typeface="Calibri" panose="020F0502020204030204"/>
            </a:endParaRPr>
          </a:p>
        </p:txBody>
      </p:sp>
    </p:spTree>
    <p:extLst>
      <p:ext uri="{BB962C8B-B14F-4D97-AF65-F5344CB8AC3E}">
        <p14:creationId xmlns:p14="http://schemas.microsoft.com/office/powerpoint/2010/main" val="2138830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a:xfrm>
            <a:off x="1296000" y="407504"/>
            <a:ext cx="7052870" cy="5179696"/>
          </a:xfrm>
        </p:spPr>
        <p:txBody>
          <a:bodyPr>
            <a:normAutofit fontScale="92500" lnSpcReduction="10000"/>
          </a:bodyPr>
          <a:lstStyle/>
          <a:p>
            <a:pPr marL="0" indent="0">
              <a:buNone/>
            </a:pPr>
            <a:r>
              <a:rPr lang="nl-BE" sz="3000" b="1" u="sng" dirty="0">
                <a:latin typeface="+mn-lt"/>
              </a:rPr>
              <a:t>Dans</a:t>
            </a:r>
          </a:p>
          <a:p>
            <a:pPr marL="0" indent="0">
              <a:buNone/>
            </a:pPr>
            <a:endParaRPr lang="nl-BE" sz="3000" b="1" u="sng" dirty="0">
              <a:latin typeface="+mn-lt"/>
            </a:endParaRPr>
          </a:p>
          <a:p>
            <a:r>
              <a:rPr lang="nl-BE" sz="2400" dirty="0">
                <a:latin typeface="+mn-lt"/>
              </a:rPr>
              <a:t>Specialisatie</a:t>
            </a:r>
          </a:p>
          <a:p>
            <a:r>
              <a:rPr lang="nl-BE" sz="2400" dirty="0">
                <a:latin typeface="+mn-lt"/>
              </a:rPr>
              <a:t>Enige domein waar vaste sokkel de volledige 	studieomvang 	omvat. Consensus in het </a:t>
            </a:r>
            <a:r>
              <a:rPr lang="nl-BE" sz="2400">
                <a:latin typeface="+mn-lt"/>
              </a:rPr>
              <a:t>hele 	dansveld</a:t>
            </a:r>
            <a:endParaRPr lang="nl-BE" sz="2400" dirty="0">
              <a:latin typeface="+mn-lt"/>
            </a:endParaRPr>
          </a:p>
          <a:p>
            <a:r>
              <a:rPr lang="nl-BE" sz="2400" dirty="0">
                <a:latin typeface="+mn-lt"/>
              </a:rPr>
              <a:t>Vanaf 3</a:t>
            </a:r>
            <a:r>
              <a:rPr lang="nl-BE" sz="2400" baseline="30000" dirty="0">
                <a:latin typeface="+mn-lt"/>
              </a:rPr>
              <a:t>de</a:t>
            </a:r>
            <a:r>
              <a:rPr lang="nl-BE" sz="2400" dirty="0">
                <a:latin typeface="+mn-lt"/>
              </a:rPr>
              <a:t> graad: keuzevakken bovenop het 	normale curriculum mogelijk</a:t>
            </a:r>
          </a:p>
          <a:p>
            <a:r>
              <a:rPr lang="nl-BE" sz="2400" dirty="0">
                <a:latin typeface="+mn-lt"/>
              </a:rPr>
              <a:t>Mogelijkheid personeel meer op persoonlijke 	competenties in te zetten</a:t>
            </a:r>
          </a:p>
          <a:p>
            <a:pPr>
              <a:buNone/>
            </a:pPr>
            <a:r>
              <a:rPr lang="nl-BE" sz="2400" dirty="0">
                <a:latin typeface="+mn-lt"/>
              </a:rPr>
              <a:t>	</a:t>
            </a:r>
            <a:r>
              <a:rPr lang="nl-BE" sz="2400" dirty="0" err="1">
                <a:latin typeface="+mn-lt"/>
              </a:rPr>
              <a:t>Vb</a:t>
            </a:r>
            <a:r>
              <a:rPr lang="nl-BE" sz="2400" dirty="0">
                <a:latin typeface="+mn-lt"/>
              </a:rPr>
              <a:t>: lk klassieke dans, in artistieke praktijk </a:t>
            </a:r>
            <a:r>
              <a:rPr lang="nl-BE" sz="2400" dirty="0" err="1">
                <a:latin typeface="+mn-lt"/>
              </a:rPr>
              <a:t>vnl</a:t>
            </a:r>
            <a:r>
              <a:rPr lang="nl-BE" sz="2400" dirty="0">
                <a:latin typeface="+mn-lt"/>
              </a:rPr>
              <a:t> 	flamenco, kan aanleiding zijn Spaanse dans in 	te richten</a:t>
            </a:r>
          </a:p>
          <a:p>
            <a:r>
              <a:rPr lang="nl-BE" sz="2400" dirty="0">
                <a:latin typeface="+mn-lt"/>
              </a:rPr>
              <a:t>Actualisering aanbod: </a:t>
            </a:r>
          </a:p>
          <a:p>
            <a:pPr marL="0" indent="0">
              <a:buNone/>
            </a:pPr>
            <a:r>
              <a:rPr lang="nl-BE" sz="2400" dirty="0">
                <a:latin typeface="+mn-lt"/>
              </a:rPr>
              <a:t>	</a:t>
            </a:r>
            <a:r>
              <a:rPr lang="nl-BE" sz="2400" dirty="0" err="1">
                <a:latin typeface="+mn-lt"/>
              </a:rPr>
              <a:t>differentiëring</a:t>
            </a:r>
            <a:r>
              <a:rPr lang="nl-BE" sz="2400" dirty="0">
                <a:latin typeface="+mn-lt"/>
              </a:rPr>
              <a:t> van de dansstijlen: jazzdans, 	</a:t>
            </a:r>
            <a:r>
              <a:rPr lang="nl-BE" sz="2400" dirty="0" err="1">
                <a:latin typeface="+mn-lt"/>
              </a:rPr>
              <a:t>urban</a:t>
            </a:r>
            <a:r>
              <a:rPr lang="nl-BE" sz="2400" dirty="0">
                <a:latin typeface="+mn-lt"/>
              </a:rPr>
              <a:t>, werelddans, tapdans, volksdans, 	karakterdans</a:t>
            </a:r>
          </a:p>
          <a:p>
            <a:pPr marL="0" indent="0">
              <a:buNone/>
            </a:pPr>
            <a:endParaRPr lang="nl-BE" dirty="0"/>
          </a:p>
          <a:p>
            <a:pPr marL="0" indent="0">
              <a:buNone/>
            </a:pPr>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2564748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a:xfrm>
            <a:off x="1236365" y="377687"/>
            <a:ext cx="7416000" cy="5655365"/>
          </a:xfrm>
        </p:spPr>
        <p:txBody>
          <a:bodyPr>
            <a:normAutofit/>
          </a:bodyPr>
          <a:lstStyle/>
          <a:p>
            <a:pPr marL="0" indent="0">
              <a:buNone/>
            </a:pPr>
            <a:r>
              <a:rPr lang="nl-BE" sz="2800" b="1" u="sng" dirty="0">
                <a:latin typeface="+mn-lt"/>
              </a:rPr>
              <a:t>Woordkunst-drama</a:t>
            </a:r>
          </a:p>
          <a:p>
            <a:pPr marL="0" indent="0">
              <a:buNone/>
            </a:pPr>
            <a:endParaRPr lang="nl-BE" sz="2800" b="1" u="sng" dirty="0">
              <a:latin typeface="+mn-lt"/>
            </a:endParaRPr>
          </a:p>
          <a:p>
            <a:r>
              <a:rPr lang="nl-BE" sz="2600" dirty="0">
                <a:latin typeface="+mn-lt"/>
              </a:rPr>
              <a:t>Initiatie en specialisatie</a:t>
            </a:r>
          </a:p>
          <a:p>
            <a:r>
              <a:rPr lang="nl-BE" sz="2600" dirty="0">
                <a:latin typeface="+mn-lt"/>
              </a:rPr>
              <a:t>Minder lestijden, minder keuzemogelijkheden: </a:t>
            </a:r>
          </a:p>
          <a:p>
            <a:pPr marL="0" indent="0">
              <a:buNone/>
            </a:pPr>
            <a:r>
              <a:rPr lang="nl-BE" sz="2600" dirty="0">
                <a:latin typeface="+mn-lt"/>
              </a:rPr>
              <a:t>	1</a:t>
            </a:r>
            <a:r>
              <a:rPr lang="nl-BE" sz="2600" baseline="30000" dirty="0">
                <a:latin typeface="+mn-lt"/>
              </a:rPr>
              <a:t>ste</a:t>
            </a:r>
            <a:r>
              <a:rPr lang="nl-BE" sz="2600" dirty="0">
                <a:latin typeface="+mn-lt"/>
              </a:rPr>
              <a:t> en 2</a:t>
            </a:r>
            <a:r>
              <a:rPr lang="nl-BE" sz="2600" baseline="30000" dirty="0">
                <a:latin typeface="+mn-lt"/>
              </a:rPr>
              <a:t>de</a:t>
            </a:r>
            <a:r>
              <a:rPr lang="nl-BE" sz="2600" dirty="0">
                <a:latin typeface="+mn-lt"/>
              </a:rPr>
              <a:t> graad één lestijd, één verplicht 	vak</a:t>
            </a:r>
          </a:p>
          <a:p>
            <a:r>
              <a:rPr lang="nl-BE" sz="2600" dirty="0">
                <a:latin typeface="+mn-lt"/>
              </a:rPr>
              <a:t>3</a:t>
            </a:r>
            <a:r>
              <a:rPr lang="nl-BE" sz="2600" baseline="30000" dirty="0">
                <a:latin typeface="+mn-lt"/>
              </a:rPr>
              <a:t>de</a:t>
            </a:r>
            <a:r>
              <a:rPr lang="nl-BE" sz="2600" dirty="0">
                <a:latin typeface="+mn-lt"/>
              </a:rPr>
              <a:t> graad: </a:t>
            </a:r>
          </a:p>
          <a:p>
            <a:pPr marL="0" indent="0">
              <a:buNone/>
            </a:pPr>
            <a:r>
              <a:rPr lang="nl-BE" sz="2600" dirty="0">
                <a:latin typeface="+mn-lt"/>
              </a:rPr>
              <a:t>	4 opties waarvan één met beperkte keuze, 	nl verteltheater</a:t>
            </a:r>
          </a:p>
          <a:p>
            <a:r>
              <a:rPr lang="nl-BE" sz="2600" dirty="0">
                <a:latin typeface="+mn-lt"/>
              </a:rPr>
              <a:t>Vanaf 3</a:t>
            </a:r>
            <a:r>
              <a:rPr lang="nl-BE" sz="2600" baseline="30000" dirty="0">
                <a:latin typeface="+mn-lt"/>
              </a:rPr>
              <a:t>de</a:t>
            </a:r>
            <a:r>
              <a:rPr lang="nl-BE" sz="2600" dirty="0">
                <a:latin typeface="+mn-lt"/>
              </a:rPr>
              <a:t> graad extra vak mogelijk</a:t>
            </a:r>
          </a:p>
          <a:p>
            <a:r>
              <a:rPr lang="nl-BE" sz="2600" dirty="0">
                <a:latin typeface="+mn-lt"/>
              </a:rPr>
              <a:t>4</a:t>
            </a:r>
            <a:r>
              <a:rPr lang="nl-BE" sz="2600" baseline="30000" dirty="0">
                <a:latin typeface="+mn-lt"/>
              </a:rPr>
              <a:t>de</a:t>
            </a:r>
            <a:r>
              <a:rPr lang="nl-BE" sz="2600" dirty="0">
                <a:latin typeface="+mn-lt"/>
              </a:rPr>
              <a:t> graad: </a:t>
            </a:r>
          </a:p>
          <a:p>
            <a:pPr marL="0" indent="0">
              <a:buNone/>
            </a:pPr>
            <a:r>
              <a:rPr lang="nl-BE" sz="2600" dirty="0">
                <a:latin typeface="+mn-lt"/>
              </a:rPr>
              <a:t>	per optie één verplicht vak. Voor tweede 	vak keuze tussen 3 tot 7 vakken</a:t>
            </a:r>
          </a:p>
          <a:p>
            <a:endParaRPr lang="nl-BE" sz="2600" u="sng" dirty="0"/>
          </a:p>
          <a:p>
            <a:pPr marL="0" indent="0">
              <a:buNone/>
            </a:pPr>
            <a:endParaRPr lang="nl-BE" u="sng" dirty="0"/>
          </a:p>
          <a:p>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2270733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a:xfrm>
            <a:off x="1296000" y="606287"/>
            <a:ext cx="7271530" cy="4980913"/>
          </a:xfrm>
        </p:spPr>
        <p:txBody>
          <a:bodyPr>
            <a:normAutofit/>
          </a:bodyPr>
          <a:lstStyle/>
          <a:p>
            <a:pPr marL="0" indent="0">
              <a:buNone/>
            </a:pPr>
            <a:r>
              <a:rPr lang="nl-BE" sz="2400" b="1" u="sng" dirty="0">
                <a:latin typeface="+mn-lt"/>
              </a:rPr>
              <a:t>Woordkunst-drama: vervolg</a:t>
            </a:r>
          </a:p>
          <a:p>
            <a:pPr marL="0" indent="0">
              <a:buNone/>
            </a:pPr>
            <a:endParaRPr lang="nl-BE" sz="2400" u="sng" dirty="0">
              <a:latin typeface="+mn-lt"/>
            </a:endParaRPr>
          </a:p>
          <a:p>
            <a:r>
              <a:rPr lang="nl-BE" sz="2400" dirty="0">
                <a:latin typeface="+mn-lt"/>
              </a:rPr>
              <a:t>Mogelijkheid personeel op persoonlijke competenties 	in te zetten.</a:t>
            </a:r>
          </a:p>
          <a:p>
            <a:pPr marL="0" indent="0">
              <a:buNone/>
            </a:pPr>
            <a:r>
              <a:rPr lang="nl-BE" sz="2400" dirty="0">
                <a:latin typeface="+mn-lt"/>
              </a:rPr>
              <a:t>	</a:t>
            </a:r>
            <a:r>
              <a:rPr lang="nl-BE" sz="2400" dirty="0" err="1">
                <a:latin typeface="+mn-lt"/>
              </a:rPr>
              <a:t>Vb</a:t>
            </a:r>
            <a:r>
              <a:rPr lang="nl-BE" sz="2400" dirty="0">
                <a:latin typeface="+mn-lt"/>
              </a:rPr>
              <a:t>: diploma master drama, in artistieke praktijk 	</a:t>
            </a:r>
            <a:r>
              <a:rPr lang="nl-BE" sz="2400" dirty="0" err="1">
                <a:latin typeface="+mn-lt"/>
              </a:rPr>
              <a:t>vnl</a:t>
            </a:r>
            <a:r>
              <a:rPr lang="nl-BE" sz="2400" dirty="0">
                <a:latin typeface="+mn-lt"/>
              </a:rPr>
              <a:t> cabaret. Kan aanleiding zijn deze unieke 	optie in te richten</a:t>
            </a:r>
          </a:p>
          <a:p>
            <a:r>
              <a:rPr lang="nl-BE" sz="2400" dirty="0">
                <a:latin typeface="+mn-lt"/>
              </a:rPr>
              <a:t>Actualisering aanbod: </a:t>
            </a:r>
          </a:p>
          <a:p>
            <a:pPr marL="0" indent="0">
              <a:buNone/>
            </a:pPr>
            <a:r>
              <a:rPr lang="nl-BE" sz="2400" dirty="0">
                <a:latin typeface="+mn-lt"/>
              </a:rPr>
              <a:t>	cabaret, figuren- en poppentheater, mime en 	bewegingstheater, rap- en </a:t>
            </a:r>
            <a:r>
              <a:rPr lang="nl-BE" sz="2400" dirty="0" err="1">
                <a:latin typeface="+mn-lt"/>
              </a:rPr>
              <a:t>slampoetry</a:t>
            </a:r>
            <a:r>
              <a:rPr lang="nl-BE" sz="2400" dirty="0">
                <a:latin typeface="+mn-lt"/>
              </a:rPr>
              <a:t>, 	storytelling, 	procesdrama, kleinkunst, 	dramaturgie</a:t>
            </a:r>
          </a:p>
          <a:p>
            <a:r>
              <a:rPr lang="nl-BE" sz="2400" dirty="0">
                <a:latin typeface="+mn-lt"/>
              </a:rPr>
              <a:t>Tijdelijk project organiek opgenomen: </a:t>
            </a:r>
          </a:p>
          <a:p>
            <a:pPr>
              <a:buNone/>
            </a:pPr>
            <a:r>
              <a:rPr lang="nl-BE" sz="2400" dirty="0">
                <a:latin typeface="+mn-lt"/>
              </a:rPr>
              <a:t>	regie podiumkunsten</a:t>
            </a:r>
          </a:p>
          <a:p>
            <a:endParaRPr lang="nl-BE" u="sng" dirty="0"/>
          </a:p>
          <a:p>
            <a:pPr marL="0" indent="0">
              <a:buNone/>
            </a:pPr>
            <a:endParaRPr lang="nl-BE" u="sng" dirty="0"/>
          </a:p>
          <a:p>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1722078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a:xfrm>
            <a:off x="1296000" y="467139"/>
            <a:ext cx="7331165" cy="5120061"/>
          </a:xfrm>
        </p:spPr>
        <p:txBody>
          <a:bodyPr>
            <a:normAutofit/>
          </a:bodyPr>
          <a:lstStyle/>
          <a:p>
            <a:pPr marL="0" indent="0">
              <a:buNone/>
            </a:pPr>
            <a:r>
              <a:rPr lang="nl-BE" sz="3000" b="1" u="sng" dirty="0">
                <a:latin typeface="+mn-lt"/>
              </a:rPr>
              <a:t>Muziek</a:t>
            </a:r>
          </a:p>
          <a:p>
            <a:pPr marL="0" indent="0">
              <a:buNone/>
            </a:pPr>
            <a:endParaRPr lang="nl-BE" dirty="0">
              <a:solidFill>
                <a:srgbClr val="FF0000"/>
              </a:solidFill>
              <a:latin typeface="+mn-lt"/>
            </a:endParaRPr>
          </a:p>
          <a:p>
            <a:r>
              <a:rPr lang="nl-BE" sz="2400" dirty="0">
                <a:latin typeface="+mn-lt"/>
              </a:rPr>
              <a:t>Initiatie en specialisatie</a:t>
            </a:r>
          </a:p>
          <a:p>
            <a:r>
              <a:rPr lang="nl-BE" sz="2400" dirty="0">
                <a:latin typeface="+mn-lt"/>
              </a:rPr>
              <a:t>Instrument vanaf 8 jaar </a:t>
            </a:r>
            <a:r>
              <a:rPr lang="nl-BE" sz="2400" i="1" dirty="0">
                <a:latin typeface="+mn-lt"/>
              </a:rPr>
              <a:t>(mogelijk vanaf 6 jaar, 	inbreng eigen middelen)</a:t>
            </a:r>
          </a:p>
          <a:p>
            <a:r>
              <a:rPr lang="nl-BE" sz="2400" dirty="0">
                <a:latin typeface="+mn-lt"/>
              </a:rPr>
              <a:t>Per optie één of twee verplichte vakken. Academie 	kiest verder uit vijf tot acht keuzevakken</a:t>
            </a:r>
          </a:p>
          <a:p>
            <a:r>
              <a:rPr lang="nl-BE" sz="2400" dirty="0">
                <a:latin typeface="+mn-lt"/>
              </a:rPr>
              <a:t>Extra vak is mogelijk</a:t>
            </a:r>
          </a:p>
          <a:p>
            <a:r>
              <a:rPr lang="nl-BE" sz="2400" dirty="0">
                <a:latin typeface="+mn-lt"/>
              </a:rPr>
              <a:t>Flexibiliteit inzake </a:t>
            </a:r>
            <a:r>
              <a:rPr lang="nl-BE" sz="2400" dirty="0" err="1">
                <a:latin typeface="+mn-lt"/>
              </a:rPr>
              <a:t>groepsmusiceren</a:t>
            </a:r>
            <a:endParaRPr lang="nl-BE" sz="2400" dirty="0">
              <a:latin typeface="+mn-lt"/>
            </a:endParaRPr>
          </a:p>
          <a:p>
            <a:r>
              <a:rPr lang="nl-BE" sz="2400" dirty="0">
                <a:latin typeface="+mn-lt"/>
              </a:rPr>
              <a:t>Halve lestijden: flexibel</a:t>
            </a:r>
          </a:p>
          <a:p>
            <a:pPr marL="685800" lvl="2" indent="0">
              <a:buNone/>
            </a:pPr>
            <a:r>
              <a:rPr lang="nl-BE" sz="2400" dirty="0">
                <a:latin typeface="+mn-lt"/>
              </a:rPr>
              <a:t>-mogelijk beginnende leerlingen instrument 2 maal/week</a:t>
            </a:r>
          </a:p>
          <a:p>
            <a:pPr marL="685800" lvl="2" indent="0">
              <a:buNone/>
            </a:pPr>
            <a:r>
              <a:rPr lang="nl-BE" sz="2400" dirty="0">
                <a:latin typeface="+mn-lt"/>
              </a:rPr>
              <a:t>-alternatieve lessenroosters: inspelen op noden van leerlingen, projectmatig werken,…</a:t>
            </a:r>
          </a:p>
          <a:p>
            <a:pPr marL="0" indent="0">
              <a:buNone/>
            </a:pPr>
            <a:endParaRPr lang="nl-BE" dirty="0"/>
          </a:p>
          <a:p>
            <a:endParaRPr lang="nl-BE"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1875362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a:xfrm>
            <a:off x="709591" y="159027"/>
            <a:ext cx="7410678" cy="5893904"/>
          </a:xfrm>
        </p:spPr>
        <p:txBody>
          <a:bodyPr>
            <a:normAutofit fontScale="62500" lnSpcReduction="20000"/>
          </a:bodyPr>
          <a:lstStyle/>
          <a:p>
            <a:pPr marL="0" indent="0">
              <a:buNone/>
            </a:pPr>
            <a:r>
              <a:rPr lang="nl-BE" sz="5100" b="1" u="sng" dirty="0">
                <a:latin typeface="+mn-lt"/>
              </a:rPr>
              <a:t>Muziek: vervolg</a:t>
            </a:r>
          </a:p>
          <a:p>
            <a:pPr marL="0" indent="0">
              <a:buNone/>
            </a:pPr>
            <a:endParaRPr lang="nl-BE" sz="4200" b="1" dirty="0">
              <a:latin typeface="+mn-lt"/>
            </a:endParaRPr>
          </a:p>
          <a:p>
            <a:r>
              <a:rPr lang="nl-BE" sz="4200" dirty="0">
                <a:latin typeface="+mn-lt"/>
              </a:rPr>
              <a:t>Clusters van opties en instrumenten: </a:t>
            </a:r>
            <a:r>
              <a:rPr lang="nl-BE" sz="4200" dirty="0" err="1">
                <a:latin typeface="+mn-lt"/>
              </a:rPr>
              <a:t>vnl</a:t>
            </a:r>
            <a:r>
              <a:rPr lang="nl-BE" sz="4200" dirty="0">
                <a:latin typeface="+mn-lt"/>
              </a:rPr>
              <a:t> 	invloed op instrumentenaanbod</a:t>
            </a:r>
          </a:p>
          <a:p>
            <a:pPr marL="0" indent="0">
              <a:buNone/>
            </a:pPr>
            <a:r>
              <a:rPr lang="nl-BE" sz="4200" dirty="0">
                <a:latin typeface="+mn-lt"/>
              </a:rPr>
              <a:t>	</a:t>
            </a:r>
            <a:r>
              <a:rPr lang="nl-BE" sz="4200" dirty="0" err="1">
                <a:latin typeface="+mn-lt"/>
              </a:rPr>
              <a:t>Vb</a:t>
            </a:r>
            <a:r>
              <a:rPr lang="nl-BE" sz="4200" dirty="0">
                <a:latin typeface="+mn-lt"/>
              </a:rPr>
              <a:t>: bevoegdheid cluster jazz-pop-rock = 	alle instrumenten van de optie</a:t>
            </a:r>
          </a:p>
          <a:p>
            <a:pPr marL="0" indent="0">
              <a:buNone/>
            </a:pPr>
            <a:r>
              <a:rPr lang="nl-BE" sz="4200" dirty="0">
                <a:latin typeface="+mn-lt"/>
              </a:rPr>
              <a:t>	Flexibiliteit! bv enkele jaren geen jazzviool, 	kan later zonder aanvraag</a:t>
            </a:r>
          </a:p>
          <a:p>
            <a:r>
              <a:rPr lang="nl-BE" sz="4200" dirty="0">
                <a:latin typeface="+mn-lt"/>
              </a:rPr>
              <a:t>Meer instrumenten: 78 naar 117 </a:t>
            </a:r>
          </a:p>
          <a:p>
            <a:pPr marL="0" indent="0">
              <a:buNone/>
            </a:pPr>
            <a:r>
              <a:rPr lang="nl-BE" sz="4200" dirty="0">
                <a:latin typeface="+mn-lt"/>
              </a:rPr>
              <a:t>	Aangroei in oude muziek, jazz-pop-rock, 	folk- en wereldmuziek </a:t>
            </a:r>
          </a:p>
          <a:p>
            <a:r>
              <a:rPr lang="nl-BE" sz="4200" dirty="0">
                <a:latin typeface="+mn-lt"/>
              </a:rPr>
              <a:t>Mogelijkheid personeel op persoonlijke 	competenties in te zetten</a:t>
            </a:r>
          </a:p>
          <a:p>
            <a:pPr marL="0" indent="0">
              <a:buNone/>
            </a:pPr>
            <a:r>
              <a:rPr lang="nl-BE" sz="4200" dirty="0">
                <a:latin typeface="+mn-lt"/>
              </a:rPr>
              <a:t>	bv: </a:t>
            </a:r>
            <a:r>
              <a:rPr lang="nl-BE" sz="4200" dirty="0" err="1">
                <a:latin typeface="+mn-lt"/>
              </a:rPr>
              <a:t>lkr</a:t>
            </a:r>
            <a:r>
              <a:rPr lang="nl-BE" sz="4200" dirty="0">
                <a:latin typeface="+mn-lt"/>
              </a:rPr>
              <a:t> accordeon jazz-pop-rock, in 	artistieke praktijk </a:t>
            </a:r>
            <a:r>
              <a:rPr lang="nl-BE" sz="4200" dirty="0" err="1">
                <a:latin typeface="+mn-lt"/>
              </a:rPr>
              <a:t>vnl</a:t>
            </a:r>
            <a:r>
              <a:rPr lang="nl-BE" sz="4200" dirty="0">
                <a:latin typeface="+mn-lt"/>
              </a:rPr>
              <a:t> wereldmuziek, kan 	aansluiten met chromatische accordeon 	bij unieke optie folk- en wereldmuziek 	</a:t>
            </a:r>
            <a:r>
              <a:rPr lang="nl-BE" sz="4200">
                <a:latin typeface="+mn-lt"/>
              </a:rPr>
              <a:t>indien die </a:t>
            </a:r>
            <a:r>
              <a:rPr lang="nl-BE" sz="4200" dirty="0">
                <a:latin typeface="+mn-lt"/>
              </a:rPr>
              <a:t>er is, of kan aanleiding zijn tot…</a:t>
            </a:r>
          </a:p>
          <a:p>
            <a:pPr marL="0" indent="0">
              <a:buNone/>
            </a:pPr>
            <a:endParaRPr lang="nl-BE" u="sng" dirty="0">
              <a:latin typeface="+mn-lt"/>
            </a:endParaRPr>
          </a:p>
          <a:p>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1801983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a:xfrm>
            <a:off x="1295999" y="367748"/>
            <a:ext cx="7539887" cy="5665304"/>
          </a:xfrm>
        </p:spPr>
        <p:txBody>
          <a:bodyPr/>
          <a:lstStyle/>
          <a:p>
            <a:pPr>
              <a:buNone/>
            </a:pPr>
            <a:r>
              <a:rPr lang="nl-BE" sz="3200" b="1" u="sng" dirty="0">
                <a:latin typeface="+mn-lt"/>
              </a:rPr>
              <a:t>Muziek: vervolg 2</a:t>
            </a:r>
          </a:p>
          <a:p>
            <a:pPr>
              <a:buNone/>
            </a:pPr>
            <a:endParaRPr lang="nl-BE" sz="2400" b="1" dirty="0">
              <a:latin typeface="+mn-lt"/>
            </a:endParaRPr>
          </a:p>
          <a:p>
            <a:r>
              <a:rPr lang="nl-BE" sz="2400" dirty="0">
                <a:latin typeface="+mn-lt"/>
              </a:rPr>
              <a:t>Actualisering aanbod: </a:t>
            </a:r>
          </a:p>
          <a:p>
            <a:pPr>
              <a:buNone/>
            </a:pPr>
            <a:r>
              <a:rPr lang="nl-BE" sz="2400" dirty="0">
                <a:latin typeface="+mn-lt"/>
              </a:rPr>
              <a:t>	DJ, experimentele muziek, musical/muziektheater, 	muziekproductie</a:t>
            </a:r>
            <a:endParaRPr lang="nl-BE" sz="2400" u="sng" dirty="0">
              <a:latin typeface="+mn-lt"/>
            </a:endParaRPr>
          </a:p>
          <a:p>
            <a:r>
              <a:rPr lang="nl-BE" sz="2400" dirty="0">
                <a:latin typeface="+mn-lt"/>
              </a:rPr>
              <a:t>Tijdelijke projecten organiek opgenomen: </a:t>
            </a:r>
          </a:p>
          <a:p>
            <a:pPr>
              <a:buNone/>
            </a:pPr>
            <a:r>
              <a:rPr lang="nl-BE" sz="2400" dirty="0">
                <a:latin typeface="+mn-lt"/>
              </a:rPr>
              <a:t>	experimentele muziek, geluidsleer en 	opnametechniek, muziektheater</a:t>
            </a:r>
          </a:p>
          <a:p>
            <a:pPr marL="0" indent="0">
              <a:buNone/>
            </a:pPr>
            <a:endParaRPr lang="nl-BE" u="sng" dirty="0"/>
          </a:p>
          <a:p>
            <a:pPr marL="0" indent="0">
              <a:buNone/>
            </a:pPr>
            <a:endParaRPr lang="nl-BE" u="sng" dirty="0"/>
          </a:p>
          <a:p>
            <a:pPr marL="0" indent="0">
              <a:buNone/>
            </a:pPr>
            <a:endParaRPr lang="nl-BE" u="sng" dirty="0"/>
          </a:p>
          <a:p>
            <a:pPr marL="0" indent="0">
              <a:buNone/>
            </a:pPr>
            <a:endParaRPr lang="nl-BE" sz="3300" dirty="0"/>
          </a:p>
          <a:p>
            <a:endParaRPr lang="nl-BE" dirty="0"/>
          </a:p>
          <a:p>
            <a:pPr marL="0" indent="0">
              <a:buNone/>
            </a:pPr>
            <a:endParaRPr lang="nl-BE" u="sng" dirty="0"/>
          </a:p>
          <a:p>
            <a:endParaRPr lang="nl-BE" u="sng" dirty="0"/>
          </a:p>
          <a:p>
            <a:endParaRPr lang="nl-BE" u="sng" dirty="0"/>
          </a:p>
          <a:p>
            <a:pPr marL="0" indent="0">
              <a:buNone/>
            </a:pPr>
            <a:endParaRPr lang="nl-BE" u="sng" dirty="0"/>
          </a:p>
          <a:p>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238170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chte verbindingslijn 11">
            <a:extLst>
              <a:ext uri="{FF2B5EF4-FFF2-40B4-BE49-F238E27FC236}">
                <a16:creationId xmlns:a16="http://schemas.microsoft.com/office/drawing/2014/main" id="{4A87EC56-ACFB-45F9-AD84-E04746570BF0}"/>
              </a:ext>
            </a:extLst>
          </p:cNvPr>
          <p:cNvCxnSpPr>
            <a:cxnSpLocks/>
          </p:cNvCxnSpPr>
          <p:nvPr/>
        </p:nvCxnSpPr>
        <p:spPr>
          <a:xfrm flipV="1">
            <a:off x="1905087" y="3890532"/>
            <a:ext cx="4047026" cy="20442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B6FD3751-4D8E-4B18-8FED-DFB9E3FF6FCE}"/>
              </a:ext>
            </a:extLst>
          </p:cNvPr>
          <p:cNvCxnSpPr>
            <a:cxnSpLocks/>
          </p:cNvCxnSpPr>
          <p:nvPr/>
        </p:nvCxnSpPr>
        <p:spPr>
          <a:xfrm flipV="1">
            <a:off x="3672875" y="3929693"/>
            <a:ext cx="2526689" cy="1994756"/>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cxnSp>
        <p:nvCxnSpPr>
          <p:cNvPr id="18" name="Rechte verbindingslijn 17">
            <a:extLst>
              <a:ext uri="{FF2B5EF4-FFF2-40B4-BE49-F238E27FC236}">
                <a16:creationId xmlns:a16="http://schemas.microsoft.com/office/drawing/2014/main" id="{88943E80-231A-46C3-8720-DACD8B74F4CF}"/>
              </a:ext>
            </a:extLst>
          </p:cNvPr>
          <p:cNvCxnSpPr>
            <a:cxnSpLocks/>
          </p:cNvCxnSpPr>
          <p:nvPr/>
        </p:nvCxnSpPr>
        <p:spPr>
          <a:xfrm flipV="1">
            <a:off x="6200571" y="2945347"/>
            <a:ext cx="451015" cy="1002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27519D66-60CF-4FC6-9C7F-63C7B7F1485A}"/>
              </a:ext>
            </a:extLst>
          </p:cNvPr>
          <p:cNvCxnSpPr/>
          <p:nvPr/>
        </p:nvCxnSpPr>
        <p:spPr>
          <a:xfrm flipV="1">
            <a:off x="5955731" y="2869843"/>
            <a:ext cx="540727" cy="10089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97D072F-60E4-4195-8EDA-46D2F2750264}"/>
              </a:ext>
            </a:extLst>
          </p:cNvPr>
          <p:cNvCxnSpPr>
            <a:cxnSpLocks/>
          </p:cNvCxnSpPr>
          <p:nvPr/>
        </p:nvCxnSpPr>
        <p:spPr>
          <a:xfrm flipH="1">
            <a:off x="6313717" y="2865979"/>
            <a:ext cx="163391" cy="558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53D03A1B-F1A0-4985-A9ED-360F2A3251E8}"/>
              </a:ext>
            </a:extLst>
          </p:cNvPr>
          <p:cNvCxnSpPr>
            <a:cxnSpLocks/>
          </p:cNvCxnSpPr>
          <p:nvPr/>
        </p:nvCxnSpPr>
        <p:spPr>
          <a:xfrm flipV="1">
            <a:off x="6313716" y="2610759"/>
            <a:ext cx="433754" cy="3044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4F8929A-AB9A-40FF-B5DC-CB90ADAD9DE1}"/>
              </a:ext>
            </a:extLst>
          </p:cNvPr>
          <p:cNvCxnSpPr>
            <a:cxnSpLocks/>
          </p:cNvCxnSpPr>
          <p:nvPr/>
        </p:nvCxnSpPr>
        <p:spPr>
          <a:xfrm flipV="1">
            <a:off x="6722547" y="2637338"/>
            <a:ext cx="17710" cy="4560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A230A6A5-9FCB-43BB-9BD5-D2EE23FCB276}"/>
              </a:ext>
            </a:extLst>
          </p:cNvPr>
          <p:cNvSpPr/>
          <p:nvPr/>
        </p:nvSpPr>
        <p:spPr>
          <a:xfrm>
            <a:off x="1894100" y="4425043"/>
            <a:ext cx="1665266" cy="153098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dirty="0">
                <a:solidFill>
                  <a:prstClr val="white"/>
                </a:solidFill>
                <a:latin typeface="Calibri" panose="020F0502020204030204"/>
              </a:rPr>
              <a:t>inhoud</a:t>
            </a:r>
          </a:p>
        </p:txBody>
      </p:sp>
      <p:sp>
        <p:nvSpPr>
          <p:cNvPr id="43" name="Ovaal 42">
            <a:extLst>
              <a:ext uri="{FF2B5EF4-FFF2-40B4-BE49-F238E27FC236}">
                <a16:creationId xmlns:a16="http://schemas.microsoft.com/office/drawing/2014/main" id="{3195AC29-BCDC-4318-8042-A2C2DC926631}"/>
              </a:ext>
            </a:extLst>
          </p:cNvPr>
          <p:cNvSpPr/>
          <p:nvPr/>
        </p:nvSpPr>
        <p:spPr>
          <a:xfrm>
            <a:off x="3526972" y="4065477"/>
            <a:ext cx="1204158" cy="1084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500" dirty="0">
                <a:solidFill>
                  <a:prstClr val="white"/>
                </a:solidFill>
                <a:latin typeface="Calibri" panose="020F0502020204030204"/>
              </a:rPr>
              <a:t>juridisch</a:t>
            </a:r>
          </a:p>
        </p:txBody>
      </p:sp>
      <p:sp>
        <p:nvSpPr>
          <p:cNvPr id="44" name="Ovaal 43">
            <a:extLst>
              <a:ext uri="{FF2B5EF4-FFF2-40B4-BE49-F238E27FC236}">
                <a16:creationId xmlns:a16="http://schemas.microsoft.com/office/drawing/2014/main" id="{A245DFA8-1B80-427D-8E0A-5E7C2160FC9E}"/>
              </a:ext>
            </a:extLst>
          </p:cNvPr>
          <p:cNvSpPr/>
          <p:nvPr/>
        </p:nvSpPr>
        <p:spPr>
          <a:xfrm>
            <a:off x="4678882" y="3819989"/>
            <a:ext cx="807401" cy="72376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500" dirty="0">
                <a:solidFill>
                  <a:prstClr val="white"/>
                </a:solidFill>
                <a:latin typeface="Calibri" panose="020F0502020204030204"/>
              </a:rPr>
              <a:t>OND</a:t>
            </a:r>
          </a:p>
        </p:txBody>
      </p:sp>
      <p:sp>
        <p:nvSpPr>
          <p:cNvPr id="53" name="Rechthoek 52">
            <a:extLst>
              <a:ext uri="{FF2B5EF4-FFF2-40B4-BE49-F238E27FC236}">
                <a16:creationId xmlns:a16="http://schemas.microsoft.com/office/drawing/2014/main" id="{FBBA4788-75F1-4F74-B644-8653BB707FDB}"/>
              </a:ext>
            </a:extLst>
          </p:cNvPr>
          <p:cNvSpPr/>
          <p:nvPr/>
        </p:nvSpPr>
        <p:spPr>
          <a:xfrm>
            <a:off x="5718664" y="1766521"/>
            <a:ext cx="1997528" cy="709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2400" dirty="0">
                <a:solidFill>
                  <a:prstClr val="white"/>
                </a:solidFill>
                <a:latin typeface="Calibri" panose="020F0502020204030204"/>
              </a:rPr>
              <a:t>Niveaudecreet </a:t>
            </a:r>
            <a:r>
              <a:rPr lang="nl-BE" sz="2400" dirty="0" err="1">
                <a:solidFill>
                  <a:prstClr val="white"/>
                </a:solidFill>
                <a:latin typeface="Calibri" panose="020F0502020204030204"/>
              </a:rPr>
              <a:t>dko</a:t>
            </a:r>
            <a:endParaRPr lang="nl-BE" sz="2400" dirty="0">
              <a:solidFill>
                <a:prstClr val="white"/>
              </a:solidFill>
              <a:latin typeface="Calibri" panose="020F0502020204030204"/>
            </a:endParaRPr>
          </a:p>
        </p:txBody>
      </p:sp>
      <p:cxnSp>
        <p:nvCxnSpPr>
          <p:cNvPr id="63" name="Rechte verbindingslijn 62">
            <a:extLst>
              <a:ext uri="{FF2B5EF4-FFF2-40B4-BE49-F238E27FC236}">
                <a16:creationId xmlns:a16="http://schemas.microsoft.com/office/drawing/2014/main" id="{0CA24E0B-ADFA-4CC1-BB98-48C88DA9EB53}"/>
              </a:ext>
            </a:extLst>
          </p:cNvPr>
          <p:cNvCxnSpPr>
            <a:cxnSpLocks/>
          </p:cNvCxnSpPr>
          <p:nvPr/>
        </p:nvCxnSpPr>
        <p:spPr>
          <a:xfrm>
            <a:off x="6652593" y="2921803"/>
            <a:ext cx="59645" cy="1715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Ovaal 75">
            <a:extLst>
              <a:ext uri="{FF2B5EF4-FFF2-40B4-BE49-F238E27FC236}">
                <a16:creationId xmlns:a16="http://schemas.microsoft.com/office/drawing/2014/main" id="{1F448AF1-4380-4E0C-81CC-54E9C408E6ED}"/>
              </a:ext>
            </a:extLst>
          </p:cNvPr>
          <p:cNvSpPr/>
          <p:nvPr/>
        </p:nvSpPr>
        <p:spPr>
          <a:xfrm>
            <a:off x="5452786" y="3468225"/>
            <a:ext cx="612836" cy="5972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500" dirty="0">
                <a:solidFill>
                  <a:srgbClr val="5B9BD5"/>
                </a:solidFill>
                <a:latin typeface="Calibri" panose="020F0502020204030204"/>
              </a:rPr>
              <a:t>DIY</a:t>
            </a:r>
          </a:p>
        </p:txBody>
      </p:sp>
      <p:sp>
        <p:nvSpPr>
          <p:cNvPr id="80" name="Tekstvak 79">
            <a:extLst>
              <a:ext uri="{FF2B5EF4-FFF2-40B4-BE49-F238E27FC236}">
                <a16:creationId xmlns:a16="http://schemas.microsoft.com/office/drawing/2014/main" id="{D7B13D09-780E-41DB-A44F-E44A965B441D}"/>
              </a:ext>
            </a:extLst>
          </p:cNvPr>
          <p:cNvSpPr txBox="1"/>
          <p:nvPr/>
        </p:nvSpPr>
        <p:spPr>
          <a:xfrm>
            <a:off x="6058719" y="4852560"/>
            <a:ext cx="2594163" cy="1015663"/>
          </a:xfrm>
          <a:prstGeom prst="rect">
            <a:avLst/>
          </a:prstGeom>
          <a:noFill/>
        </p:spPr>
        <p:txBody>
          <a:bodyPr wrap="square" rtlCol="0">
            <a:spAutoFit/>
          </a:bodyPr>
          <a:lstStyle/>
          <a:p>
            <a:pPr marL="214313" indent="-214313" defTabSz="685800">
              <a:buFont typeface="Arial" panose="020B0604020202020204" pitchFamily="34" charset="0"/>
              <a:buChar char="•"/>
            </a:pPr>
            <a:r>
              <a:rPr lang="nl-BE" sz="1500" dirty="0">
                <a:solidFill>
                  <a:prstClr val="black"/>
                </a:solidFill>
                <a:latin typeface="Calibri" panose="020F0502020204030204"/>
              </a:rPr>
              <a:t>coherente, gebundelde  regelgeving</a:t>
            </a:r>
          </a:p>
          <a:p>
            <a:pPr marL="214313" indent="-214313" defTabSz="685800">
              <a:buFont typeface="Arial" panose="020B0604020202020204" pitchFamily="34" charset="0"/>
              <a:buChar char="•"/>
            </a:pPr>
            <a:r>
              <a:rPr lang="nl-BE" sz="1500" dirty="0">
                <a:solidFill>
                  <a:prstClr val="black"/>
                </a:solidFill>
                <a:latin typeface="Calibri" panose="020F0502020204030204"/>
              </a:rPr>
              <a:t>opvullen van lacunes</a:t>
            </a:r>
          </a:p>
          <a:p>
            <a:pPr marL="214313" indent="-214313" defTabSz="685800">
              <a:buFont typeface="Arial" panose="020B0604020202020204" pitchFamily="34" charset="0"/>
              <a:buChar char="•"/>
            </a:pPr>
            <a:r>
              <a:rPr lang="nl-BE" sz="1500" dirty="0">
                <a:solidFill>
                  <a:prstClr val="black"/>
                </a:solidFill>
                <a:latin typeface="Calibri" panose="020F0502020204030204"/>
              </a:rPr>
              <a:t>meer rechtszekerheid</a:t>
            </a:r>
          </a:p>
        </p:txBody>
      </p:sp>
      <p:sp>
        <p:nvSpPr>
          <p:cNvPr id="81" name="Tekstvak 80">
            <a:extLst>
              <a:ext uri="{FF2B5EF4-FFF2-40B4-BE49-F238E27FC236}">
                <a16:creationId xmlns:a16="http://schemas.microsoft.com/office/drawing/2014/main" id="{0F8EE42C-D6AD-4877-9A52-49BCC035305B}"/>
              </a:ext>
            </a:extLst>
          </p:cNvPr>
          <p:cNvSpPr txBox="1"/>
          <p:nvPr/>
        </p:nvSpPr>
        <p:spPr>
          <a:xfrm>
            <a:off x="137249" y="3257749"/>
            <a:ext cx="3462675" cy="1708160"/>
          </a:xfrm>
          <a:prstGeom prst="rect">
            <a:avLst/>
          </a:prstGeom>
          <a:noFill/>
        </p:spPr>
        <p:txBody>
          <a:bodyPr wrap="square" rtlCol="0">
            <a:spAutoFit/>
          </a:bodyPr>
          <a:lstStyle/>
          <a:p>
            <a:pPr marL="214313" indent="-214313" defTabSz="685800">
              <a:buFont typeface="Arial" panose="020B0604020202020204" pitchFamily="34" charset="0"/>
              <a:buChar char="•"/>
            </a:pPr>
            <a:r>
              <a:rPr lang="nl-BE" sz="1500" dirty="0">
                <a:solidFill>
                  <a:prstClr val="black"/>
                </a:solidFill>
                <a:latin typeface="Calibri" panose="020F0502020204030204"/>
              </a:rPr>
              <a:t>nieuwe opleidingsmogelijkheden</a:t>
            </a:r>
          </a:p>
          <a:p>
            <a:pPr marL="214313" indent="-214313" defTabSz="685800">
              <a:buFont typeface="Arial" panose="020B0604020202020204" pitchFamily="34" charset="0"/>
              <a:buChar char="•"/>
            </a:pPr>
            <a:r>
              <a:rPr lang="nl-BE" sz="1500" dirty="0">
                <a:solidFill>
                  <a:prstClr val="black"/>
                </a:solidFill>
                <a:latin typeface="Calibri" panose="020F0502020204030204"/>
              </a:rPr>
              <a:t>geactualiseerde einddoelen</a:t>
            </a:r>
          </a:p>
          <a:p>
            <a:pPr marL="214313" indent="-214313" defTabSz="685800">
              <a:buFont typeface="Arial" panose="020B0604020202020204" pitchFamily="34" charset="0"/>
              <a:buChar char="•"/>
            </a:pPr>
            <a:r>
              <a:rPr lang="nl-BE" sz="1500" dirty="0">
                <a:solidFill>
                  <a:prstClr val="black"/>
                </a:solidFill>
                <a:latin typeface="Calibri" panose="020F0502020204030204"/>
              </a:rPr>
              <a:t>flexibele leertrajecten</a:t>
            </a:r>
          </a:p>
          <a:p>
            <a:pPr marL="214313" indent="-214313" defTabSz="685800">
              <a:buFont typeface="Arial" panose="020B0604020202020204" pitchFamily="34" charset="0"/>
              <a:buChar char="•"/>
            </a:pPr>
            <a:r>
              <a:rPr lang="nl-BE" sz="1500" dirty="0">
                <a:solidFill>
                  <a:prstClr val="black"/>
                </a:solidFill>
                <a:latin typeface="Calibri" panose="020F0502020204030204"/>
              </a:rPr>
              <a:t>samenwerking met </a:t>
            </a:r>
          </a:p>
          <a:p>
            <a:pPr defTabSz="685800"/>
            <a:r>
              <a:rPr lang="nl-BE" sz="1500" dirty="0">
                <a:solidFill>
                  <a:prstClr val="black"/>
                </a:solidFill>
                <a:latin typeface="Calibri" panose="020F0502020204030204"/>
              </a:rPr>
              <a:t>     culturele actoren en scholen</a:t>
            </a:r>
          </a:p>
          <a:p>
            <a:pPr marL="214313" indent="-214313" defTabSz="685800">
              <a:buFont typeface="Arial" panose="020B0604020202020204" pitchFamily="34" charset="0"/>
              <a:buChar char="•"/>
            </a:pPr>
            <a:r>
              <a:rPr lang="nl-BE" sz="1500" dirty="0">
                <a:solidFill>
                  <a:prstClr val="black"/>
                </a:solidFill>
                <a:latin typeface="Calibri" panose="020F0502020204030204"/>
              </a:rPr>
              <a:t>ruimte voor nieuwe </a:t>
            </a:r>
          </a:p>
          <a:p>
            <a:pPr defTabSz="685800"/>
            <a:r>
              <a:rPr lang="nl-BE" sz="1500" dirty="0">
                <a:solidFill>
                  <a:prstClr val="black"/>
                </a:solidFill>
                <a:latin typeface="Calibri" panose="020F0502020204030204"/>
              </a:rPr>
              <a:t>    oprichtingen</a:t>
            </a:r>
          </a:p>
        </p:txBody>
      </p:sp>
      <p:sp>
        <p:nvSpPr>
          <p:cNvPr id="82" name="Tekstvak 81">
            <a:extLst>
              <a:ext uri="{FF2B5EF4-FFF2-40B4-BE49-F238E27FC236}">
                <a16:creationId xmlns:a16="http://schemas.microsoft.com/office/drawing/2014/main" id="{86EAF166-7E74-43CD-A140-69CFF8AF7373}"/>
              </a:ext>
            </a:extLst>
          </p:cNvPr>
          <p:cNvSpPr txBox="1"/>
          <p:nvPr/>
        </p:nvSpPr>
        <p:spPr>
          <a:xfrm>
            <a:off x="2547072" y="1871444"/>
            <a:ext cx="3223771" cy="1246495"/>
          </a:xfrm>
          <a:prstGeom prst="rect">
            <a:avLst/>
          </a:prstGeom>
          <a:noFill/>
        </p:spPr>
        <p:txBody>
          <a:bodyPr wrap="square" rtlCol="0">
            <a:spAutoFit/>
          </a:bodyPr>
          <a:lstStyle/>
          <a:p>
            <a:pPr defTabSz="685800"/>
            <a:endParaRPr lang="nl-BE" sz="1500" dirty="0">
              <a:solidFill>
                <a:prstClr val="black"/>
              </a:solidFill>
              <a:latin typeface="Calibri" panose="020F0502020204030204"/>
            </a:endParaRPr>
          </a:p>
          <a:p>
            <a:pPr marL="214313" indent="-214313" defTabSz="685800">
              <a:buFont typeface="Arial" panose="020B0604020202020204" pitchFamily="34" charset="0"/>
              <a:buChar char="•"/>
            </a:pPr>
            <a:r>
              <a:rPr lang="nl-BE" sz="1500" dirty="0">
                <a:solidFill>
                  <a:prstClr val="black"/>
                </a:solidFill>
                <a:latin typeface="Calibri" panose="020F0502020204030204"/>
              </a:rPr>
              <a:t>vrijheid van onderwijs</a:t>
            </a:r>
          </a:p>
          <a:p>
            <a:pPr marL="214313" indent="-214313" defTabSz="685800">
              <a:buFont typeface="Arial" panose="020B0604020202020204" pitchFamily="34" charset="0"/>
              <a:buChar char="•"/>
            </a:pPr>
            <a:r>
              <a:rPr lang="nl-BE" sz="1500" dirty="0">
                <a:solidFill>
                  <a:prstClr val="black"/>
                </a:solidFill>
                <a:latin typeface="Calibri" panose="020F0502020204030204"/>
              </a:rPr>
              <a:t>sterker accent op studierendement</a:t>
            </a:r>
          </a:p>
          <a:p>
            <a:pPr marL="214313" indent="-214313" defTabSz="685800">
              <a:buFont typeface="Arial" panose="020B0604020202020204" pitchFamily="34" charset="0"/>
              <a:buChar char="•"/>
            </a:pPr>
            <a:r>
              <a:rPr lang="nl-BE" sz="1500" dirty="0">
                <a:solidFill>
                  <a:prstClr val="black"/>
                </a:solidFill>
                <a:latin typeface="Calibri" panose="020F0502020204030204"/>
              </a:rPr>
              <a:t>certificeren van competenties</a:t>
            </a:r>
          </a:p>
          <a:p>
            <a:pPr marL="214313" indent="-214313" defTabSz="685800">
              <a:buFont typeface="Arial" panose="020B0604020202020204" pitchFamily="34" charset="0"/>
              <a:buChar char="•"/>
            </a:pPr>
            <a:endParaRPr lang="nl-BE" sz="1500" dirty="0">
              <a:solidFill>
                <a:prstClr val="black"/>
              </a:solidFill>
              <a:latin typeface="Calibri" panose="020F0502020204030204"/>
            </a:endParaRPr>
          </a:p>
        </p:txBody>
      </p:sp>
      <p:sp>
        <p:nvSpPr>
          <p:cNvPr id="83" name="Tekstvak 82">
            <a:extLst>
              <a:ext uri="{FF2B5EF4-FFF2-40B4-BE49-F238E27FC236}">
                <a16:creationId xmlns:a16="http://schemas.microsoft.com/office/drawing/2014/main" id="{92835B7A-2823-4CD6-9564-A82CB281D9F8}"/>
              </a:ext>
            </a:extLst>
          </p:cNvPr>
          <p:cNvSpPr txBox="1"/>
          <p:nvPr/>
        </p:nvSpPr>
        <p:spPr>
          <a:xfrm>
            <a:off x="6897026" y="2941601"/>
            <a:ext cx="2794838" cy="1477328"/>
          </a:xfrm>
          <a:prstGeom prst="rect">
            <a:avLst/>
          </a:prstGeom>
          <a:noFill/>
        </p:spPr>
        <p:txBody>
          <a:bodyPr wrap="square" rtlCol="0">
            <a:spAutoFit/>
          </a:bodyPr>
          <a:lstStyle/>
          <a:p>
            <a:pPr marL="214313" indent="-214313" defTabSz="685800">
              <a:buFont typeface="Arial" panose="020B0604020202020204" pitchFamily="34" charset="0"/>
              <a:buChar char="•"/>
            </a:pPr>
            <a:r>
              <a:rPr lang="nl-BE" sz="1500" dirty="0">
                <a:solidFill>
                  <a:prstClr val="black"/>
                </a:solidFill>
                <a:latin typeface="Calibri" panose="020F0502020204030204"/>
              </a:rPr>
              <a:t>meer lokale autonomie</a:t>
            </a:r>
          </a:p>
          <a:p>
            <a:pPr marL="214313" indent="-214313" defTabSz="685800">
              <a:buFont typeface="Arial" panose="020B0604020202020204" pitchFamily="34" charset="0"/>
              <a:buChar char="•"/>
            </a:pPr>
            <a:r>
              <a:rPr lang="nl-BE" sz="1500" dirty="0">
                <a:solidFill>
                  <a:prstClr val="black"/>
                </a:solidFill>
                <a:latin typeface="Calibri" panose="020F0502020204030204"/>
              </a:rPr>
              <a:t>eigen lessenroosters</a:t>
            </a:r>
          </a:p>
          <a:p>
            <a:pPr marL="214313" indent="-214313" defTabSz="685800">
              <a:buFont typeface="Arial" panose="020B0604020202020204" pitchFamily="34" charset="0"/>
              <a:buChar char="•"/>
            </a:pPr>
            <a:r>
              <a:rPr lang="nl-BE" sz="1500" dirty="0">
                <a:solidFill>
                  <a:prstClr val="black"/>
                </a:solidFill>
                <a:latin typeface="Calibri" panose="020F0502020204030204"/>
              </a:rPr>
              <a:t>ruime einddoelen </a:t>
            </a:r>
          </a:p>
          <a:p>
            <a:pPr defTabSz="685800"/>
            <a:r>
              <a:rPr lang="nl-BE" sz="1500" dirty="0">
                <a:solidFill>
                  <a:prstClr val="black"/>
                </a:solidFill>
                <a:latin typeface="Calibri" panose="020F0502020204030204"/>
              </a:rPr>
              <a:t>= ruimte voor differentiatie</a:t>
            </a:r>
          </a:p>
          <a:p>
            <a:pPr marL="214313" indent="-214313" defTabSz="685800">
              <a:buFont typeface="Arial" panose="020B0604020202020204" pitchFamily="34" charset="0"/>
              <a:buChar char="•"/>
            </a:pPr>
            <a:endParaRPr lang="nl-BE" sz="1500" dirty="0">
              <a:solidFill>
                <a:prstClr val="black"/>
              </a:solidFill>
              <a:latin typeface="Calibri" panose="020F0502020204030204"/>
            </a:endParaRPr>
          </a:p>
          <a:p>
            <a:pPr marL="214313" indent="-214313" defTabSz="685800">
              <a:buFont typeface="Arial" panose="020B0604020202020204" pitchFamily="34" charset="0"/>
              <a:buChar char="•"/>
            </a:pPr>
            <a:endParaRPr lang="nl-BE" sz="1500" dirty="0">
              <a:solidFill>
                <a:prstClr val="black"/>
              </a:solidFill>
              <a:latin typeface="Calibri" panose="020F0502020204030204"/>
            </a:endParaRPr>
          </a:p>
        </p:txBody>
      </p:sp>
      <p:sp>
        <p:nvSpPr>
          <p:cNvPr id="84" name="Titel 1">
            <a:extLst>
              <a:ext uri="{FF2B5EF4-FFF2-40B4-BE49-F238E27FC236}">
                <a16:creationId xmlns:a16="http://schemas.microsoft.com/office/drawing/2014/main" id="{A99FF46B-417E-4CDB-A157-128D2E03F95D}"/>
              </a:ext>
            </a:extLst>
          </p:cNvPr>
          <p:cNvSpPr>
            <a:spLocks noGrp="1"/>
          </p:cNvSpPr>
          <p:nvPr>
            <p:ph type="title"/>
          </p:nvPr>
        </p:nvSpPr>
        <p:spPr>
          <a:xfrm>
            <a:off x="451007" y="1040243"/>
            <a:ext cx="7886700" cy="994172"/>
          </a:xfrm>
        </p:spPr>
        <p:txBody>
          <a:bodyPr/>
          <a:lstStyle/>
          <a:p>
            <a:r>
              <a:rPr lang="nl-BE" dirty="0"/>
              <a:t>Waarom een nieuw decreet?</a:t>
            </a:r>
          </a:p>
        </p:txBody>
      </p:sp>
      <p:cxnSp>
        <p:nvCxnSpPr>
          <p:cNvPr id="3" name="Verbindingslijn: gebogen 2">
            <a:extLst>
              <a:ext uri="{FF2B5EF4-FFF2-40B4-BE49-F238E27FC236}">
                <a16:creationId xmlns:a16="http://schemas.microsoft.com/office/drawing/2014/main" id="{B48BF09A-7CAB-4987-A0DF-5C9487D17C25}"/>
              </a:ext>
            </a:extLst>
          </p:cNvPr>
          <p:cNvCxnSpPr/>
          <p:nvPr/>
        </p:nvCxnSpPr>
        <p:spPr>
          <a:xfrm rot="10800000">
            <a:off x="1477737" y="4825094"/>
            <a:ext cx="375806" cy="3251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Verbindingslijn: gebogen 4">
            <a:extLst>
              <a:ext uri="{FF2B5EF4-FFF2-40B4-BE49-F238E27FC236}">
                <a16:creationId xmlns:a16="http://schemas.microsoft.com/office/drawing/2014/main" id="{26CB4BD0-8FF3-41E4-B9B7-CA8C00FA31BA}"/>
              </a:ext>
            </a:extLst>
          </p:cNvPr>
          <p:cNvCxnSpPr>
            <a:cxnSpLocks/>
          </p:cNvCxnSpPr>
          <p:nvPr/>
        </p:nvCxnSpPr>
        <p:spPr>
          <a:xfrm rot="16200000" flipV="1">
            <a:off x="4428955" y="3237374"/>
            <a:ext cx="836648" cy="4578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Verbindingslijn: gebogen 6">
            <a:extLst>
              <a:ext uri="{FF2B5EF4-FFF2-40B4-BE49-F238E27FC236}">
                <a16:creationId xmlns:a16="http://schemas.microsoft.com/office/drawing/2014/main" id="{B18E9B91-2BDD-45A8-B988-A1F8270F0977}"/>
              </a:ext>
            </a:extLst>
          </p:cNvPr>
          <p:cNvCxnSpPr>
            <a:cxnSpLocks/>
          </p:cNvCxnSpPr>
          <p:nvPr/>
        </p:nvCxnSpPr>
        <p:spPr>
          <a:xfrm>
            <a:off x="4411125" y="5029896"/>
            <a:ext cx="1496405" cy="3189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Verbindingslijn: gebogen 8">
            <a:extLst>
              <a:ext uri="{FF2B5EF4-FFF2-40B4-BE49-F238E27FC236}">
                <a16:creationId xmlns:a16="http://schemas.microsoft.com/office/drawing/2014/main" id="{AC1182CD-A7A8-4333-A0F1-0FAFA529B8FB}"/>
              </a:ext>
            </a:extLst>
          </p:cNvPr>
          <p:cNvCxnSpPr>
            <a:stCxn id="76" idx="6"/>
          </p:cNvCxnSpPr>
          <p:nvPr/>
        </p:nvCxnSpPr>
        <p:spPr>
          <a:xfrm flipV="1">
            <a:off x="6065621" y="3396343"/>
            <a:ext cx="770853" cy="3705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8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53" grpId="0" animBg="1"/>
      <p:bldP spid="76" grpId="0" animBg="1"/>
      <p:bldP spid="80" grpId="0"/>
      <p:bldP spid="81" grpId="0"/>
      <p:bldP spid="82" grpId="0"/>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E37F7F-114A-4DAB-B8A5-61D8D26BB6CC}"/>
              </a:ext>
            </a:extLst>
          </p:cNvPr>
          <p:cNvSpPr>
            <a:spLocks noGrp="1"/>
          </p:cNvSpPr>
          <p:nvPr>
            <p:ph sz="half" idx="1"/>
          </p:nvPr>
        </p:nvSpPr>
        <p:spPr/>
        <p:txBody>
          <a:bodyPr/>
          <a:lstStyle/>
          <a:p>
            <a:pPr marL="0" indent="0">
              <a:buNone/>
            </a:pPr>
            <a:endParaRPr lang="nl-BE" u="sng" dirty="0"/>
          </a:p>
          <a:p>
            <a:pPr marL="0" indent="0">
              <a:buNone/>
            </a:pPr>
            <a:endParaRPr lang="nl-BE" u="sng" dirty="0"/>
          </a:p>
          <a:p>
            <a:pPr marL="0" indent="0">
              <a:buNone/>
            </a:pPr>
            <a:endParaRPr lang="nl-BE" u="sng" dirty="0"/>
          </a:p>
          <a:p>
            <a:pPr marL="0" indent="0">
              <a:buNone/>
            </a:pPr>
            <a:r>
              <a:rPr lang="nl-BE" sz="3300" dirty="0">
                <a:latin typeface="+mn-lt"/>
              </a:rPr>
              <a:t>Geactualiseerd aanbod, autonomie, flexibilisering… het </a:t>
            </a:r>
            <a:r>
              <a:rPr lang="nl-BE" sz="3300" dirty="0" err="1">
                <a:latin typeface="+mn-lt"/>
              </a:rPr>
              <a:t>dko</a:t>
            </a:r>
            <a:r>
              <a:rPr lang="nl-BE" sz="3300" dirty="0">
                <a:latin typeface="+mn-lt"/>
              </a:rPr>
              <a:t> van morgen.</a:t>
            </a:r>
          </a:p>
          <a:p>
            <a:endParaRPr lang="nl-BE" dirty="0"/>
          </a:p>
          <a:p>
            <a:r>
              <a:rPr lang="nl-BE" u="sng" dirty="0">
                <a:hlinkClick r:id="rId3"/>
              </a:rPr>
              <a:t>https://onderwijs.vlaanderen,be/decreet-deeltijds-kunstonderwijs</a:t>
            </a:r>
            <a:r>
              <a:rPr lang="nl-BE" dirty="0"/>
              <a:t> </a:t>
            </a:r>
          </a:p>
          <a:p>
            <a:pPr>
              <a:buNone/>
            </a:pPr>
            <a:endParaRPr lang="nl-BE" dirty="0"/>
          </a:p>
          <a:p>
            <a:pPr marL="0" indent="0">
              <a:buNone/>
            </a:pPr>
            <a:endParaRPr lang="nl-BE" u="sng" dirty="0"/>
          </a:p>
          <a:p>
            <a:pPr>
              <a:buNone/>
            </a:pPr>
            <a:endParaRPr lang="nl-BE" u="sng" dirty="0"/>
          </a:p>
          <a:p>
            <a:endParaRPr lang="nl-BE" u="sng" dirty="0"/>
          </a:p>
          <a:p>
            <a:pPr marL="0" indent="0">
              <a:buNone/>
            </a:pPr>
            <a:endParaRPr lang="nl-BE" u="sng" dirty="0"/>
          </a:p>
          <a:p>
            <a:endParaRPr lang="nl-BE" u="sng" dirty="0"/>
          </a:p>
          <a:p>
            <a:endParaRPr lang="nl-BE" u="sng" dirty="0"/>
          </a:p>
          <a:p>
            <a:endParaRPr lang="nl-BE" u="sng" dirty="0"/>
          </a:p>
          <a:p>
            <a:endParaRPr lang="nl-BE" u="sng" dirty="0"/>
          </a:p>
          <a:p>
            <a:endParaRPr lang="nl-BE" u="sng" dirty="0"/>
          </a:p>
          <a:p>
            <a:endParaRPr lang="nl-BE" u="sng" dirty="0"/>
          </a:p>
        </p:txBody>
      </p:sp>
    </p:spTree>
    <p:extLst>
      <p:ext uri="{BB962C8B-B14F-4D97-AF65-F5344CB8AC3E}">
        <p14:creationId xmlns:p14="http://schemas.microsoft.com/office/powerpoint/2010/main" val="4127928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A5427E7-EFFF-44D4-9C49-B6BD0523B264}"/>
              </a:ext>
            </a:extLst>
          </p:cNvPr>
          <p:cNvSpPr>
            <a:spLocks noGrp="1"/>
          </p:cNvSpPr>
          <p:nvPr>
            <p:ph type="ctrTitle"/>
          </p:nvPr>
        </p:nvSpPr>
        <p:spPr>
          <a:xfrm>
            <a:off x="2782957" y="2104574"/>
            <a:ext cx="5029095" cy="2484000"/>
          </a:xfrm>
        </p:spPr>
        <p:txBody>
          <a:bodyPr/>
          <a:lstStyle/>
          <a:p>
            <a:r>
              <a:rPr lang="nl-BE" sz="2400" dirty="0"/>
              <a:t>Bekwaamheidsbewijzen en concordantie</a:t>
            </a:r>
          </a:p>
        </p:txBody>
      </p:sp>
      <p:sp>
        <p:nvSpPr>
          <p:cNvPr id="5" name="Ondertitel 4">
            <a:extLst>
              <a:ext uri="{FF2B5EF4-FFF2-40B4-BE49-F238E27FC236}">
                <a16:creationId xmlns:a16="http://schemas.microsoft.com/office/drawing/2014/main" id="{014A2003-C12E-4373-A793-D830B7B88878}"/>
              </a:ext>
            </a:extLst>
          </p:cNvPr>
          <p:cNvSpPr>
            <a:spLocks noGrp="1"/>
          </p:cNvSpPr>
          <p:nvPr>
            <p:ph type="subTitle" idx="1"/>
          </p:nvPr>
        </p:nvSpPr>
        <p:spPr>
          <a:xfrm>
            <a:off x="2782957" y="4631622"/>
            <a:ext cx="5033875" cy="1224000"/>
          </a:xfrm>
        </p:spPr>
        <p:txBody>
          <a:bodyPr/>
          <a:lstStyle/>
          <a:p>
            <a:endParaRPr lang="nl-BE"/>
          </a:p>
        </p:txBody>
      </p:sp>
      <p:sp>
        <p:nvSpPr>
          <p:cNvPr id="6" name="Tijdelijke aanduiding voor inhoud 5">
            <a:extLst>
              <a:ext uri="{FF2B5EF4-FFF2-40B4-BE49-F238E27FC236}">
                <a16:creationId xmlns:a16="http://schemas.microsoft.com/office/drawing/2014/main" id="{B8D7C4AE-935D-40C5-843F-00500A86EF6A}"/>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3885524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A1A50-7DED-4260-994F-D2016551FCE6}"/>
              </a:ext>
            </a:extLst>
          </p:cNvPr>
          <p:cNvSpPr>
            <a:spLocks noGrp="1"/>
          </p:cNvSpPr>
          <p:nvPr>
            <p:ph type="title"/>
          </p:nvPr>
        </p:nvSpPr>
        <p:spPr/>
        <p:txBody>
          <a:bodyPr/>
          <a:lstStyle/>
          <a:p>
            <a:pPr algn="ctr"/>
            <a:r>
              <a:rPr lang="nl-BE" dirty="0"/>
              <a:t>Bekwaamheidsbewijzen </a:t>
            </a:r>
          </a:p>
        </p:txBody>
      </p:sp>
      <p:sp>
        <p:nvSpPr>
          <p:cNvPr id="3" name="Tijdelijke aanduiding voor inhoud 2">
            <a:extLst>
              <a:ext uri="{FF2B5EF4-FFF2-40B4-BE49-F238E27FC236}">
                <a16:creationId xmlns:a16="http://schemas.microsoft.com/office/drawing/2014/main" id="{911E0C2E-D41A-440E-A0A1-57BA33258372}"/>
              </a:ext>
            </a:extLst>
          </p:cNvPr>
          <p:cNvSpPr>
            <a:spLocks noGrp="1"/>
          </p:cNvSpPr>
          <p:nvPr>
            <p:ph sz="half" idx="1"/>
          </p:nvPr>
        </p:nvSpPr>
        <p:spPr/>
        <p:txBody>
          <a:bodyPr/>
          <a:lstStyle/>
          <a:p>
            <a:r>
              <a:rPr lang="nl-BE" dirty="0"/>
              <a:t>Behoud 2 </a:t>
            </a:r>
            <a:r>
              <a:rPr lang="nl-BE" dirty="0" err="1"/>
              <a:t>BVR’s</a:t>
            </a:r>
            <a:r>
              <a:rPr lang="nl-BE" dirty="0"/>
              <a:t> van 1990 rond bekwaamheidsbewijzen</a:t>
            </a:r>
          </a:p>
          <a:p>
            <a:pPr lvl="1"/>
            <a:r>
              <a:rPr lang="nl-BE" dirty="0"/>
              <a:t>Geen wijzigingen algemene inhoud</a:t>
            </a:r>
          </a:p>
          <a:p>
            <a:pPr lvl="1"/>
            <a:r>
              <a:rPr lang="nl-BE" dirty="0"/>
              <a:t>Wel wijzigingen: concrete koppeling diploma’s aan de nieuwe vakken + gradenstructuur </a:t>
            </a:r>
          </a:p>
          <a:p>
            <a:pPr marL="288000" lvl="1" indent="0">
              <a:buNone/>
            </a:pPr>
            <a:endParaRPr lang="nl-BE" dirty="0"/>
          </a:p>
          <a:p>
            <a:r>
              <a:rPr lang="nl-BE" dirty="0"/>
              <a:t>Aanpassing structuur: </a:t>
            </a:r>
          </a:p>
          <a:p>
            <a:pPr lvl="1"/>
            <a:r>
              <a:rPr lang="nl-BE" dirty="0"/>
              <a:t>Studierichting </a:t>
            </a:r>
            <a:r>
              <a:rPr lang="nl-BE" dirty="0">
                <a:latin typeface="Calibri" panose="020F0502020204030204" pitchFamily="34" charset="0"/>
              </a:rPr>
              <a:t>→</a:t>
            </a:r>
            <a:r>
              <a:rPr lang="nl-BE" dirty="0"/>
              <a:t> domein</a:t>
            </a:r>
          </a:p>
          <a:p>
            <a:pPr lvl="1"/>
            <a:r>
              <a:rPr lang="nl-BE" dirty="0"/>
              <a:t>Lagere graad </a:t>
            </a:r>
            <a:r>
              <a:rPr lang="nl-BE" dirty="0">
                <a:latin typeface="Calibri" panose="020F0502020204030204" pitchFamily="34" charset="0"/>
              </a:rPr>
              <a:t>→ </a:t>
            </a:r>
            <a:r>
              <a:rPr lang="nl-BE" dirty="0"/>
              <a:t> 1</a:t>
            </a:r>
            <a:r>
              <a:rPr lang="nl-BE" baseline="30000" dirty="0"/>
              <a:t>e</a:t>
            </a:r>
            <a:r>
              <a:rPr lang="nl-BE" dirty="0"/>
              <a:t> en 2</a:t>
            </a:r>
            <a:r>
              <a:rPr lang="nl-BE" baseline="30000" dirty="0"/>
              <a:t>e</a:t>
            </a:r>
            <a:r>
              <a:rPr lang="nl-BE" dirty="0"/>
              <a:t> graad</a:t>
            </a:r>
          </a:p>
          <a:p>
            <a:pPr lvl="1"/>
            <a:r>
              <a:rPr lang="nl-BE" dirty="0"/>
              <a:t>Middelbare graad </a:t>
            </a:r>
            <a:r>
              <a:rPr lang="nl-BE" dirty="0">
                <a:latin typeface="Calibri" panose="020F0502020204030204" pitchFamily="34" charset="0"/>
              </a:rPr>
              <a:t>→ </a:t>
            </a:r>
            <a:r>
              <a:rPr lang="nl-BE" dirty="0"/>
              <a:t>3</a:t>
            </a:r>
            <a:r>
              <a:rPr lang="nl-BE" baseline="30000" dirty="0"/>
              <a:t>e</a:t>
            </a:r>
            <a:r>
              <a:rPr lang="nl-BE" dirty="0"/>
              <a:t> graad</a:t>
            </a:r>
          </a:p>
          <a:p>
            <a:pPr lvl="1"/>
            <a:r>
              <a:rPr lang="nl-BE" dirty="0"/>
              <a:t>Hogere graad en specialisatiegraad </a:t>
            </a:r>
            <a:r>
              <a:rPr lang="nl-BE" dirty="0">
                <a:latin typeface="Calibri" panose="020F0502020204030204" pitchFamily="34" charset="0"/>
              </a:rPr>
              <a:t>→ </a:t>
            </a:r>
            <a:r>
              <a:rPr lang="nl-BE" dirty="0"/>
              <a:t>4</a:t>
            </a:r>
            <a:r>
              <a:rPr lang="nl-BE" baseline="30000" dirty="0"/>
              <a:t>e</a:t>
            </a:r>
            <a:r>
              <a:rPr lang="nl-BE" dirty="0"/>
              <a:t> graad</a:t>
            </a:r>
          </a:p>
          <a:p>
            <a:pPr lvl="2"/>
            <a:r>
              <a:rPr lang="nl-BE" dirty="0"/>
              <a:t>Vakken kortlopende studierichtingen =  4</a:t>
            </a:r>
            <a:r>
              <a:rPr lang="nl-BE" baseline="30000" dirty="0"/>
              <a:t>e</a:t>
            </a:r>
            <a:r>
              <a:rPr lang="nl-BE" dirty="0"/>
              <a:t> graad</a:t>
            </a:r>
          </a:p>
          <a:p>
            <a:pPr marL="288000" lvl="1" indent="0">
              <a:buNone/>
            </a:pPr>
            <a:endParaRPr lang="nl-BE" dirty="0"/>
          </a:p>
          <a:p>
            <a:endParaRPr lang="nl-BE" dirty="0"/>
          </a:p>
        </p:txBody>
      </p:sp>
    </p:spTree>
    <p:extLst>
      <p:ext uri="{BB962C8B-B14F-4D97-AF65-F5344CB8AC3E}">
        <p14:creationId xmlns:p14="http://schemas.microsoft.com/office/powerpoint/2010/main" val="2391420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F9879-7322-4A28-BE0A-6F0514FBEAD4}"/>
              </a:ext>
            </a:extLst>
          </p:cNvPr>
          <p:cNvSpPr>
            <a:spLocks noGrp="1"/>
          </p:cNvSpPr>
          <p:nvPr>
            <p:ph type="title"/>
          </p:nvPr>
        </p:nvSpPr>
        <p:spPr/>
        <p:txBody>
          <a:bodyPr/>
          <a:lstStyle/>
          <a:p>
            <a:pPr algn="ctr"/>
            <a:r>
              <a:rPr lang="nl-BE" dirty="0"/>
              <a:t>Bekwaamheidsbewijzen </a:t>
            </a:r>
          </a:p>
        </p:txBody>
      </p:sp>
      <p:sp>
        <p:nvSpPr>
          <p:cNvPr id="3" name="Tijdelijke aanduiding voor inhoud 2">
            <a:extLst>
              <a:ext uri="{FF2B5EF4-FFF2-40B4-BE49-F238E27FC236}">
                <a16:creationId xmlns:a16="http://schemas.microsoft.com/office/drawing/2014/main" id="{8E936AA6-1365-4EDD-93D5-41E2DE3AFC9C}"/>
              </a:ext>
            </a:extLst>
          </p:cNvPr>
          <p:cNvSpPr>
            <a:spLocks noGrp="1"/>
          </p:cNvSpPr>
          <p:nvPr>
            <p:ph sz="half" idx="1"/>
          </p:nvPr>
        </p:nvSpPr>
        <p:spPr/>
        <p:txBody>
          <a:bodyPr/>
          <a:lstStyle/>
          <a:p>
            <a:r>
              <a:rPr lang="nl-BE" dirty="0"/>
              <a:t>Volledige afstemming nieuw BVR BHB op BVR </a:t>
            </a:r>
            <a:r>
              <a:rPr lang="nl-BE" dirty="0" err="1"/>
              <a:t>org</a:t>
            </a:r>
            <a:endParaRPr lang="nl-BE" dirty="0"/>
          </a:p>
          <a:p>
            <a:pPr>
              <a:buNone/>
            </a:pPr>
            <a:endParaRPr lang="nl-BE" dirty="0"/>
          </a:p>
          <a:p>
            <a:pPr lvl="1"/>
            <a:r>
              <a:rPr lang="nl-BE" dirty="0"/>
              <a:t>Vakken zonder naamswijziging: BHB gelijk</a:t>
            </a:r>
          </a:p>
          <a:p>
            <a:pPr lvl="1"/>
            <a:endParaRPr lang="nl-BE" dirty="0"/>
          </a:p>
          <a:p>
            <a:pPr lvl="1"/>
            <a:r>
              <a:rPr lang="nl-BE" dirty="0"/>
              <a:t>Naamswijzigingen vakken: </a:t>
            </a:r>
          </a:p>
          <a:p>
            <a:pPr lvl="2"/>
            <a:r>
              <a:rPr lang="nl-BE" dirty="0"/>
              <a:t>bij 1-1-relatie BHB oud vak idem nieuw vak </a:t>
            </a:r>
          </a:p>
          <a:p>
            <a:pPr lvl="2"/>
            <a:r>
              <a:rPr lang="nl-BE" dirty="0"/>
              <a:t>Bij samenvoegingen/splitsingen vakken mogelijks andere invulling </a:t>
            </a:r>
          </a:p>
          <a:p>
            <a:pPr marL="576000" lvl="2" indent="0">
              <a:buNone/>
            </a:pPr>
            <a:endParaRPr lang="nl-BE" dirty="0"/>
          </a:p>
          <a:p>
            <a:pPr lvl="1"/>
            <a:r>
              <a:rPr lang="nl-BE" dirty="0"/>
              <a:t>Nieuwe vakken: bekwaamheidsbewijzen en salarisschalen ingevuld</a:t>
            </a:r>
          </a:p>
          <a:p>
            <a:endParaRPr lang="nl-BE" dirty="0"/>
          </a:p>
        </p:txBody>
      </p:sp>
    </p:spTree>
    <p:extLst>
      <p:ext uri="{BB962C8B-B14F-4D97-AF65-F5344CB8AC3E}">
        <p14:creationId xmlns:p14="http://schemas.microsoft.com/office/powerpoint/2010/main" val="320919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6B6FBC3-CD2C-4A76-84A5-1F651D99000C}"/>
              </a:ext>
            </a:extLst>
          </p:cNvPr>
          <p:cNvSpPr>
            <a:spLocks noGrp="1"/>
          </p:cNvSpPr>
          <p:nvPr>
            <p:ph sz="half" idx="1"/>
          </p:nvPr>
        </p:nvSpPr>
        <p:spPr>
          <a:xfrm>
            <a:off x="1296000" y="1717287"/>
            <a:ext cx="7416000" cy="4148253"/>
          </a:xfrm>
        </p:spPr>
        <p:txBody>
          <a:bodyPr/>
          <a:lstStyle/>
          <a:p>
            <a:r>
              <a:rPr lang="nl-BE" dirty="0"/>
              <a:t>Structureren VO algemene regel</a:t>
            </a:r>
          </a:p>
          <a:p>
            <a:pPr>
              <a:buNone/>
            </a:pPr>
            <a:endParaRPr lang="nl-BE" dirty="0"/>
          </a:p>
          <a:p>
            <a:pPr lvl="2"/>
            <a:r>
              <a:rPr lang="nl-BE" dirty="0"/>
              <a:t>KV alle graden = HKO 1e/2e/3e graad + BPB</a:t>
            </a:r>
          </a:p>
          <a:p>
            <a:pPr marL="576000" lvl="2" indent="0">
              <a:buNone/>
            </a:pPr>
            <a:endParaRPr lang="nl-BE" dirty="0"/>
          </a:p>
          <a:p>
            <a:pPr lvl="2"/>
            <a:r>
              <a:rPr lang="nl-BE" dirty="0"/>
              <a:t>AV in 1e/2e/3e graad </a:t>
            </a:r>
          </a:p>
          <a:p>
            <a:pPr lvl="3"/>
            <a:r>
              <a:rPr lang="nl-BE" dirty="0"/>
              <a:t>HOKT + BPB en Bachelor + BPB</a:t>
            </a:r>
          </a:p>
          <a:p>
            <a:pPr lvl="3"/>
            <a:r>
              <a:rPr lang="nl-BE" dirty="0"/>
              <a:t>HKO 1</a:t>
            </a:r>
            <a:r>
              <a:rPr lang="nl-BE" baseline="30000" dirty="0"/>
              <a:t>e/</a:t>
            </a:r>
            <a:r>
              <a:rPr lang="nl-BE" dirty="0"/>
              <a:t>2</a:t>
            </a:r>
            <a:r>
              <a:rPr lang="nl-BE" baseline="30000" dirty="0"/>
              <a:t>e</a:t>
            </a:r>
            <a:r>
              <a:rPr lang="nl-BE" dirty="0"/>
              <a:t>graad + BPB</a:t>
            </a:r>
          </a:p>
          <a:p>
            <a:pPr lvl="3"/>
            <a:r>
              <a:rPr lang="nl-BE" dirty="0"/>
              <a:t>Ten minste master + BPB</a:t>
            </a:r>
          </a:p>
          <a:p>
            <a:pPr marL="864000" lvl="3" indent="0">
              <a:buNone/>
            </a:pPr>
            <a:endParaRPr lang="nl-BE" dirty="0"/>
          </a:p>
          <a:p>
            <a:pPr lvl="2"/>
            <a:r>
              <a:rPr lang="nl-BE" dirty="0"/>
              <a:t>AV 4</a:t>
            </a:r>
            <a:r>
              <a:rPr lang="nl-BE" baseline="30000" dirty="0"/>
              <a:t>e</a:t>
            </a:r>
            <a:r>
              <a:rPr lang="nl-BE" dirty="0"/>
              <a:t> graad</a:t>
            </a:r>
          </a:p>
          <a:p>
            <a:pPr lvl="3"/>
            <a:r>
              <a:rPr lang="nl-BE" dirty="0"/>
              <a:t>HKO 1</a:t>
            </a:r>
            <a:r>
              <a:rPr lang="nl-BE" baseline="30000" dirty="0"/>
              <a:t>e/</a:t>
            </a:r>
            <a:r>
              <a:rPr lang="nl-BE" dirty="0"/>
              <a:t>2</a:t>
            </a:r>
            <a:r>
              <a:rPr lang="nl-BE" baseline="30000" dirty="0"/>
              <a:t>e</a:t>
            </a:r>
            <a:r>
              <a:rPr lang="nl-BE" dirty="0"/>
              <a:t>graad + BPB</a:t>
            </a:r>
          </a:p>
          <a:p>
            <a:pPr lvl="3"/>
            <a:r>
              <a:rPr lang="nl-BE" dirty="0"/>
              <a:t>Ten minste master + BPB</a:t>
            </a:r>
          </a:p>
          <a:p>
            <a:pPr lvl="2"/>
            <a:endParaRPr lang="nl-BE" dirty="0"/>
          </a:p>
          <a:p>
            <a:pPr lvl="2"/>
            <a:endParaRPr lang="nl-BE" sz="2400" dirty="0"/>
          </a:p>
          <a:p>
            <a:pPr lvl="2"/>
            <a:endParaRPr lang="nl-BE" dirty="0"/>
          </a:p>
          <a:p>
            <a:pPr lvl="1"/>
            <a:endParaRPr lang="nl-BE" dirty="0"/>
          </a:p>
          <a:p>
            <a:pPr lvl="1"/>
            <a:endParaRPr lang="nl-BE" dirty="0"/>
          </a:p>
          <a:p>
            <a:pPr lvl="8"/>
            <a:endParaRPr lang="nl-BE" dirty="0"/>
          </a:p>
        </p:txBody>
      </p:sp>
      <p:sp>
        <p:nvSpPr>
          <p:cNvPr id="2" name="Titel 1">
            <a:extLst>
              <a:ext uri="{FF2B5EF4-FFF2-40B4-BE49-F238E27FC236}">
                <a16:creationId xmlns:a16="http://schemas.microsoft.com/office/drawing/2014/main" id="{9E420E2A-133B-48B4-B2FA-937D6B4EB776}"/>
              </a:ext>
            </a:extLst>
          </p:cNvPr>
          <p:cNvSpPr>
            <a:spLocks noGrp="1"/>
          </p:cNvSpPr>
          <p:nvPr>
            <p:ph type="title"/>
          </p:nvPr>
        </p:nvSpPr>
        <p:spPr/>
        <p:txBody>
          <a:bodyPr/>
          <a:lstStyle/>
          <a:p>
            <a:pPr algn="ctr"/>
            <a:r>
              <a:rPr lang="nl-BE" dirty="0"/>
              <a:t>Bekwaamheidsbewijzen: VO  </a:t>
            </a:r>
          </a:p>
        </p:txBody>
      </p:sp>
    </p:spTree>
    <p:extLst>
      <p:ext uri="{BB962C8B-B14F-4D97-AF65-F5344CB8AC3E}">
        <p14:creationId xmlns:p14="http://schemas.microsoft.com/office/powerpoint/2010/main" val="530124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DE5D7-2EDC-4B1A-B47C-412164121199}"/>
              </a:ext>
            </a:extLst>
          </p:cNvPr>
          <p:cNvSpPr>
            <a:spLocks noGrp="1"/>
          </p:cNvSpPr>
          <p:nvPr>
            <p:ph type="title"/>
          </p:nvPr>
        </p:nvSpPr>
        <p:spPr/>
        <p:txBody>
          <a:bodyPr/>
          <a:lstStyle/>
          <a:p>
            <a:pPr algn="ctr"/>
            <a:r>
              <a:rPr lang="nl-BE" dirty="0"/>
              <a:t>Salarisschalen en verloning </a:t>
            </a:r>
          </a:p>
        </p:txBody>
      </p:sp>
      <p:sp>
        <p:nvSpPr>
          <p:cNvPr id="3" name="Tijdelijke aanduiding voor inhoud 2">
            <a:extLst>
              <a:ext uri="{FF2B5EF4-FFF2-40B4-BE49-F238E27FC236}">
                <a16:creationId xmlns:a16="http://schemas.microsoft.com/office/drawing/2014/main" id="{F6CF9EC3-CC95-405D-907C-F7E6A995F1D1}"/>
              </a:ext>
            </a:extLst>
          </p:cNvPr>
          <p:cNvSpPr>
            <a:spLocks noGrp="1"/>
          </p:cNvSpPr>
          <p:nvPr>
            <p:ph sz="half" idx="1"/>
          </p:nvPr>
        </p:nvSpPr>
        <p:spPr/>
        <p:txBody>
          <a:bodyPr/>
          <a:lstStyle/>
          <a:p>
            <a:r>
              <a:rPr lang="nl-BE" dirty="0"/>
              <a:t>Behoud verloningssystematiek</a:t>
            </a:r>
          </a:p>
          <a:p>
            <a:pPr indent="-288000">
              <a:buNone/>
            </a:pPr>
            <a:endParaRPr lang="nl-BE" dirty="0"/>
          </a:p>
          <a:p>
            <a:pPr lvl="2"/>
            <a:r>
              <a:rPr lang="nl-BE" dirty="0"/>
              <a:t>1</a:t>
            </a:r>
            <a:r>
              <a:rPr lang="nl-BE" baseline="30000" dirty="0"/>
              <a:t>e</a:t>
            </a:r>
            <a:r>
              <a:rPr lang="nl-BE" dirty="0"/>
              <a:t>/2</a:t>
            </a:r>
            <a:r>
              <a:rPr lang="nl-BE" baseline="30000" dirty="0"/>
              <a:t>e</a:t>
            </a:r>
            <a:r>
              <a:rPr lang="nl-BE" dirty="0"/>
              <a:t>/3</a:t>
            </a:r>
            <a:r>
              <a:rPr lang="nl-BE" baseline="30000" dirty="0"/>
              <a:t>e</a:t>
            </a:r>
            <a:r>
              <a:rPr lang="nl-BE" dirty="0"/>
              <a:t> graad functieverloning (</a:t>
            </a:r>
            <a:r>
              <a:rPr lang="nl-BE" dirty="0" err="1"/>
              <a:t>ssc</a:t>
            </a:r>
            <a:r>
              <a:rPr lang="nl-BE" dirty="0"/>
              <a:t> 301 VE/VO of 300 bij ANDER)</a:t>
            </a:r>
          </a:p>
          <a:p>
            <a:pPr lvl="2"/>
            <a:endParaRPr lang="nl-BE" dirty="0"/>
          </a:p>
          <a:p>
            <a:pPr lvl="2"/>
            <a:r>
              <a:rPr lang="nl-BE" dirty="0"/>
              <a:t>4</a:t>
            </a:r>
            <a:r>
              <a:rPr lang="nl-BE" baseline="30000" dirty="0"/>
              <a:t>e</a:t>
            </a:r>
            <a:r>
              <a:rPr lang="nl-BE" dirty="0"/>
              <a:t> graad diplomaverloning (</a:t>
            </a:r>
            <a:r>
              <a:rPr lang="nl-BE" dirty="0" err="1"/>
              <a:t>ssc</a:t>
            </a:r>
            <a:r>
              <a:rPr lang="nl-BE"/>
              <a:t> 501/347/302 </a:t>
            </a:r>
            <a:r>
              <a:rPr lang="nl-BE" dirty="0"/>
              <a:t>VE/VO of 384 bij ANDER)</a:t>
            </a:r>
          </a:p>
          <a:p>
            <a:pPr lvl="2"/>
            <a:endParaRPr lang="nl-BE" dirty="0"/>
          </a:p>
          <a:p>
            <a:pPr lvl="2"/>
            <a:r>
              <a:rPr lang="nl-BE" dirty="0"/>
              <a:t>Verloning administratief medewerker = opsteller</a:t>
            </a:r>
          </a:p>
          <a:p>
            <a:pPr marL="576000" lvl="2" indent="0">
              <a:buNone/>
            </a:pPr>
            <a:endParaRPr lang="nl-BE" dirty="0"/>
          </a:p>
          <a:p>
            <a:pPr lvl="2"/>
            <a:r>
              <a:rPr lang="nl-BE" dirty="0"/>
              <a:t>Nu geen loonsverhogingen</a:t>
            </a:r>
          </a:p>
          <a:p>
            <a:endParaRPr lang="nl-BE" dirty="0"/>
          </a:p>
        </p:txBody>
      </p:sp>
    </p:spTree>
    <p:extLst>
      <p:ext uri="{BB962C8B-B14F-4D97-AF65-F5344CB8AC3E}">
        <p14:creationId xmlns:p14="http://schemas.microsoft.com/office/powerpoint/2010/main" val="3370928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6B6FBC3-CD2C-4A76-84A5-1F651D99000C}"/>
              </a:ext>
            </a:extLst>
          </p:cNvPr>
          <p:cNvSpPr>
            <a:spLocks noGrp="1"/>
          </p:cNvSpPr>
          <p:nvPr>
            <p:ph sz="half" idx="1"/>
          </p:nvPr>
        </p:nvSpPr>
        <p:spPr/>
        <p:txBody>
          <a:bodyPr/>
          <a:lstStyle/>
          <a:p>
            <a:pPr lvl="1"/>
            <a:endParaRPr lang="nl-BE" dirty="0"/>
          </a:p>
          <a:p>
            <a:r>
              <a:rPr lang="nl-BE" dirty="0"/>
              <a:t>Voorzien van OM/VE en OM/VO</a:t>
            </a:r>
          </a:p>
          <a:p>
            <a:pPr lvl="1"/>
            <a:r>
              <a:rPr lang="nl-BE" dirty="0"/>
              <a:t>Bij vakken met naamsverandering na AC of IC :</a:t>
            </a:r>
          </a:p>
          <a:p>
            <a:pPr lvl="2"/>
            <a:r>
              <a:rPr lang="nl-BE" dirty="0"/>
              <a:t>VE oud vak, geen VE nieuw vak </a:t>
            </a:r>
            <a:r>
              <a:rPr lang="nl-BE" dirty="0">
                <a:latin typeface="Calibri" panose="020F0502020204030204" pitchFamily="34" charset="0"/>
              </a:rPr>
              <a:t>→ OM/VE</a:t>
            </a:r>
          </a:p>
          <a:p>
            <a:pPr lvl="2"/>
            <a:r>
              <a:rPr lang="nl-BE" dirty="0"/>
              <a:t>VO oud vak, geen VO nieuw vak </a:t>
            </a:r>
            <a:r>
              <a:rPr lang="nl-BE" dirty="0">
                <a:latin typeface="Calibri" panose="020F0502020204030204" pitchFamily="34" charset="0"/>
              </a:rPr>
              <a:t>→ OM/VO</a:t>
            </a:r>
          </a:p>
          <a:p>
            <a:pPr lvl="2"/>
            <a:endParaRPr lang="nl-BE" dirty="0"/>
          </a:p>
          <a:p>
            <a:pPr lvl="1"/>
            <a:r>
              <a:rPr lang="nl-BE" dirty="0"/>
              <a:t>Bijkomend</a:t>
            </a:r>
          </a:p>
          <a:p>
            <a:pPr lvl="2"/>
            <a:r>
              <a:rPr lang="nl-BE" dirty="0"/>
              <a:t>Dansinitiatie = OM/VO</a:t>
            </a:r>
          </a:p>
          <a:p>
            <a:pPr lvl="2"/>
            <a:r>
              <a:rPr lang="nl-BE" dirty="0"/>
              <a:t>Begeleidingspraktijk = OM/VE </a:t>
            </a:r>
          </a:p>
          <a:p>
            <a:pPr lvl="2"/>
            <a:endParaRPr lang="nl-BE" dirty="0"/>
          </a:p>
          <a:p>
            <a:r>
              <a:rPr lang="nl-BE" dirty="0"/>
              <a:t>Salarisschaal 501/347/302 voor </a:t>
            </a:r>
            <a:r>
              <a:rPr lang="nl-BE" dirty="0" err="1"/>
              <a:t>AMV’ers</a:t>
            </a:r>
            <a:r>
              <a:rPr lang="nl-BE" dirty="0"/>
              <a:t> HG</a:t>
            </a:r>
          </a:p>
          <a:p>
            <a:pPr lvl="1"/>
            <a:r>
              <a:rPr lang="nl-BE" dirty="0"/>
              <a:t>Opvolger alleen maar 2</a:t>
            </a:r>
            <a:r>
              <a:rPr lang="nl-BE" baseline="30000" dirty="0"/>
              <a:t>e</a:t>
            </a:r>
            <a:r>
              <a:rPr lang="nl-BE" dirty="0"/>
              <a:t> of 3</a:t>
            </a:r>
            <a:r>
              <a:rPr lang="nl-BE" baseline="30000" dirty="0"/>
              <a:t>e</a:t>
            </a:r>
            <a:r>
              <a:rPr lang="nl-BE" dirty="0"/>
              <a:t> graad</a:t>
            </a:r>
          </a:p>
        </p:txBody>
      </p:sp>
      <p:sp>
        <p:nvSpPr>
          <p:cNvPr id="2" name="Titel 1">
            <a:extLst>
              <a:ext uri="{FF2B5EF4-FFF2-40B4-BE49-F238E27FC236}">
                <a16:creationId xmlns:a16="http://schemas.microsoft.com/office/drawing/2014/main" id="{9E420E2A-133B-48B4-B2FA-937D6B4EB776}"/>
              </a:ext>
            </a:extLst>
          </p:cNvPr>
          <p:cNvSpPr>
            <a:spLocks noGrp="1"/>
          </p:cNvSpPr>
          <p:nvPr>
            <p:ph type="title"/>
          </p:nvPr>
        </p:nvSpPr>
        <p:spPr/>
        <p:txBody>
          <a:bodyPr/>
          <a:lstStyle/>
          <a:p>
            <a:pPr algn="ctr"/>
            <a:r>
              <a:rPr lang="nl-BE" dirty="0"/>
              <a:t>Overgangsmaatregelen </a:t>
            </a:r>
          </a:p>
        </p:txBody>
      </p:sp>
    </p:spTree>
    <p:extLst>
      <p:ext uri="{BB962C8B-B14F-4D97-AF65-F5344CB8AC3E}">
        <p14:creationId xmlns:p14="http://schemas.microsoft.com/office/powerpoint/2010/main" val="895414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Concordantie: algemeen </a:t>
            </a:r>
          </a:p>
        </p:txBody>
      </p:sp>
      <p:sp>
        <p:nvSpPr>
          <p:cNvPr id="10" name="Tijdelijke aanduiding voor inhoud 9"/>
          <p:cNvSpPr>
            <a:spLocks noGrp="1"/>
          </p:cNvSpPr>
          <p:nvPr>
            <p:ph sz="half" idx="1"/>
          </p:nvPr>
        </p:nvSpPr>
        <p:spPr/>
        <p:txBody>
          <a:bodyPr/>
          <a:lstStyle/>
          <a:p>
            <a:r>
              <a:rPr lang="nl-BE" dirty="0"/>
              <a:t>Overdracht rechten en plichten personeelsleden</a:t>
            </a:r>
          </a:p>
          <a:p>
            <a:pPr lvl="1"/>
            <a:r>
              <a:rPr lang="nl-BE" dirty="0"/>
              <a:t>Van oude </a:t>
            </a:r>
            <a:r>
              <a:rPr lang="nl-BE" dirty="0" err="1"/>
              <a:t>vakbenaming</a:t>
            </a:r>
            <a:r>
              <a:rPr lang="nl-BE" dirty="0"/>
              <a:t> naar nieuwe </a:t>
            </a:r>
            <a:r>
              <a:rPr lang="nl-BE" dirty="0" err="1"/>
              <a:t>vakbenaming</a:t>
            </a:r>
            <a:endParaRPr lang="nl-BE" dirty="0"/>
          </a:p>
          <a:p>
            <a:pPr marL="288000" lvl="1" indent="0">
              <a:buNone/>
            </a:pPr>
            <a:endParaRPr lang="nl-BE" dirty="0"/>
          </a:p>
          <a:p>
            <a:r>
              <a:rPr lang="nl-BE" dirty="0"/>
              <a:t>Ambtshalve concordantie </a:t>
            </a:r>
          </a:p>
          <a:p>
            <a:pPr lvl="1"/>
            <a:r>
              <a:rPr lang="nl-BE" dirty="0"/>
              <a:t>Voor iedereen met rechten en plichten in vak uit lijst</a:t>
            </a:r>
          </a:p>
          <a:p>
            <a:pPr lvl="1"/>
            <a:r>
              <a:rPr lang="nl-BE" dirty="0"/>
              <a:t>Centraal geregeld</a:t>
            </a:r>
          </a:p>
          <a:p>
            <a:pPr marL="288000" lvl="1" indent="0">
              <a:buNone/>
            </a:pPr>
            <a:endParaRPr lang="nl-BE" dirty="0"/>
          </a:p>
          <a:p>
            <a:r>
              <a:rPr lang="nl-BE" dirty="0"/>
              <a:t>Individuele concordantie</a:t>
            </a:r>
          </a:p>
          <a:p>
            <a:pPr lvl="1"/>
            <a:r>
              <a:rPr lang="nl-BE" dirty="0"/>
              <a:t>Voor sommige personeelsleden</a:t>
            </a:r>
          </a:p>
          <a:p>
            <a:pPr lvl="1"/>
            <a:r>
              <a:rPr lang="nl-BE" dirty="0"/>
              <a:t>Persoonsgebonden en eenmalig</a:t>
            </a:r>
          </a:p>
          <a:p>
            <a:pPr lvl="1"/>
            <a:r>
              <a:rPr lang="nl-BE" dirty="0"/>
              <a:t>Enkel individuele concordanties opgenomen in lijst</a:t>
            </a:r>
          </a:p>
          <a:p>
            <a:pPr lvl="1"/>
            <a:endParaRPr lang="nl-BE" dirty="0"/>
          </a:p>
          <a:p>
            <a:pPr>
              <a:buNone/>
            </a:pPr>
            <a:endParaRPr lang="nl-BE" dirty="0"/>
          </a:p>
        </p:txBody>
      </p:sp>
    </p:spTree>
    <p:extLst>
      <p:ext uri="{BB962C8B-B14F-4D97-AF65-F5344CB8AC3E}">
        <p14:creationId xmlns:p14="http://schemas.microsoft.com/office/powerpoint/2010/main" val="3540053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Gevolgen concordantie </a:t>
            </a:r>
          </a:p>
        </p:txBody>
      </p:sp>
      <p:sp>
        <p:nvSpPr>
          <p:cNvPr id="10" name="Tijdelijke aanduiding voor inhoud 9"/>
          <p:cNvSpPr>
            <a:spLocks noGrp="1"/>
          </p:cNvSpPr>
          <p:nvPr>
            <p:ph sz="half" idx="1"/>
          </p:nvPr>
        </p:nvSpPr>
        <p:spPr/>
        <p:txBody>
          <a:bodyPr/>
          <a:lstStyle/>
          <a:p>
            <a:r>
              <a:rPr lang="nl-BE" dirty="0"/>
              <a:t>Voor beide soorten zelfde gevolgen: </a:t>
            </a:r>
          </a:p>
          <a:p>
            <a:pPr lvl="1"/>
            <a:r>
              <a:rPr lang="nl-BE" dirty="0"/>
              <a:t>Indien nodig: kandidaatstelling tijdelijke aanstelling</a:t>
            </a:r>
          </a:p>
          <a:p>
            <a:pPr lvl="1"/>
            <a:r>
              <a:rPr lang="nl-BE" dirty="0"/>
              <a:t>Dienstanciënniteit</a:t>
            </a:r>
          </a:p>
          <a:p>
            <a:pPr lvl="1"/>
            <a:r>
              <a:rPr lang="nl-BE" dirty="0"/>
              <a:t>(Kandidaatstelling/recht op) TADD </a:t>
            </a:r>
          </a:p>
          <a:p>
            <a:pPr lvl="1"/>
            <a:r>
              <a:rPr lang="nl-BE" dirty="0" err="1"/>
              <a:t>Vacantverklaring</a:t>
            </a:r>
            <a:r>
              <a:rPr lang="nl-BE" dirty="0"/>
              <a:t> en kandidaatstelling voor VB</a:t>
            </a:r>
          </a:p>
          <a:p>
            <a:pPr lvl="1"/>
            <a:r>
              <a:rPr lang="nl-BE" dirty="0"/>
              <a:t>VB zelf</a:t>
            </a:r>
          </a:p>
          <a:p>
            <a:pPr lvl="1"/>
            <a:r>
              <a:rPr lang="nl-BE" dirty="0" err="1"/>
              <a:t>Vacantverklaring</a:t>
            </a:r>
            <a:r>
              <a:rPr lang="nl-BE" dirty="0"/>
              <a:t>/kandidaatstelling mutatie</a:t>
            </a:r>
          </a:p>
          <a:p>
            <a:pPr lvl="1"/>
            <a:r>
              <a:rPr lang="nl-BE" dirty="0"/>
              <a:t>TBSOB/REA/WTW</a:t>
            </a:r>
          </a:p>
          <a:p>
            <a:pPr lvl="1"/>
            <a:r>
              <a:rPr lang="nl-BE" dirty="0"/>
              <a:t>Conformiteitsattesten</a:t>
            </a:r>
          </a:p>
          <a:p>
            <a:pPr lvl="1"/>
            <a:r>
              <a:rPr lang="nl-BE" dirty="0"/>
              <a:t>Artistieke ervaring</a:t>
            </a:r>
          </a:p>
          <a:p>
            <a:endParaRPr lang="nl-BE" dirty="0"/>
          </a:p>
        </p:txBody>
      </p:sp>
    </p:spTree>
    <p:extLst>
      <p:ext uri="{BB962C8B-B14F-4D97-AF65-F5344CB8AC3E}">
        <p14:creationId xmlns:p14="http://schemas.microsoft.com/office/powerpoint/2010/main" val="3062267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Ambtshalve concordantie </a:t>
            </a:r>
          </a:p>
        </p:txBody>
      </p:sp>
      <p:sp>
        <p:nvSpPr>
          <p:cNvPr id="10" name="Tijdelijke aanduiding voor inhoud 9"/>
          <p:cNvSpPr>
            <a:spLocks noGrp="1"/>
          </p:cNvSpPr>
          <p:nvPr>
            <p:ph sz="half" idx="1"/>
          </p:nvPr>
        </p:nvSpPr>
        <p:spPr/>
        <p:txBody>
          <a:bodyPr/>
          <a:lstStyle/>
          <a:p>
            <a:r>
              <a:rPr lang="nl-BE" dirty="0"/>
              <a:t>Centraal geregeld</a:t>
            </a:r>
          </a:p>
          <a:p>
            <a:pPr>
              <a:buNone/>
            </a:pPr>
            <a:endParaRPr lang="nl-BE" dirty="0"/>
          </a:p>
          <a:p>
            <a:r>
              <a:rPr lang="nl-BE" dirty="0"/>
              <a:t>In principe niets doen – gebeurt ‘automatisch’</a:t>
            </a:r>
          </a:p>
          <a:p>
            <a:pPr lvl="1"/>
            <a:r>
              <a:rPr lang="nl-BE" dirty="0"/>
              <a:t>Meeste personeelsleden mee opgevangen</a:t>
            </a:r>
          </a:p>
          <a:p>
            <a:pPr marL="288000" lvl="1" indent="0">
              <a:buNone/>
            </a:pPr>
            <a:endParaRPr lang="nl-BE" dirty="0"/>
          </a:p>
          <a:p>
            <a:r>
              <a:rPr lang="nl-BE" dirty="0"/>
              <a:t>En - en lijst: meerdere ambtshalve concordanties per persoon mogelijk</a:t>
            </a:r>
          </a:p>
          <a:p>
            <a:pPr>
              <a:buNone/>
            </a:pPr>
            <a:endParaRPr lang="nl-BE" dirty="0"/>
          </a:p>
          <a:p>
            <a:r>
              <a:rPr lang="nl-BE" dirty="0"/>
              <a:t>‘slapend’ aanwezig in dossier personeelslid (interimarissen!)</a:t>
            </a:r>
          </a:p>
          <a:p>
            <a:pPr lvl="1"/>
            <a:endParaRPr lang="nl-BE" dirty="0"/>
          </a:p>
        </p:txBody>
      </p:sp>
    </p:spTree>
    <p:extLst>
      <p:ext uri="{BB962C8B-B14F-4D97-AF65-F5344CB8AC3E}">
        <p14:creationId xmlns:p14="http://schemas.microsoft.com/office/powerpoint/2010/main" val="145076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7A94A-D2E9-493E-84EE-C64F08F69E69}"/>
              </a:ext>
            </a:extLst>
          </p:cNvPr>
          <p:cNvSpPr>
            <a:spLocks noGrp="1"/>
          </p:cNvSpPr>
          <p:nvPr>
            <p:ph type="title"/>
          </p:nvPr>
        </p:nvSpPr>
        <p:spPr/>
        <p:txBody>
          <a:bodyPr/>
          <a:lstStyle/>
          <a:p>
            <a:r>
              <a:rPr lang="nl-BE" dirty="0"/>
              <a:t>Hoe nieuw is nieuw?</a:t>
            </a:r>
          </a:p>
        </p:txBody>
      </p:sp>
      <p:pic>
        <p:nvPicPr>
          <p:cNvPr id="4" name="Picture 9">
            <a:extLst>
              <a:ext uri="{FF2B5EF4-FFF2-40B4-BE49-F238E27FC236}">
                <a16:creationId xmlns:a16="http://schemas.microsoft.com/office/drawing/2014/main" id="{9B6C2101-E959-4C30-AD33-14FA5C80575F}"/>
              </a:ext>
            </a:extLst>
          </p:cNvPr>
          <p:cNvPicPr>
            <a:picLocks noChangeAspect="1" noChangeArrowheads="1"/>
          </p:cNvPicPr>
          <p:nvPr/>
        </p:nvPicPr>
        <p:blipFill>
          <a:blip r:embed="rId2" cstate="print"/>
          <a:srcRect/>
          <a:stretch>
            <a:fillRect/>
          </a:stretch>
        </p:blipFill>
        <p:spPr bwMode="auto">
          <a:xfrm>
            <a:off x="3485436" y="2670245"/>
            <a:ext cx="1706555" cy="1259876"/>
          </a:xfrm>
          <a:prstGeom prst="rect">
            <a:avLst/>
          </a:prstGeom>
          <a:noFill/>
          <a:ln w="9525">
            <a:noFill/>
            <a:miter lim="800000"/>
            <a:headEnd/>
            <a:tailEnd/>
          </a:ln>
        </p:spPr>
      </p:pic>
      <p:sp>
        <p:nvSpPr>
          <p:cNvPr id="6" name="Zeshoek 5">
            <a:extLst>
              <a:ext uri="{FF2B5EF4-FFF2-40B4-BE49-F238E27FC236}">
                <a16:creationId xmlns:a16="http://schemas.microsoft.com/office/drawing/2014/main" id="{2F958F91-CA74-4375-8F28-45CB976B4F4F}"/>
              </a:ext>
            </a:extLst>
          </p:cNvPr>
          <p:cNvSpPr/>
          <p:nvPr/>
        </p:nvSpPr>
        <p:spPr>
          <a:xfrm>
            <a:off x="1624878" y="2579757"/>
            <a:ext cx="990600" cy="89167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200" dirty="0" err="1">
                <a:solidFill>
                  <a:prstClr val="white"/>
                </a:solidFill>
                <a:latin typeface="Calibri" panose="020F0502020204030204"/>
              </a:rPr>
              <a:t>Behoudvan</a:t>
            </a:r>
            <a:r>
              <a:rPr lang="nl-BE" sz="1200" dirty="0">
                <a:solidFill>
                  <a:prstClr val="white"/>
                </a:solidFill>
                <a:latin typeface="Calibri" panose="020F0502020204030204"/>
              </a:rPr>
              <a:t> wat goed is</a:t>
            </a:r>
          </a:p>
        </p:txBody>
      </p:sp>
      <p:sp>
        <p:nvSpPr>
          <p:cNvPr id="7" name="Zeshoek 6">
            <a:extLst>
              <a:ext uri="{FF2B5EF4-FFF2-40B4-BE49-F238E27FC236}">
                <a16:creationId xmlns:a16="http://schemas.microsoft.com/office/drawing/2014/main" id="{D73F1255-4C7C-41CE-9243-272181952B4B}"/>
              </a:ext>
            </a:extLst>
          </p:cNvPr>
          <p:cNvSpPr/>
          <p:nvPr/>
        </p:nvSpPr>
        <p:spPr>
          <a:xfrm>
            <a:off x="5742458" y="3292072"/>
            <a:ext cx="990600" cy="89167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050" dirty="0">
              <a:solidFill>
                <a:prstClr val="white"/>
              </a:solidFill>
              <a:latin typeface="Calibri" panose="020F0502020204030204"/>
            </a:endParaRPr>
          </a:p>
        </p:txBody>
      </p:sp>
      <p:sp>
        <p:nvSpPr>
          <p:cNvPr id="9" name="Zeshoek 8">
            <a:extLst>
              <a:ext uri="{FF2B5EF4-FFF2-40B4-BE49-F238E27FC236}">
                <a16:creationId xmlns:a16="http://schemas.microsoft.com/office/drawing/2014/main" id="{9AFE0E27-3C28-412F-8910-F34F4DDF4628}"/>
              </a:ext>
            </a:extLst>
          </p:cNvPr>
          <p:cNvSpPr/>
          <p:nvPr/>
        </p:nvSpPr>
        <p:spPr>
          <a:xfrm>
            <a:off x="1659807" y="3542482"/>
            <a:ext cx="990600" cy="891674"/>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200" dirty="0">
              <a:solidFill>
                <a:prstClr val="white"/>
              </a:solidFill>
              <a:latin typeface="Calibri" panose="020F0502020204030204"/>
            </a:endParaRPr>
          </a:p>
        </p:txBody>
      </p:sp>
      <p:grpSp>
        <p:nvGrpSpPr>
          <p:cNvPr id="11" name="Groep 10">
            <a:extLst>
              <a:ext uri="{FF2B5EF4-FFF2-40B4-BE49-F238E27FC236}">
                <a16:creationId xmlns:a16="http://schemas.microsoft.com/office/drawing/2014/main" id="{2BCE1D25-FE88-4240-A6E5-BD4C4B9DD5D1}"/>
              </a:ext>
            </a:extLst>
          </p:cNvPr>
          <p:cNvGrpSpPr/>
          <p:nvPr/>
        </p:nvGrpSpPr>
        <p:grpSpPr>
          <a:xfrm>
            <a:off x="2486106" y="3038447"/>
            <a:ext cx="1027109" cy="891674"/>
            <a:chOff x="2434171" y="2534187"/>
            <a:chExt cx="1369478" cy="1188899"/>
          </a:xfrm>
        </p:grpSpPr>
        <p:sp>
          <p:nvSpPr>
            <p:cNvPr id="8" name="Zeshoek 7">
              <a:extLst>
                <a:ext uri="{FF2B5EF4-FFF2-40B4-BE49-F238E27FC236}">
                  <a16:creationId xmlns:a16="http://schemas.microsoft.com/office/drawing/2014/main" id="{5867E640-D4FD-493B-9FCC-C6BE578CF7AC}"/>
                </a:ext>
              </a:extLst>
            </p:cNvPr>
            <p:cNvSpPr/>
            <p:nvPr/>
          </p:nvSpPr>
          <p:spPr>
            <a:xfrm>
              <a:off x="2434171" y="2534187"/>
              <a:ext cx="1320800" cy="1188899"/>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200" dirty="0">
                <a:solidFill>
                  <a:srgbClr val="5B9BD5"/>
                </a:solidFill>
                <a:latin typeface="Calibri" panose="020F0502020204030204"/>
              </a:endParaRPr>
            </a:p>
          </p:txBody>
        </p:sp>
        <p:sp>
          <p:nvSpPr>
            <p:cNvPr id="10" name="Tekstvak 9">
              <a:extLst>
                <a:ext uri="{FF2B5EF4-FFF2-40B4-BE49-F238E27FC236}">
                  <a16:creationId xmlns:a16="http://schemas.microsoft.com/office/drawing/2014/main" id="{8FF027E9-7B54-475B-A371-5B0DC0F95AD5}"/>
                </a:ext>
              </a:extLst>
            </p:cNvPr>
            <p:cNvSpPr txBox="1"/>
            <p:nvPr/>
          </p:nvSpPr>
          <p:spPr>
            <a:xfrm>
              <a:off x="2484955" y="2884956"/>
              <a:ext cx="1318694" cy="677108"/>
            </a:xfrm>
            <a:prstGeom prst="rect">
              <a:avLst/>
            </a:prstGeom>
            <a:noFill/>
          </p:spPr>
          <p:txBody>
            <a:bodyPr wrap="square" rtlCol="0">
              <a:spAutoFit/>
            </a:bodyPr>
            <a:lstStyle/>
            <a:p>
              <a:pPr defTabSz="685800"/>
              <a:r>
                <a:rPr lang="nl-BE" sz="1350" dirty="0">
                  <a:solidFill>
                    <a:srgbClr val="5B9BD5"/>
                  </a:solidFill>
                  <a:latin typeface="Calibri" panose="020F0502020204030204"/>
                </a:rPr>
                <a:t>expliciteren</a:t>
              </a:r>
            </a:p>
          </p:txBody>
        </p:sp>
      </p:grpSp>
      <p:sp>
        <p:nvSpPr>
          <p:cNvPr id="12" name="Tekstvak 11">
            <a:extLst>
              <a:ext uri="{FF2B5EF4-FFF2-40B4-BE49-F238E27FC236}">
                <a16:creationId xmlns:a16="http://schemas.microsoft.com/office/drawing/2014/main" id="{0E08823F-4983-446F-807B-5BBAE430C126}"/>
              </a:ext>
            </a:extLst>
          </p:cNvPr>
          <p:cNvSpPr txBox="1"/>
          <p:nvPr/>
        </p:nvSpPr>
        <p:spPr>
          <a:xfrm>
            <a:off x="1721720" y="3819480"/>
            <a:ext cx="1041407" cy="300082"/>
          </a:xfrm>
          <a:prstGeom prst="rect">
            <a:avLst/>
          </a:prstGeom>
          <a:noFill/>
        </p:spPr>
        <p:txBody>
          <a:bodyPr wrap="square" rtlCol="0">
            <a:spAutoFit/>
          </a:bodyPr>
          <a:lstStyle/>
          <a:p>
            <a:pPr defTabSz="685800"/>
            <a:r>
              <a:rPr lang="nl-BE" sz="1350" dirty="0">
                <a:solidFill>
                  <a:prstClr val="white"/>
                </a:solidFill>
                <a:latin typeface="Calibri" panose="020F0502020204030204"/>
              </a:rPr>
              <a:t>copy-paste</a:t>
            </a:r>
          </a:p>
        </p:txBody>
      </p:sp>
      <p:sp>
        <p:nvSpPr>
          <p:cNvPr id="13" name="Zeshoek 12">
            <a:extLst>
              <a:ext uri="{FF2B5EF4-FFF2-40B4-BE49-F238E27FC236}">
                <a16:creationId xmlns:a16="http://schemas.microsoft.com/office/drawing/2014/main" id="{7DEAC0AA-BC2F-4FD7-8E09-AAD55DE3F4BD}"/>
              </a:ext>
            </a:extLst>
          </p:cNvPr>
          <p:cNvSpPr/>
          <p:nvPr/>
        </p:nvSpPr>
        <p:spPr>
          <a:xfrm>
            <a:off x="782723" y="3066306"/>
            <a:ext cx="990600" cy="891674"/>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200" dirty="0">
              <a:solidFill>
                <a:prstClr val="white"/>
              </a:solidFill>
              <a:latin typeface="Calibri" panose="020F0502020204030204"/>
            </a:endParaRPr>
          </a:p>
        </p:txBody>
      </p:sp>
      <p:sp>
        <p:nvSpPr>
          <p:cNvPr id="14" name="Tekstvak 13">
            <a:extLst>
              <a:ext uri="{FF2B5EF4-FFF2-40B4-BE49-F238E27FC236}">
                <a16:creationId xmlns:a16="http://schemas.microsoft.com/office/drawing/2014/main" id="{0515BB81-B1E3-4712-86BC-4FD433C4C24B}"/>
              </a:ext>
            </a:extLst>
          </p:cNvPr>
          <p:cNvSpPr txBox="1"/>
          <p:nvPr/>
        </p:nvSpPr>
        <p:spPr>
          <a:xfrm>
            <a:off x="896217" y="3343765"/>
            <a:ext cx="1041407" cy="300082"/>
          </a:xfrm>
          <a:prstGeom prst="rect">
            <a:avLst/>
          </a:prstGeom>
          <a:noFill/>
        </p:spPr>
        <p:txBody>
          <a:bodyPr wrap="square" rtlCol="0">
            <a:spAutoFit/>
          </a:bodyPr>
          <a:lstStyle/>
          <a:p>
            <a:pPr defTabSz="685800"/>
            <a:r>
              <a:rPr lang="nl-BE" sz="1350" dirty="0">
                <a:solidFill>
                  <a:prstClr val="white"/>
                </a:solidFill>
                <a:latin typeface="Calibri" panose="020F0502020204030204"/>
              </a:rPr>
              <a:t>verfijnen</a:t>
            </a:r>
          </a:p>
        </p:txBody>
      </p:sp>
      <p:sp>
        <p:nvSpPr>
          <p:cNvPr id="15" name="Zeshoek 14">
            <a:extLst>
              <a:ext uri="{FF2B5EF4-FFF2-40B4-BE49-F238E27FC236}">
                <a16:creationId xmlns:a16="http://schemas.microsoft.com/office/drawing/2014/main" id="{B8EE7D1C-E90F-4C26-B070-EC9605744EB7}"/>
              </a:ext>
            </a:extLst>
          </p:cNvPr>
          <p:cNvSpPr/>
          <p:nvPr/>
        </p:nvSpPr>
        <p:spPr>
          <a:xfrm>
            <a:off x="6591575" y="3767581"/>
            <a:ext cx="990600" cy="891674"/>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200" dirty="0">
              <a:solidFill>
                <a:prstClr val="white"/>
              </a:solidFill>
              <a:latin typeface="Calibri" panose="020F0502020204030204"/>
            </a:endParaRPr>
          </a:p>
        </p:txBody>
      </p:sp>
      <p:sp>
        <p:nvSpPr>
          <p:cNvPr id="16" name="Tekstvak 15">
            <a:extLst>
              <a:ext uri="{FF2B5EF4-FFF2-40B4-BE49-F238E27FC236}">
                <a16:creationId xmlns:a16="http://schemas.microsoft.com/office/drawing/2014/main" id="{6D0CD9AF-5DB1-43D8-9626-527AF197683A}"/>
              </a:ext>
            </a:extLst>
          </p:cNvPr>
          <p:cNvSpPr txBox="1"/>
          <p:nvPr/>
        </p:nvSpPr>
        <p:spPr>
          <a:xfrm>
            <a:off x="5750010" y="3520920"/>
            <a:ext cx="1223168" cy="715581"/>
          </a:xfrm>
          <a:prstGeom prst="rect">
            <a:avLst/>
          </a:prstGeom>
          <a:noFill/>
        </p:spPr>
        <p:txBody>
          <a:bodyPr wrap="square" rtlCol="0">
            <a:spAutoFit/>
          </a:bodyPr>
          <a:lstStyle/>
          <a:p>
            <a:pPr defTabSz="685800"/>
            <a:r>
              <a:rPr lang="nl-BE" sz="1350" dirty="0">
                <a:solidFill>
                  <a:prstClr val="white"/>
                </a:solidFill>
                <a:latin typeface="Calibri" panose="020F0502020204030204"/>
              </a:rPr>
              <a:t>Vernieuwing</a:t>
            </a:r>
          </a:p>
          <a:p>
            <a:pPr defTabSz="685800"/>
            <a:r>
              <a:rPr lang="nl-BE" sz="1350" dirty="0">
                <a:solidFill>
                  <a:prstClr val="white"/>
                </a:solidFill>
                <a:latin typeface="Calibri" panose="020F0502020204030204"/>
              </a:rPr>
              <a:t>waar nodig</a:t>
            </a:r>
          </a:p>
          <a:p>
            <a:pPr defTabSz="685800"/>
            <a:endParaRPr lang="nl-BE" sz="1350" dirty="0">
              <a:solidFill>
                <a:prstClr val="white"/>
              </a:solidFill>
              <a:latin typeface="Calibri" panose="020F0502020204030204"/>
            </a:endParaRPr>
          </a:p>
        </p:txBody>
      </p:sp>
      <p:sp>
        <p:nvSpPr>
          <p:cNvPr id="17" name="Tekstvak 16">
            <a:extLst>
              <a:ext uri="{FF2B5EF4-FFF2-40B4-BE49-F238E27FC236}">
                <a16:creationId xmlns:a16="http://schemas.microsoft.com/office/drawing/2014/main" id="{1F165BA3-BC35-4F6B-B77C-47D19BF7F16E}"/>
              </a:ext>
            </a:extLst>
          </p:cNvPr>
          <p:cNvSpPr txBox="1"/>
          <p:nvPr/>
        </p:nvSpPr>
        <p:spPr>
          <a:xfrm>
            <a:off x="6606851" y="3941372"/>
            <a:ext cx="1243013" cy="507831"/>
          </a:xfrm>
          <a:prstGeom prst="rect">
            <a:avLst/>
          </a:prstGeom>
          <a:noFill/>
        </p:spPr>
        <p:txBody>
          <a:bodyPr wrap="square" rtlCol="0">
            <a:spAutoFit/>
          </a:bodyPr>
          <a:lstStyle/>
          <a:p>
            <a:pPr defTabSz="685800"/>
            <a:r>
              <a:rPr lang="nl-BE" sz="1350" dirty="0">
                <a:solidFill>
                  <a:prstClr val="white"/>
                </a:solidFill>
                <a:latin typeface="Calibri" panose="020F0502020204030204"/>
              </a:rPr>
              <a:t>knelpunten</a:t>
            </a:r>
          </a:p>
          <a:p>
            <a:pPr defTabSz="685800"/>
            <a:r>
              <a:rPr lang="nl-BE" sz="1350" dirty="0">
                <a:solidFill>
                  <a:prstClr val="white"/>
                </a:solidFill>
                <a:latin typeface="Calibri" panose="020F0502020204030204"/>
              </a:rPr>
              <a:t>in de sector</a:t>
            </a:r>
          </a:p>
        </p:txBody>
      </p:sp>
      <p:grpSp>
        <p:nvGrpSpPr>
          <p:cNvPr id="19" name="Groep 18">
            <a:extLst>
              <a:ext uri="{FF2B5EF4-FFF2-40B4-BE49-F238E27FC236}">
                <a16:creationId xmlns:a16="http://schemas.microsoft.com/office/drawing/2014/main" id="{11FAF03C-BB84-4C07-B8E7-F5D7AB895A12}"/>
              </a:ext>
            </a:extLst>
          </p:cNvPr>
          <p:cNvGrpSpPr/>
          <p:nvPr/>
        </p:nvGrpSpPr>
        <p:grpSpPr>
          <a:xfrm>
            <a:off x="5750011" y="4259320"/>
            <a:ext cx="990602" cy="891674"/>
            <a:chOff x="2444241" y="2549118"/>
            <a:chExt cx="1320802" cy="1188899"/>
          </a:xfrm>
        </p:grpSpPr>
        <p:sp>
          <p:nvSpPr>
            <p:cNvPr id="20" name="Zeshoek 19">
              <a:extLst>
                <a:ext uri="{FF2B5EF4-FFF2-40B4-BE49-F238E27FC236}">
                  <a16:creationId xmlns:a16="http://schemas.microsoft.com/office/drawing/2014/main" id="{CAF339A2-7183-435A-9314-0F2834E74834}"/>
                </a:ext>
              </a:extLst>
            </p:cNvPr>
            <p:cNvSpPr/>
            <p:nvPr/>
          </p:nvSpPr>
          <p:spPr>
            <a:xfrm>
              <a:off x="2444241" y="2549118"/>
              <a:ext cx="1320800" cy="1188899"/>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200" dirty="0">
                <a:solidFill>
                  <a:srgbClr val="5B9BD5"/>
                </a:solidFill>
                <a:latin typeface="Calibri" panose="020F0502020204030204"/>
              </a:endParaRPr>
            </a:p>
          </p:txBody>
        </p:sp>
        <p:sp>
          <p:nvSpPr>
            <p:cNvPr id="21" name="Tekstvak 20">
              <a:extLst>
                <a:ext uri="{FF2B5EF4-FFF2-40B4-BE49-F238E27FC236}">
                  <a16:creationId xmlns:a16="http://schemas.microsoft.com/office/drawing/2014/main" id="{8215EC82-B7C9-4F75-9C34-17355FFB0CC0}"/>
                </a:ext>
              </a:extLst>
            </p:cNvPr>
            <p:cNvSpPr txBox="1"/>
            <p:nvPr/>
          </p:nvSpPr>
          <p:spPr>
            <a:xfrm>
              <a:off x="2446348" y="2905750"/>
              <a:ext cx="1318695" cy="492443"/>
            </a:xfrm>
            <a:prstGeom prst="rect">
              <a:avLst/>
            </a:prstGeom>
            <a:noFill/>
          </p:spPr>
          <p:txBody>
            <a:bodyPr wrap="square" rtlCol="0">
              <a:spAutoFit/>
            </a:bodyPr>
            <a:lstStyle/>
            <a:p>
              <a:pPr algn="ctr" defTabSz="685800"/>
              <a:r>
                <a:rPr lang="nl-BE" sz="900" dirty="0">
                  <a:solidFill>
                    <a:srgbClr val="5B9BD5"/>
                  </a:solidFill>
                  <a:latin typeface="Calibri" panose="020F0502020204030204"/>
                </a:rPr>
                <a:t>Maatschappelijke evoluties</a:t>
              </a:r>
            </a:p>
          </p:txBody>
        </p:sp>
      </p:grpSp>
      <p:sp>
        <p:nvSpPr>
          <p:cNvPr id="22" name="Zeshoek 21">
            <a:extLst>
              <a:ext uri="{FF2B5EF4-FFF2-40B4-BE49-F238E27FC236}">
                <a16:creationId xmlns:a16="http://schemas.microsoft.com/office/drawing/2014/main" id="{CAF1506B-BD8F-4DD4-BEB2-8A1D76DB578D}"/>
              </a:ext>
            </a:extLst>
          </p:cNvPr>
          <p:cNvSpPr/>
          <p:nvPr/>
        </p:nvSpPr>
        <p:spPr>
          <a:xfrm>
            <a:off x="4872130" y="3783811"/>
            <a:ext cx="990600" cy="891674"/>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200" dirty="0">
              <a:solidFill>
                <a:prstClr val="white"/>
              </a:solidFill>
              <a:latin typeface="Calibri" panose="020F0502020204030204"/>
            </a:endParaRPr>
          </a:p>
        </p:txBody>
      </p:sp>
      <p:sp>
        <p:nvSpPr>
          <p:cNvPr id="23" name="Tekstvak 22">
            <a:extLst>
              <a:ext uri="{FF2B5EF4-FFF2-40B4-BE49-F238E27FC236}">
                <a16:creationId xmlns:a16="http://schemas.microsoft.com/office/drawing/2014/main" id="{14ED03CC-C204-4B62-8D17-488CFCD93FFD}"/>
              </a:ext>
            </a:extLst>
          </p:cNvPr>
          <p:cNvSpPr txBox="1"/>
          <p:nvPr/>
        </p:nvSpPr>
        <p:spPr>
          <a:xfrm>
            <a:off x="4878092" y="3902594"/>
            <a:ext cx="960825" cy="715581"/>
          </a:xfrm>
          <a:prstGeom prst="rect">
            <a:avLst/>
          </a:prstGeom>
          <a:noFill/>
        </p:spPr>
        <p:txBody>
          <a:bodyPr wrap="square" rtlCol="0">
            <a:spAutoFit/>
          </a:bodyPr>
          <a:lstStyle/>
          <a:p>
            <a:pPr algn="ctr" defTabSz="685800"/>
            <a:r>
              <a:rPr lang="nl-BE" sz="1350" dirty="0">
                <a:solidFill>
                  <a:prstClr val="white"/>
                </a:solidFill>
                <a:latin typeface="Calibri" panose="020F0502020204030204"/>
              </a:rPr>
              <a:t>tendensen in onderwijs</a:t>
            </a:r>
          </a:p>
        </p:txBody>
      </p:sp>
    </p:spTree>
    <p:extLst>
      <p:ext uri="{BB962C8B-B14F-4D97-AF65-F5344CB8AC3E}">
        <p14:creationId xmlns:p14="http://schemas.microsoft.com/office/powerpoint/2010/main" val="13529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p:bldP spid="13" grpId="0" animBg="1"/>
      <p:bldP spid="14" grpId="0"/>
      <p:bldP spid="15" grpId="0" animBg="1"/>
      <p:bldP spid="17" grpId="0"/>
      <p:bldP spid="22" grpId="0" animBg="1"/>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Individuele concordantie: wie/wat?</a:t>
            </a:r>
          </a:p>
        </p:txBody>
      </p:sp>
      <p:sp>
        <p:nvSpPr>
          <p:cNvPr id="10" name="Tijdelijke aanduiding voor inhoud 9"/>
          <p:cNvSpPr>
            <a:spLocks noGrp="1"/>
          </p:cNvSpPr>
          <p:nvPr>
            <p:ph sz="half" idx="1"/>
          </p:nvPr>
        </p:nvSpPr>
        <p:spPr/>
        <p:txBody>
          <a:bodyPr/>
          <a:lstStyle/>
          <a:p>
            <a:r>
              <a:rPr lang="nl-BE" dirty="0" err="1"/>
              <a:t>Vastbenoemden</a:t>
            </a:r>
            <a:r>
              <a:rPr lang="nl-BE" dirty="0"/>
              <a:t> op 31/08/2018</a:t>
            </a:r>
          </a:p>
          <a:p>
            <a:pPr lvl="1"/>
            <a:r>
              <a:rPr lang="nl-BE" dirty="0"/>
              <a:t>Draagwijdte VB + eventueel TADD/tijdelijke prestaties andere vakken (ook voor 01/09/2015)</a:t>
            </a:r>
          </a:p>
          <a:p>
            <a:pPr marL="288000" lvl="1" indent="0">
              <a:buNone/>
            </a:pPr>
            <a:endParaRPr lang="nl-BE" dirty="0"/>
          </a:p>
          <a:p>
            <a:r>
              <a:rPr lang="nl-BE" dirty="0"/>
              <a:t>Tijdelijken aanstelling in een vak</a:t>
            </a:r>
          </a:p>
          <a:p>
            <a:pPr lvl="1"/>
            <a:r>
              <a:rPr lang="nl-BE" dirty="0"/>
              <a:t>2015-2016</a:t>
            </a:r>
          </a:p>
          <a:p>
            <a:pPr lvl="1"/>
            <a:r>
              <a:rPr lang="nl-BE" dirty="0"/>
              <a:t>2016-2017</a:t>
            </a:r>
          </a:p>
          <a:p>
            <a:pPr lvl="1"/>
            <a:r>
              <a:rPr lang="nl-BE" dirty="0"/>
              <a:t>2017-2018</a:t>
            </a:r>
          </a:p>
          <a:p>
            <a:pPr lvl="2"/>
            <a:r>
              <a:rPr lang="nl-BE" dirty="0"/>
              <a:t>Ook voor prestaties voor 01/09/2015 kan er individuele concordantie komen (mits aanstelling na 01/09/2015)</a:t>
            </a:r>
          </a:p>
          <a:p>
            <a:pPr lvl="2"/>
            <a:endParaRPr lang="nl-BE" dirty="0"/>
          </a:p>
          <a:p>
            <a:endParaRPr lang="nl-BE" dirty="0"/>
          </a:p>
          <a:p>
            <a:pPr marL="288000" lvl="1" indent="0">
              <a:buNone/>
            </a:pPr>
            <a:endParaRPr lang="nl-BE" dirty="0"/>
          </a:p>
        </p:txBody>
      </p:sp>
    </p:spTree>
    <p:extLst>
      <p:ext uri="{BB962C8B-B14F-4D97-AF65-F5344CB8AC3E}">
        <p14:creationId xmlns:p14="http://schemas.microsoft.com/office/powerpoint/2010/main" val="624785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Individuele concordantie: wie/wat?</a:t>
            </a:r>
          </a:p>
        </p:txBody>
      </p:sp>
      <p:sp>
        <p:nvSpPr>
          <p:cNvPr id="10" name="Tijdelijke aanduiding voor inhoud 9"/>
          <p:cNvSpPr>
            <a:spLocks noGrp="1"/>
          </p:cNvSpPr>
          <p:nvPr>
            <p:ph sz="half" idx="1"/>
          </p:nvPr>
        </p:nvSpPr>
        <p:spPr/>
        <p:txBody>
          <a:bodyPr/>
          <a:lstStyle/>
          <a:p>
            <a:pPr lvl="1"/>
            <a:r>
              <a:rPr lang="nl-BE" dirty="0"/>
              <a:t>Niet per se aanstelling op 01/09/2018 in geconcordeerd vak nodig (bv. interimarissen)</a:t>
            </a:r>
          </a:p>
          <a:p>
            <a:pPr>
              <a:buNone/>
            </a:pPr>
            <a:endParaRPr lang="nl-BE" dirty="0"/>
          </a:p>
          <a:p>
            <a:r>
              <a:rPr lang="nl-BE" dirty="0"/>
              <a:t>En/of-lijst</a:t>
            </a:r>
          </a:p>
          <a:p>
            <a:pPr lvl="1"/>
            <a:r>
              <a:rPr lang="nl-BE" dirty="0"/>
              <a:t>Mogelijkheid tot geen individuele concordantie</a:t>
            </a:r>
          </a:p>
          <a:p>
            <a:pPr lvl="1"/>
            <a:r>
              <a:rPr lang="nl-BE" dirty="0"/>
              <a:t>Mogelijkheid tot 1 individuele concordantie</a:t>
            </a:r>
          </a:p>
          <a:p>
            <a:pPr lvl="1"/>
            <a:r>
              <a:rPr lang="nl-BE" dirty="0"/>
              <a:t>Mogelijkheid tot meerdere individuele concordanties </a:t>
            </a:r>
          </a:p>
          <a:p>
            <a:endParaRPr lang="nl-BE" dirty="0"/>
          </a:p>
          <a:p>
            <a:pPr marL="288000" lvl="1" indent="0">
              <a:buNone/>
            </a:pPr>
            <a:endParaRPr lang="nl-BE" dirty="0"/>
          </a:p>
        </p:txBody>
      </p:sp>
    </p:spTree>
    <p:extLst>
      <p:ext uri="{BB962C8B-B14F-4D97-AF65-F5344CB8AC3E}">
        <p14:creationId xmlns:p14="http://schemas.microsoft.com/office/powerpoint/2010/main" val="4160429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Individuele concordantie: hoe?</a:t>
            </a:r>
          </a:p>
        </p:txBody>
      </p:sp>
      <p:sp>
        <p:nvSpPr>
          <p:cNvPr id="10" name="Tijdelijke aanduiding voor inhoud 9"/>
          <p:cNvSpPr>
            <a:spLocks noGrp="1"/>
          </p:cNvSpPr>
          <p:nvPr>
            <p:ph sz="half" idx="1"/>
          </p:nvPr>
        </p:nvSpPr>
        <p:spPr/>
        <p:txBody>
          <a:bodyPr/>
          <a:lstStyle/>
          <a:p>
            <a:r>
              <a:rPr lang="nl-BE" dirty="0"/>
              <a:t>Overleg tussen (afgevaardigde van) inrichtende macht en personeelsleden die in aanmerking komen (wie?)</a:t>
            </a:r>
          </a:p>
          <a:p>
            <a:pPr>
              <a:buNone/>
            </a:pPr>
            <a:endParaRPr lang="nl-BE" dirty="0"/>
          </a:p>
          <a:p>
            <a:r>
              <a:rPr lang="nl-BE" dirty="0"/>
              <a:t>Overlopen lijst van vakken van waaruit individuele concordantie mogelijk is (wat?)</a:t>
            </a:r>
          </a:p>
          <a:p>
            <a:pPr>
              <a:buNone/>
            </a:pPr>
            <a:endParaRPr lang="nl-BE" dirty="0"/>
          </a:p>
          <a:p>
            <a:r>
              <a:rPr lang="nl-BE" dirty="0"/>
              <a:t>Beide partijen akkoord: meedelen aan </a:t>
            </a:r>
            <a:r>
              <a:rPr lang="nl-BE" dirty="0" err="1"/>
              <a:t>AgODi</a:t>
            </a:r>
            <a:r>
              <a:rPr lang="nl-BE" dirty="0"/>
              <a:t> voor 15/09/2018</a:t>
            </a:r>
          </a:p>
          <a:p>
            <a:r>
              <a:rPr lang="nl-BE" dirty="0"/>
              <a:t>Beide partijen niet akkoord</a:t>
            </a:r>
          </a:p>
          <a:p>
            <a:pPr lvl="1"/>
            <a:r>
              <a:rPr lang="nl-BE" dirty="0"/>
              <a:t>Schriftelijk meedelen + motiveren</a:t>
            </a:r>
          </a:p>
          <a:p>
            <a:endParaRPr lang="nl-BE" dirty="0"/>
          </a:p>
          <a:p>
            <a:pPr marL="288000" lvl="1" indent="0">
              <a:buNone/>
            </a:pPr>
            <a:endParaRPr lang="nl-BE" dirty="0"/>
          </a:p>
          <a:p>
            <a:endParaRPr lang="nl-BE" dirty="0"/>
          </a:p>
          <a:p>
            <a:pPr marL="288000" lvl="1" indent="0">
              <a:buNone/>
            </a:pPr>
            <a:endParaRPr lang="nl-BE" dirty="0"/>
          </a:p>
        </p:txBody>
      </p:sp>
    </p:spTree>
    <p:extLst>
      <p:ext uri="{BB962C8B-B14F-4D97-AF65-F5344CB8AC3E}">
        <p14:creationId xmlns:p14="http://schemas.microsoft.com/office/powerpoint/2010/main" val="717313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Beroepsmogelijkheid personeelslid</a:t>
            </a:r>
          </a:p>
        </p:txBody>
      </p:sp>
      <p:sp>
        <p:nvSpPr>
          <p:cNvPr id="10" name="Tijdelijke aanduiding voor inhoud 9"/>
          <p:cNvSpPr>
            <a:spLocks noGrp="1"/>
          </p:cNvSpPr>
          <p:nvPr>
            <p:ph sz="half" idx="1"/>
          </p:nvPr>
        </p:nvSpPr>
        <p:spPr/>
        <p:txBody>
          <a:bodyPr/>
          <a:lstStyle/>
          <a:p>
            <a:r>
              <a:rPr lang="nl-BE" dirty="0"/>
              <a:t>Personeelslid niet akkoord beslissing IM</a:t>
            </a:r>
          </a:p>
          <a:p>
            <a:pPr lvl="1"/>
            <a:r>
              <a:rPr lang="nl-BE" dirty="0"/>
              <a:t>Geen individuele concordantie gekregen en wou dit wel</a:t>
            </a:r>
          </a:p>
          <a:p>
            <a:pPr lvl="1"/>
            <a:r>
              <a:rPr lang="nl-BE" dirty="0"/>
              <a:t>Individuele concordantie gekregen en wou dit niet </a:t>
            </a:r>
          </a:p>
          <a:p>
            <a:pPr marL="288000" lvl="1" indent="0">
              <a:buNone/>
            </a:pPr>
            <a:endParaRPr lang="nl-BE" dirty="0"/>
          </a:p>
          <a:p>
            <a:r>
              <a:rPr lang="nl-BE" dirty="0"/>
              <a:t>Binnen 10 kalenderdagen na bezorgen beslissing door IM bezwaarschrift indienen</a:t>
            </a:r>
          </a:p>
          <a:p>
            <a:pPr lvl="1"/>
            <a:r>
              <a:rPr lang="nl-BE" dirty="0"/>
              <a:t>Eigen voorstel tot individuele concordantie of niet- individuele concordantie + motivering</a:t>
            </a:r>
          </a:p>
          <a:p>
            <a:pPr lvl="2"/>
            <a:r>
              <a:rPr lang="nl-BE" dirty="0"/>
              <a:t>Beslissing IM bijvoegen</a:t>
            </a:r>
          </a:p>
          <a:p>
            <a:pPr lvl="1"/>
            <a:r>
              <a:rPr lang="nl-BE" dirty="0"/>
              <a:t>Formulier aan commissie bezwaarschriften indienen</a:t>
            </a:r>
          </a:p>
          <a:p>
            <a:pPr indent="-288000">
              <a:buNone/>
            </a:pPr>
            <a:endParaRPr lang="nl-BE" dirty="0"/>
          </a:p>
          <a:p>
            <a:pPr lvl="1"/>
            <a:endParaRPr lang="nl-BE" dirty="0"/>
          </a:p>
          <a:p>
            <a:pPr marL="288000" lvl="1" indent="0">
              <a:buNone/>
            </a:pPr>
            <a:endParaRPr lang="nl-BE" dirty="0"/>
          </a:p>
          <a:p>
            <a:endParaRPr lang="nl-BE" dirty="0"/>
          </a:p>
          <a:p>
            <a:pPr marL="288000" lvl="1" indent="0">
              <a:buNone/>
            </a:pPr>
            <a:endParaRPr lang="nl-BE" dirty="0"/>
          </a:p>
        </p:txBody>
      </p:sp>
    </p:spTree>
    <p:extLst>
      <p:ext uri="{BB962C8B-B14F-4D97-AF65-F5344CB8AC3E}">
        <p14:creationId xmlns:p14="http://schemas.microsoft.com/office/powerpoint/2010/main" val="2067750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Beroepsmogelijkheid personeelslid</a:t>
            </a:r>
          </a:p>
        </p:txBody>
      </p:sp>
      <p:sp>
        <p:nvSpPr>
          <p:cNvPr id="10" name="Tijdelijke aanduiding voor inhoud 9"/>
          <p:cNvSpPr>
            <a:spLocks noGrp="1"/>
          </p:cNvSpPr>
          <p:nvPr>
            <p:ph sz="half" idx="1"/>
          </p:nvPr>
        </p:nvSpPr>
        <p:spPr/>
        <p:txBody>
          <a:bodyPr/>
          <a:lstStyle/>
          <a:p>
            <a:r>
              <a:rPr lang="nl-BE" dirty="0"/>
              <a:t>Personeelslid meent dat IM individuele concordantie vergeten is: bezwaarschrift voor 05/10/2018</a:t>
            </a:r>
          </a:p>
          <a:p>
            <a:pPr lvl="1"/>
            <a:r>
              <a:rPr lang="nl-BE" dirty="0"/>
              <a:t>Motivatie + eigen voorstel </a:t>
            </a:r>
          </a:p>
          <a:p>
            <a:endParaRPr lang="nl-BE" dirty="0"/>
          </a:p>
          <a:p>
            <a:pPr lvl="1"/>
            <a:endParaRPr lang="nl-BE" dirty="0"/>
          </a:p>
          <a:p>
            <a:pPr indent="-288000">
              <a:buNone/>
            </a:pPr>
            <a:endParaRPr lang="nl-BE" dirty="0"/>
          </a:p>
          <a:p>
            <a:pPr lvl="1"/>
            <a:endParaRPr lang="nl-BE" dirty="0"/>
          </a:p>
          <a:p>
            <a:pPr marL="288000" lvl="1" indent="0">
              <a:buNone/>
            </a:pPr>
            <a:endParaRPr lang="nl-BE" dirty="0"/>
          </a:p>
          <a:p>
            <a:endParaRPr lang="nl-BE" dirty="0"/>
          </a:p>
          <a:p>
            <a:pPr marL="288000" lvl="1" indent="0">
              <a:buNone/>
            </a:pPr>
            <a:endParaRPr lang="nl-BE" dirty="0"/>
          </a:p>
        </p:txBody>
      </p:sp>
    </p:spTree>
    <p:extLst>
      <p:ext uri="{BB962C8B-B14F-4D97-AF65-F5344CB8AC3E}">
        <p14:creationId xmlns:p14="http://schemas.microsoft.com/office/powerpoint/2010/main" val="2940277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Commissie bezwaarschriften</a:t>
            </a:r>
          </a:p>
        </p:txBody>
      </p:sp>
      <p:sp>
        <p:nvSpPr>
          <p:cNvPr id="10" name="Tijdelijke aanduiding voor inhoud 9"/>
          <p:cNvSpPr>
            <a:spLocks noGrp="1"/>
          </p:cNvSpPr>
          <p:nvPr>
            <p:ph sz="half" idx="1"/>
          </p:nvPr>
        </p:nvSpPr>
        <p:spPr/>
        <p:txBody>
          <a:bodyPr/>
          <a:lstStyle/>
          <a:p>
            <a:r>
              <a:rPr lang="nl-BE" dirty="0"/>
              <a:t>Wie?</a:t>
            </a:r>
          </a:p>
          <a:p>
            <a:pPr lvl="1"/>
            <a:r>
              <a:rPr lang="nl-BE" dirty="0"/>
              <a:t>Administrateur-generaal </a:t>
            </a:r>
            <a:r>
              <a:rPr lang="nl-BE" dirty="0" err="1"/>
              <a:t>AgODi</a:t>
            </a:r>
            <a:r>
              <a:rPr lang="nl-BE" dirty="0"/>
              <a:t> of afgevaardigde</a:t>
            </a:r>
          </a:p>
          <a:p>
            <a:pPr lvl="1"/>
            <a:r>
              <a:rPr lang="nl-BE" dirty="0"/>
              <a:t>Een bevoegde inspecteur</a:t>
            </a:r>
          </a:p>
          <a:p>
            <a:pPr marL="288000" lvl="1" indent="0">
              <a:buNone/>
            </a:pPr>
            <a:endParaRPr lang="nl-BE" dirty="0"/>
          </a:p>
          <a:p>
            <a:r>
              <a:rPr lang="nl-BE" dirty="0"/>
              <a:t>Hoe?</a:t>
            </a:r>
          </a:p>
          <a:p>
            <a:pPr lvl="1"/>
            <a:r>
              <a:rPr lang="nl-BE" dirty="0"/>
              <a:t>Beslist collegiaal binnen 30 kalenderdagen</a:t>
            </a:r>
          </a:p>
          <a:p>
            <a:pPr lvl="1"/>
            <a:r>
              <a:rPr lang="nl-BE" dirty="0"/>
              <a:t>Beslissing bindend en definitief voor alle academies</a:t>
            </a:r>
          </a:p>
          <a:p>
            <a:pPr lvl="2"/>
            <a:r>
              <a:rPr lang="nl-BE" dirty="0"/>
              <a:t>Bezwaarschrift niet aanvaard= voorstel IM bindend </a:t>
            </a:r>
          </a:p>
          <a:p>
            <a:pPr lvl="2"/>
            <a:r>
              <a:rPr lang="nl-BE" dirty="0"/>
              <a:t>Bezwaarschrift wel aanvaard = voorstel personeelslid bindend</a:t>
            </a:r>
          </a:p>
          <a:p>
            <a:pPr lvl="1"/>
            <a:endParaRPr lang="nl-BE" dirty="0"/>
          </a:p>
          <a:p>
            <a:pPr indent="-288000">
              <a:buNone/>
            </a:pPr>
            <a:endParaRPr lang="nl-BE" dirty="0"/>
          </a:p>
          <a:p>
            <a:pPr lvl="1"/>
            <a:endParaRPr lang="nl-BE" dirty="0"/>
          </a:p>
          <a:p>
            <a:pPr marL="288000" lvl="1" indent="0">
              <a:buNone/>
            </a:pPr>
            <a:endParaRPr lang="nl-BE" dirty="0"/>
          </a:p>
          <a:p>
            <a:endParaRPr lang="nl-BE" dirty="0"/>
          </a:p>
          <a:p>
            <a:pPr marL="288000" lvl="1" indent="0">
              <a:buNone/>
            </a:pPr>
            <a:endParaRPr lang="nl-BE" dirty="0"/>
          </a:p>
        </p:txBody>
      </p:sp>
    </p:spTree>
    <p:extLst>
      <p:ext uri="{BB962C8B-B14F-4D97-AF65-F5344CB8AC3E}">
        <p14:creationId xmlns:p14="http://schemas.microsoft.com/office/powerpoint/2010/main" val="685754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BE" b="0" dirty="0"/>
              <a:t>Personeelsleden zonder enige concordantie</a:t>
            </a:r>
          </a:p>
        </p:txBody>
      </p:sp>
      <p:sp>
        <p:nvSpPr>
          <p:cNvPr id="10" name="Tijdelijke aanduiding voor inhoud 9"/>
          <p:cNvSpPr>
            <a:spLocks noGrp="1"/>
          </p:cNvSpPr>
          <p:nvPr>
            <p:ph sz="half" idx="1"/>
          </p:nvPr>
        </p:nvSpPr>
        <p:spPr/>
        <p:txBody>
          <a:bodyPr/>
          <a:lstStyle/>
          <a:p>
            <a:r>
              <a:rPr lang="nl-BE" dirty="0"/>
              <a:t>Behouden rechten en plichten die ze hebben in bestaande vakken</a:t>
            </a:r>
          </a:p>
          <a:p>
            <a:pPr lvl="1"/>
            <a:r>
              <a:rPr lang="nl-BE" dirty="0"/>
              <a:t>Vakken nog ingericht na 01/09/2018 (waarnemingstekenen, dansinitiatie, muziekgeschiedenis, begeleidingspraktijk, …) – presteren zoals voorheen in deze vakken</a:t>
            </a:r>
          </a:p>
          <a:p>
            <a:pPr marL="288000" lvl="1" indent="0">
              <a:buNone/>
            </a:pPr>
            <a:endParaRPr lang="nl-BE" dirty="0"/>
          </a:p>
          <a:p>
            <a:pPr lvl="1"/>
            <a:r>
              <a:rPr lang="nl-BE" dirty="0"/>
              <a:t>Vakken verdwijnen na 01/09/2018</a:t>
            </a:r>
          </a:p>
          <a:p>
            <a:pPr lvl="2"/>
            <a:r>
              <a:rPr lang="nl-BE" dirty="0" err="1"/>
              <a:t>Vastbenoemden</a:t>
            </a:r>
            <a:r>
              <a:rPr lang="nl-BE" dirty="0"/>
              <a:t> = TBSOB</a:t>
            </a:r>
          </a:p>
          <a:p>
            <a:pPr indent="-288000">
              <a:buNone/>
            </a:pPr>
            <a:endParaRPr lang="nl-BE" dirty="0"/>
          </a:p>
          <a:p>
            <a:pPr lvl="1"/>
            <a:endParaRPr lang="nl-BE" dirty="0"/>
          </a:p>
          <a:p>
            <a:pPr marL="288000" lvl="1" indent="0">
              <a:buNone/>
            </a:pPr>
            <a:endParaRPr lang="nl-BE" dirty="0"/>
          </a:p>
          <a:p>
            <a:endParaRPr lang="nl-BE" dirty="0"/>
          </a:p>
          <a:p>
            <a:pPr marL="288000" lvl="1" indent="0">
              <a:buNone/>
            </a:pPr>
            <a:endParaRPr lang="nl-BE" dirty="0"/>
          </a:p>
        </p:txBody>
      </p:sp>
    </p:spTree>
    <p:extLst>
      <p:ext uri="{BB962C8B-B14F-4D97-AF65-F5344CB8AC3E}">
        <p14:creationId xmlns:p14="http://schemas.microsoft.com/office/powerpoint/2010/main" val="3583131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EE94E81-C66A-47A0-83D0-901842467425}"/>
              </a:ext>
            </a:extLst>
          </p:cNvPr>
          <p:cNvSpPr>
            <a:spLocks noGrp="1"/>
          </p:cNvSpPr>
          <p:nvPr>
            <p:ph type="ctrTitle"/>
          </p:nvPr>
        </p:nvSpPr>
        <p:spPr>
          <a:xfrm>
            <a:off x="3269974" y="2262272"/>
            <a:ext cx="4934484" cy="1484949"/>
          </a:xfrm>
        </p:spPr>
        <p:txBody>
          <a:bodyPr/>
          <a:lstStyle/>
          <a:p>
            <a:r>
              <a:rPr lang="nl-BE" dirty="0"/>
              <a:t>Nog vragen?</a:t>
            </a:r>
          </a:p>
        </p:txBody>
      </p:sp>
      <p:sp>
        <p:nvSpPr>
          <p:cNvPr id="5" name="Ondertitel 4">
            <a:extLst>
              <a:ext uri="{FF2B5EF4-FFF2-40B4-BE49-F238E27FC236}">
                <a16:creationId xmlns:a16="http://schemas.microsoft.com/office/drawing/2014/main" id="{F6380734-41CC-4C7C-BB71-2527A00E4EFE}"/>
              </a:ext>
            </a:extLst>
          </p:cNvPr>
          <p:cNvSpPr>
            <a:spLocks noGrp="1"/>
          </p:cNvSpPr>
          <p:nvPr>
            <p:ph type="subTitle" idx="1"/>
          </p:nvPr>
        </p:nvSpPr>
        <p:spPr>
          <a:xfrm>
            <a:off x="2345635" y="4104848"/>
            <a:ext cx="6182139" cy="1749299"/>
          </a:xfrm>
        </p:spPr>
        <p:txBody>
          <a:bodyPr/>
          <a:lstStyle/>
          <a:p>
            <a:r>
              <a:rPr lang="nl-BE" sz="2500" dirty="0">
                <a:hlinkClick r:id="rId2"/>
              </a:rPr>
              <a:t>Deeltijdskunstonderwijsbeleid@vlaanderen.be</a:t>
            </a:r>
            <a:endParaRPr lang="nl-BE" sz="2500" dirty="0"/>
          </a:p>
          <a:p>
            <a:endParaRPr lang="nl-BE" sz="2500" dirty="0"/>
          </a:p>
          <a:p>
            <a:r>
              <a:rPr lang="nl-BE" sz="2800" dirty="0"/>
              <a:t>De presentaties vind je na 4 mei op:</a:t>
            </a:r>
          </a:p>
          <a:p>
            <a:r>
              <a:rPr lang="nl-BE" sz="2800" dirty="0"/>
              <a:t> </a:t>
            </a:r>
            <a:r>
              <a:rPr lang="nl-BE" sz="2800" u="sng" dirty="0">
                <a:hlinkClick r:id="rId3"/>
              </a:rPr>
              <a:t>https://onderwijs.vlaanderen.be/decreet-deeltijds-kunstonderwijs</a:t>
            </a:r>
            <a:endParaRPr lang="nl-BE" sz="2500" dirty="0"/>
          </a:p>
        </p:txBody>
      </p:sp>
      <p:sp>
        <p:nvSpPr>
          <p:cNvPr id="6" name="Tijdelijke aanduiding voor inhoud 5">
            <a:extLst>
              <a:ext uri="{FF2B5EF4-FFF2-40B4-BE49-F238E27FC236}">
                <a16:creationId xmlns:a16="http://schemas.microsoft.com/office/drawing/2014/main" id="{4833A392-FCF1-4BB0-95AF-7AA1C31D7D85}"/>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117614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625409" y="1183313"/>
            <a:ext cx="5823328" cy="342900"/>
          </a:xfrm>
          <a:prstGeom prst="rect">
            <a:avLst/>
          </a:prstGeom>
          <a:solidFill>
            <a:schemeClr val="accent1">
              <a:lumMod val="60000"/>
              <a:lumOff val="40000"/>
            </a:schemeClr>
          </a:solidFill>
          <a:ln>
            <a:solidFill>
              <a:schemeClr val="accent1"/>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nl-BE" sz="2400" dirty="0">
                <a:solidFill>
                  <a:prstClr val="white"/>
                </a:solidFill>
                <a:latin typeface="Calibri Light" panose="020F0302020204030204"/>
              </a:rPr>
              <a:t>Beleidsdoelen: niveaudecreet </a:t>
            </a:r>
            <a:r>
              <a:rPr lang="nl-BE" sz="2400" dirty="0" err="1">
                <a:solidFill>
                  <a:prstClr val="white"/>
                </a:solidFill>
                <a:latin typeface="Calibri Light" panose="020F0302020204030204"/>
              </a:rPr>
              <a:t>dko</a:t>
            </a:r>
            <a:endParaRPr lang="nl-BE" sz="2400" dirty="0">
              <a:solidFill>
                <a:prstClr val="white"/>
              </a:solidFill>
              <a:latin typeface="Calibri Light" panose="020F0302020204030204"/>
            </a:endParaRPr>
          </a:p>
        </p:txBody>
      </p:sp>
      <p:sp>
        <p:nvSpPr>
          <p:cNvPr id="9" name="TextBox 11"/>
          <p:cNvSpPr txBox="1"/>
          <p:nvPr/>
        </p:nvSpPr>
        <p:spPr>
          <a:xfrm>
            <a:off x="1493658" y="1794012"/>
            <a:ext cx="2970330" cy="253916"/>
          </a:xfrm>
          <a:prstGeom prst="rect">
            <a:avLst/>
          </a:prstGeom>
          <a:noFill/>
          <a:ln w="9525">
            <a:solidFill>
              <a:schemeClr val="accent1"/>
            </a:solidFill>
          </a:ln>
        </p:spPr>
        <p:txBody>
          <a:bodyPr wrap="square" rtlCol="0">
            <a:spAutoFit/>
          </a:bodyPr>
          <a:lstStyle/>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Maatschappelijk verbonden </a:t>
            </a:r>
            <a:r>
              <a:rPr lang="nl-BE" sz="1050" dirty="0" err="1">
                <a:solidFill>
                  <a:srgbClr val="002060"/>
                </a:solidFill>
                <a:latin typeface="Calibri" panose="020F0502020204030204"/>
                <a:ea typeface="Verdana" panose="020B0604030504040204" pitchFamily="34" charset="0"/>
                <a:cs typeface="Verdana" panose="020B0604030504040204" pitchFamily="34" charset="0"/>
              </a:rPr>
              <a:t>dko</a:t>
            </a:r>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10" name="TextBox 11"/>
          <p:cNvSpPr txBox="1"/>
          <p:nvPr/>
        </p:nvSpPr>
        <p:spPr>
          <a:xfrm>
            <a:off x="4680012" y="1794012"/>
            <a:ext cx="2970330" cy="253916"/>
          </a:xfrm>
          <a:prstGeom prst="rect">
            <a:avLst/>
          </a:prstGeom>
          <a:noFill/>
          <a:ln w="9525">
            <a:solidFill>
              <a:schemeClr val="accent1"/>
            </a:solidFill>
          </a:ln>
        </p:spPr>
        <p:txBody>
          <a:bodyPr wrap="square" rtlCol="0">
            <a:spAutoFit/>
          </a:bodyPr>
          <a:lstStyle/>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Voor de </a:t>
            </a:r>
            <a:r>
              <a:rPr lang="nl-BE" sz="1050" b="1" dirty="0">
                <a:solidFill>
                  <a:srgbClr val="002060"/>
                </a:solidFill>
                <a:latin typeface="Calibri" panose="020F0502020204030204"/>
                <a:ea typeface="Verdana" panose="020B0604030504040204" pitchFamily="34" charset="0"/>
                <a:cs typeface="Verdana" panose="020B0604030504040204" pitchFamily="34" charset="0"/>
              </a:rPr>
              <a:t>leerlingen</a:t>
            </a:r>
            <a:r>
              <a:rPr lang="nl-BE" sz="1050" dirty="0">
                <a:solidFill>
                  <a:srgbClr val="002060"/>
                </a:solidFill>
                <a:latin typeface="Calibri" panose="020F0502020204030204"/>
                <a:ea typeface="Verdana" panose="020B0604030504040204" pitchFamily="34" charset="0"/>
                <a:cs typeface="Verdana" panose="020B0604030504040204" pitchFamily="34" charset="0"/>
              </a:rPr>
              <a:t> en </a:t>
            </a:r>
            <a:r>
              <a:rPr lang="nl-BE" sz="1050" b="1" dirty="0">
                <a:solidFill>
                  <a:srgbClr val="002060"/>
                </a:solidFill>
                <a:latin typeface="Calibri" panose="020F0502020204030204"/>
                <a:ea typeface="Verdana" panose="020B0604030504040204" pitchFamily="34" charset="0"/>
                <a:cs typeface="Verdana" panose="020B0604030504040204" pitchFamily="34" charset="0"/>
              </a:rPr>
              <a:t>maatschappij</a:t>
            </a:r>
            <a:r>
              <a:rPr lang="nl-BE" sz="1050" dirty="0">
                <a:solidFill>
                  <a:srgbClr val="002060"/>
                </a:solidFill>
                <a:latin typeface="Calibri" panose="020F0502020204030204"/>
                <a:ea typeface="Verdana" panose="020B0604030504040204" pitchFamily="34" charset="0"/>
                <a:cs typeface="Verdana" panose="020B0604030504040204" pitchFamily="34" charset="0"/>
              </a:rPr>
              <a:t> van NU </a:t>
            </a:r>
          </a:p>
        </p:txBody>
      </p:sp>
      <p:sp>
        <p:nvSpPr>
          <p:cNvPr id="47" name="PIJL-OMLAAG 12"/>
          <p:cNvSpPr/>
          <p:nvPr/>
        </p:nvSpPr>
        <p:spPr bwMode="auto">
          <a:xfrm rot="16200000">
            <a:off x="1494657" y="1439224"/>
            <a:ext cx="277435" cy="940406"/>
          </a:xfrm>
          <a:prstGeom prst="downArrow">
            <a:avLst/>
          </a:prstGeom>
          <a:solidFill>
            <a:srgbClr val="FFFF00"/>
          </a:solidFill>
          <a:ln w="12700">
            <a:solidFill>
              <a:srgbClr val="FFFF00"/>
            </a:solidFill>
            <a:miter lim="800000"/>
            <a:headEnd/>
            <a:tailEnd/>
          </a:ln>
          <a:effectLst>
            <a:prstShdw prst="shdw17" dist="17961" dir="2700000">
              <a:srgbClr val="7A7A99"/>
            </a:prstShdw>
          </a:effectLst>
        </p:spPr>
        <p:txBody>
          <a:bodyPr vert="vert" wrap="none" lIns="67500" tIns="35100" rIns="67500" bIns="35100" anchor="ctr"/>
          <a:lstStyle/>
          <a:p>
            <a:pPr algn="ctr" defTabSz="685800" fontAlgn="base">
              <a:spcBef>
                <a:spcPct val="0"/>
              </a:spcBef>
              <a:spcAft>
                <a:spcPct val="0"/>
              </a:spcAft>
            </a:pPr>
            <a:r>
              <a:rPr lang="nl-BE" sz="1050" dirty="0">
                <a:solidFill>
                  <a:prstClr val="black"/>
                </a:solidFill>
                <a:latin typeface="Calibri" panose="020F0502020204030204"/>
                <a:cs typeface="Arial" pitchFamily="34" charset="0"/>
              </a:rPr>
              <a:t>Verbinding</a:t>
            </a:r>
          </a:p>
        </p:txBody>
      </p:sp>
      <p:sp>
        <p:nvSpPr>
          <p:cNvPr id="74" name="TextBox 11"/>
          <p:cNvSpPr txBox="1"/>
          <p:nvPr/>
        </p:nvSpPr>
        <p:spPr>
          <a:xfrm>
            <a:off x="1277635" y="2240869"/>
            <a:ext cx="6518876" cy="3647152"/>
          </a:xfrm>
          <a:prstGeom prst="rect">
            <a:avLst/>
          </a:prstGeom>
          <a:solidFill>
            <a:schemeClr val="tx2">
              <a:lumMod val="40000"/>
              <a:lumOff val="60000"/>
              <a:alpha val="8000"/>
            </a:schemeClr>
          </a:solidFill>
          <a:ln w="9525">
            <a:solidFill>
              <a:schemeClr val="accent1"/>
            </a:solidFill>
            <a:prstDash val="dash"/>
          </a:ln>
        </p:spPr>
        <p:txBody>
          <a:bodyPr wrap="square" rtlCol="0">
            <a:spAutoFit/>
          </a:bodyPr>
          <a:lstStyle/>
          <a:p>
            <a:pPr algn="ctr" defTabSz="685800"/>
            <a:r>
              <a:rPr lang="nl-BE" sz="1050" b="1" dirty="0">
                <a:solidFill>
                  <a:srgbClr val="002060"/>
                </a:solidFill>
                <a:latin typeface="Calibri" panose="020F0502020204030204"/>
                <a:ea typeface="Verdana" panose="020B0604030504040204" pitchFamily="34" charset="0"/>
                <a:cs typeface="Verdana" panose="020B0604030504040204" pitchFamily="34" charset="0"/>
              </a:rPr>
              <a:t>Niveaudecreet</a:t>
            </a: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75" name="TextBox 11"/>
          <p:cNvSpPr txBox="1"/>
          <p:nvPr/>
        </p:nvSpPr>
        <p:spPr>
          <a:xfrm>
            <a:off x="6246186" y="2726922"/>
            <a:ext cx="1003811" cy="577081"/>
          </a:xfrm>
          <a:prstGeom prst="rect">
            <a:avLst/>
          </a:prstGeom>
          <a:solidFill>
            <a:schemeClr val="bg1"/>
          </a:solidFill>
          <a:ln w="9525">
            <a:solidFill>
              <a:schemeClr val="accent1">
                <a:lumMod val="40000"/>
                <a:lumOff val="60000"/>
              </a:schemeClr>
            </a:solidFill>
          </a:ln>
        </p:spPr>
        <p:txBody>
          <a:bodyPr wrap="square" rtlCol="0">
            <a:spAutoFit/>
          </a:bodyPr>
          <a:lstStyle/>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Einddoelen</a:t>
            </a: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76" name="TextBox 11"/>
          <p:cNvSpPr txBox="1"/>
          <p:nvPr/>
        </p:nvSpPr>
        <p:spPr>
          <a:xfrm>
            <a:off x="1601670" y="2929445"/>
            <a:ext cx="1003811" cy="900246"/>
          </a:xfrm>
          <a:prstGeom prst="rect">
            <a:avLst/>
          </a:prstGeom>
          <a:solidFill>
            <a:schemeClr val="bg1"/>
          </a:solidFill>
          <a:ln w="9525">
            <a:solidFill>
              <a:schemeClr val="accent1">
                <a:lumMod val="40000"/>
                <a:lumOff val="60000"/>
              </a:schemeClr>
            </a:solidFill>
          </a:ln>
        </p:spPr>
        <p:txBody>
          <a:bodyPr wrap="square" rtlCol="0">
            <a:spAutoFit/>
          </a:bodyPr>
          <a:lstStyle/>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Samenwerking </a:t>
            </a: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DKO+BAO+SO+HO</a:t>
            </a: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77" name="PIJL-OMLAAG 12"/>
          <p:cNvSpPr/>
          <p:nvPr/>
        </p:nvSpPr>
        <p:spPr bwMode="auto">
          <a:xfrm rot="10800000">
            <a:off x="6579623" y="3266982"/>
            <a:ext cx="260630" cy="432049"/>
          </a:xfrm>
          <a:prstGeom prst="downArrow">
            <a:avLst/>
          </a:prstGeom>
          <a:solidFill>
            <a:srgbClr val="F3F3FF"/>
          </a:solidFill>
          <a:ln w="12700">
            <a:solidFill>
              <a:srgbClr val="9B9BFF"/>
            </a:solidFill>
            <a:miter lim="800000"/>
            <a:headEnd/>
            <a:tailEnd/>
          </a:ln>
          <a:effectLst>
            <a:prstShdw prst="shdw17" dist="17961" dir="2700000">
              <a:srgbClr val="7A7A99"/>
            </a:prstShdw>
          </a:effectLst>
        </p:spPr>
        <p:txBody>
          <a:bodyPr wrap="none" lIns="67500" tIns="35100" rIns="67500" bIns="35100" anchor="ctr"/>
          <a:lstStyle/>
          <a:p>
            <a:pPr algn="ctr" defTabSz="685800" fontAlgn="base">
              <a:spcBef>
                <a:spcPct val="0"/>
              </a:spcBef>
              <a:spcAft>
                <a:spcPct val="0"/>
              </a:spcAft>
            </a:pPr>
            <a:endParaRPr lang="nl-BE" sz="1050" dirty="0">
              <a:solidFill>
                <a:srgbClr val="002060"/>
              </a:solidFill>
              <a:latin typeface="Calibri" panose="020F0502020204030204"/>
              <a:cs typeface="Arial" pitchFamily="34" charset="0"/>
            </a:endParaRPr>
          </a:p>
        </p:txBody>
      </p:sp>
      <p:sp>
        <p:nvSpPr>
          <p:cNvPr id="78" name="Tekstvak 77"/>
          <p:cNvSpPr txBox="1"/>
          <p:nvPr/>
        </p:nvSpPr>
        <p:spPr>
          <a:xfrm>
            <a:off x="3491880" y="2658108"/>
            <a:ext cx="1045193" cy="253916"/>
          </a:xfrm>
          <a:prstGeom prst="rect">
            <a:avLst/>
          </a:prstGeom>
          <a:solidFill>
            <a:schemeClr val="bg1">
              <a:alpha val="0"/>
            </a:schemeClr>
          </a:solidFill>
        </p:spPr>
        <p:txBody>
          <a:bodyPr wrap="square" rtlCol="0">
            <a:spAutoFit/>
          </a:bodyPr>
          <a:lstStyle/>
          <a:p>
            <a:pPr defTabSz="685800"/>
            <a:r>
              <a:rPr lang="nl-BE" sz="1050" dirty="0">
                <a:solidFill>
                  <a:srgbClr val="44546A">
                    <a:lumMod val="75000"/>
                  </a:srgbClr>
                </a:solidFill>
                <a:latin typeface="Calibri" panose="020F0502020204030204"/>
              </a:rPr>
              <a:t>spreiding</a:t>
            </a:r>
          </a:p>
        </p:txBody>
      </p:sp>
      <p:sp>
        <p:nvSpPr>
          <p:cNvPr id="79" name="Tekstvak 78"/>
          <p:cNvSpPr txBox="1"/>
          <p:nvPr/>
        </p:nvSpPr>
        <p:spPr>
          <a:xfrm>
            <a:off x="1858221" y="2658108"/>
            <a:ext cx="1093599" cy="253916"/>
          </a:xfrm>
          <a:prstGeom prst="rect">
            <a:avLst/>
          </a:prstGeom>
          <a:solidFill>
            <a:schemeClr val="bg1">
              <a:alpha val="0"/>
            </a:schemeClr>
          </a:solidFill>
        </p:spPr>
        <p:txBody>
          <a:bodyPr wrap="square" rtlCol="0">
            <a:spAutoFit/>
          </a:bodyPr>
          <a:lstStyle/>
          <a:p>
            <a:pPr defTabSz="685800"/>
            <a:r>
              <a:rPr lang="nl-BE" sz="1050" dirty="0">
                <a:solidFill>
                  <a:srgbClr val="44546A">
                    <a:lumMod val="75000"/>
                  </a:srgbClr>
                </a:solidFill>
                <a:latin typeface="Calibri" panose="020F0502020204030204"/>
              </a:rPr>
              <a:t>context</a:t>
            </a:r>
          </a:p>
        </p:txBody>
      </p:sp>
      <p:sp>
        <p:nvSpPr>
          <p:cNvPr id="80" name="PIJL-OMLAAG 12"/>
          <p:cNvSpPr/>
          <p:nvPr/>
        </p:nvSpPr>
        <p:spPr bwMode="auto">
          <a:xfrm rot="10800000">
            <a:off x="3618692" y="2186862"/>
            <a:ext cx="260630" cy="432049"/>
          </a:xfrm>
          <a:prstGeom prst="downArrow">
            <a:avLst/>
          </a:prstGeom>
          <a:solidFill>
            <a:srgbClr val="F3F3FF"/>
          </a:solidFill>
          <a:ln w="12700">
            <a:solidFill>
              <a:srgbClr val="9B9BFF"/>
            </a:solidFill>
            <a:miter lim="800000"/>
            <a:headEnd/>
            <a:tailEnd/>
          </a:ln>
          <a:effectLst>
            <a:prstShdw prst="shdw17" dist="17961" dir="2700000">
              <a:srgbClr val="7A7A99"/>
            </a:prstShdw>
          </a:effectLst>
        </p:spPr>
        <p:txBody>
          <a:bodyPr wrap="none" lIns="67500" tIns="35100" rIns="67500" bIns="35100" anchor="ctr"/>
          <a:lstStyle/>
          <a:p>
            <a:pPr algn="ctr" defTabSz="685800" fontAlgn="base">
              <a:spcBef>
                <a:spcPct val="0"/>
              </a:spcBef>
              <a:spcAft>
                <a:spcPct val="0"/>
              </a:spcAft>
            </a:pPr>
            <a:endParaRPr lang="nl-BE" sz="1050" dirty="0">
              <a:solidFill>
                <a:srgbClr val="002060"/>
              </a:solidFill>
              <a:latin typeface="Calibri" panose="020F0502020204030204"/>
              <a:cs typeface="Arial" pitchFamily="34" charset="0"/>
            </a:endParaRPr>
          </a:p>
        </p:txBody>
      </p:sp>
      <p:sp>
        <p:nvSpPr>
          <p:cNvPr id="81" name="PIJL-OMLAAG 12"/>
          <p:cNvSpPr/>
          <p:nvPr/>
        </p:nvSpPr>
        <p:spPr bwMode="auto">
          <a:xfrm rot="10800000">
            <a:off x="6579623" y="2240869"/>
            <a:ext cx="260630" cy="432049"/>
          </a:xfrm>
          <a:prstGeom prst="downArrow">
            <a:avLst/>
          </a:prstGeom>
          <a:solidFill>
            <a:srgbClr val="F3F3FF"/>
          </a:solidFill>
          <a:ln w="12700">
            <a:solidFill>
              <a:srgbClr val="9B9BFF"/>
            </a:solidFill>
            <a:miter lim="800000"/>
            <a:headEnd/>
            <a:tailEnd/>
          </a:ln>
          <a:effectLst>
            <a:prstShdw prst="shdw17" dist="17961" dir="2700000">
              <a:srgbClr val="7A7A99"/>
            </a:prstShdw>
          </a:effectLst>
        </p:spPr>
        <p:txBody>
          <a:bodyPr wrap="none" lIns="67500" tIns="35100" rIns="67500" bIns="35100" anchor="ctr"/>
          <a:lstStyle/>
          <a:p>
            <a:pPr algn="ctr" defTabSz="685800" fontAlgn="base">
              <a:spcBef>
                <a:spcPct val="0"/>
              </a:spcBef>
              <a:spcAft>
                <a:spcPct val="0"/>
              </a:spcAft>
            </a:pPr>
            <a:endParaRPr lang="nl-BE" sz="1050" dirty="0">
              <a:solidFill>
                <a:srgbClr val="002060"/>
              </a:solidFill>
              <a:latin typeface="Calibri" panose="020F0502020204030204"/>
              <a:cs typeface="Arial" pitchFamily="34" charset="0"/>
            </a:endParaRPr>
          </a:p>
        </p:txBody>
      </p:sp>
      <p:sp>
        <p:nvSpPr>
          <p:cNvPr id="82" name="PIJL-OMLAAG 12"/>
          <p:cNvSpPr/>
          <p:nvPr/>
        </p:nvSpPr>
        <p:spPr bwMode="auto">
          <a:xfrm rot="10800000">
            <a:off x="1973261" y="2196053"/>
            <a:ext cx="260630" cy="432049"/>
          </a:xfrm>
          <a:prstGeom prst="downArrow">
            <a:avLst/>
          </a:prstGeom>
          <a:solidFill>
            <a:srgbClr val="F3F3FF"/>
          </a:solidFill>
          <a:ln w="12700">
            <a:solidFill>
              <a:srgbClr val="9B9BFF"/>
            </a:solidFill>
            <a:miter lim="800000"/>
            <a:headEnd/>
            <a:tailEnd/>
          </a:ln>
          <a:effectLst>
            <a:prstShdw prst="shdw17" dist="17961" dir="2700000">
              <a:srgbClr val="7A7A99"/>
            </a:prstShdw>
          </a:effectLst>
        </p:spPr>
        <p:txBody>
          <a:bodyPr wrap="none" lIns="67500" tIns="35100" rIns="67500" bIns="35100" anchor="ctr"/>
          <a:lstStyle/>
          <a:p>
            <a:pPr algn="ctr" defTabSz="685800" fontAlgn="base">
              <a:spcBef>
                <a:spcPct val="0"/>
              </a:spcBef>
              <a:spcAft>
                <a:spcPct val="0"/>
              </a:spcAft>
            </a:pPr>
            <a:endParaRPr lang="nl-BE" sz="1050" dirty="0">
              <a:solidFill>
                <a:srgbClr val="002060"/>
              </a:solidFill>
              <a:latin typeface="Calibri" panose="020F0502020204030204"/>
              <a:cs typeface="Arial" pitchFamily="34" charset="0"/>
            </a:endParaRPr>
          </a:p>
        </p:txBody>
      </p:sp>
      <p:sp>
        <p:nvSpPr>
          <p:cNvPr id="90" name="TextBox 11"/>
          <p:cNvSpPr txBox="1"/>
          <p:nvPr/>
        </p:nvSpPr>
        <p:spPr>
          <a:xfrm>
            <a:off x="3221850" y="2888941"/>
            <a:ext cx="1045193" cy="738664"/>
          </a:xfrm>
          <a:prstGeom prst="rect">
            <a:avLst/>
          </a:prstGeom>
          <a:solidFill>
            <a:schemeClr val="bg1"/>
          </a:solidFill>
          <a:ln w="9525">
            <a:solidFill>
              <a:schemeClr val="accent1">
                <a:lumMod val="40000"/>
                <a:lumOff val="60000"/>
              </a:schemeClr>
            </a:solidFill>
          </a:ln>
        </p:spPr>
        <p:txBody>
          <a:bodyPr wrap="square" rtlCol="0">
            <a:spAutoFit/>
          </a:bodyPr>
          <a:lstStyle/>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Programmatie-regelgeving</a:t>
            </a: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91" name="PIJL-OMLAAG 12"/>
          <p:cNvSpPr/>
          <p:nvPr/>
        </p:nvSpPr>
        <p:spPr bwMode="auto">
          <a:xfrm rot="5400000">
            <a:off x="7311453" y="4663689"/>
            <a:ext cx="277435" cy="940406"/>
          </a:xfrm>
          <a:prstGeom prst="downArrow">
            <a:avLst/>
          </a:prstGeom>
          <a:solidFill>
            <a:srgbClr val="FFFF00"/>
          </a:solidFill>
          <a:ln w="12700">
            <a:solidFill>
              <a:srgbClr val="FFFF00"/>
            </a:solidFill>
            <a:miter lim="800000"/>
            <a:headEnd/>
            <a:tailEnd/>
          </a:ln>
          <a:effectLst>
            <a:prstShdw prst="shdw17" dist="17961" dir="2700000">
              <a:srgbClr val="7A7A99"/>
            </a:prstShdw>
          </a:effectLst>
        </p:spPr>
        <p:txBody>
          <a:bodyPr vert="vert270" wrap="none" lIns="67500" tIns="35100" rIns="67500" bIns="35100" anchor="ctr"/>
          <a:lstStyle/>
          <a:p>
            <a:pPr algn="ctr" defTabSz="685800" fontAlgn="base">
              <a:spcBef>
                <a:spcPct val="0"/>
              </a:spcBef>
              <a:spcAft>
                <a:spcPct val="0"/>
              </a:spcAft>
            </a:pPr>
            <a:r>
              <a:rPr lang="nl-BE" sz="1050" dirty="0">
                <a:solidFill>
                  <a:prstClr val="black"/>
                </a:solidFill>
                <a:latin typeface="Calibri" panose="020F0502020204030204"/>
                <a:cs typeface="Arial" pitchFamily="34" charset="0"/>
              </a:rPr>
              <a:t>vereenvoudiging</a:t>
            </a:r>
          </a:p>
        </p:txBody>
      </p:sp>
      <p:sp>
        <p:nvSpPr>
          <p:cNvPr id="92" name="PIJL-OMLAAG 12"/>
          <p:cNvSpPr/>
          <p:nvPr/>
        </p:nvSpPr>
        <p:spPr bwMode="auto">
          <a:xfrm rot="5400000">
            <a:off x="7421089" y="2632142"/>
            <a:ext cx="295595" cy="701185"/>
          </a:xfrm>
          <a:prstGeom prst="downArrow">
            <a:avLst/>
          </a:prstGeom>
          <a:solidFill>
            <a:srgbClr val="FFFF00"/>
          </a:solidFill>
          <a:ln w="12700">
            <a:solidFill>
              <a:srgbClr val="FFFF00"/>
            </a:solidFill>
            <a:miter lim="800000"/>
            <a:headEnd/>
            <a:tailEnd/>
          </a:ln>
          <a:effectLst>
            <a:prstShdw prst="shdw17" dist="17961" dir="2700000">
              <a:srgbClr val="7A7A99"/>
            </a:prstShdw>
          </a:effectLst>
        </p:spPr>
        <p:txBody>
          <a:bodyPr vert="vert270" wrap="none" lIns="67500" tIns="35100" rIns="67500" bIns="35100" anchor="ctr"/>
          <a:lstStyle/>
          <a:p>
            <a:pPr algn="ctr" defTabSz="685800" fontAlgn="base">
              <a:spcBef>
                <a:spcPct val="0"/>
              </a:spcBef>
              <a:spcAft>
                <a:spcPct val="0"/>
              </a:spcAft>
            </a:pPr>
            <a:r>
              <a:rPr lang="nl-BE" sz="1050" dirty="0">
                <a:solidFill>
                  <a:prstClr val="black"/>
                </a:solidFill>
                <a:latin typeface="Calibri" panose="020F0502020204030204"/>
                <a:cs typeface="Arial" pitchFamily="34" charset="0"/>
              </a:rPr>
              <a:t>verankering</a:t>
            </a:r>
          </a:p>
        </p:txBody>
      </p:sp>
      <p:sp>
        <p:nvSpPr>
          <p:cNvPr id="93" name="Linkeraccolade 92"/>
          <p:cNvSpPr/>
          <p:nvPr/>
        </p:nvSpPr>
        <p:spPr>
          <a:xfrm rot="16200000">
            <a:off x="4463739" y="1405388"/>
            <a:ext cx="207203" cy="6362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nl-BE" sz="1350">
              <a:solidFill>
                <a:prstClr val="black"/>
              </a:solidFill>
              <a:latin typeface="Calibri" panose="020F0502020204030204"/>
            </a:endParaRPr>
          </a:p>
        </p:txBody>
      </p:sp>
      <p:sp>
        <p:nvSpPr>
          <p:cNvPr id="95" name="TextBox 11"/>
          <p:cNvSpPr txBox="1"/>
          <p:nvPr/>
        </p:nvSpPr>
        <p:spPr>
          <a:xfrm>
            <a:off x="6246186" y="3739535"/>
            <a:ext cx="1003811" cy="738664"/>
          </a:xfrm>
          <a:prstGeom prst="rect">
            <a:avLst/>
          </a:prstGeom>
          <a:solidFill>
            <a:schemeClr val="bg1"/>
          </a:solidFill>
          <a:ln w="9525">
            <a:solidFill>
              <a:schemeClr val="accent1">
                <a:lumMod val="40000"/>
                <a:lumOff val="60000"/>
              </a:schemeClr>
            </a:solidFill>
          </a:ln>
        </p:spPr>
        <p:txBody>
          <a:bodyPr wrap="square" rtlCol="0">
            <a:spAutoFit/>
          </a:bodyPr>
          <a:lstStyle/>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Opleidings-</a:t>
            </a: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structuur</a:t>
            </a: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96" name="TextBox 11"/>
          <p:cNvSpPr txBox="1"/>
          <p:nvPr/>
        </p:nvSpPr>
        <p:spPr>
          <a:xfrm>
            <a:off x="1601670" y="3739535"/>
            <a:ext cx="1003811" cy="738664"/>
          </a:xfrm>
          <a:prstGeom prst="rect">
            <a:avLst/>
          </a:prstGeom>
          <a:solidFill>
            <a:schemeClr val="bg1"/>
          </a:solidFill>
          <a:ln w="9525">
            <a:solidFill>
              <a:schemeClr val="accent1">
                <a:lumMod val="40000"/>
                <a:lumOff val="60000"/>
              </a:schemeClr>
            </a:solidFill>
          </a:ln>
        </p:spPr>
        <p:txBody>
          <a:bodyPr wrap="square" rtlCol="0">
            <a:spAutoFit/>
          </a:bodyPr>
          <a:lstStyle/>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Samenwerking Cultuuractoren</a:t>
            </a:r>
          </a:p>
          <a:p>
            <a:pPr algn="ctr" defTabSz="685800"/>
            <a:endParaRPr lang="nl-BE" sz="1050" dirty="0">
              <a:solidFill>
                <a:srgbClr val="002060"/>
              </a:solidFill>
              <a:latin typeface="Calibri" panose="020F0502020204030204"/>
              <a:ea typeface="Verdana" panose="020B0604030504040204" pitchFamily="34" charset="0"/>
              <a:cs typeface="Verdana" panose="020B0604030504040204" pitchFamily="34" charset="0"/>
            </a:endParaRPr>
          </a:p>
        </p:txBody>
      </p:sp>
      <p:sp>
        <p:nvSpPr>
          <p:cNvPr id="99" name="TextBox 11"/>
          <p:cNvSpPr txBox="1"/>
          <p:nvPr/>
        </p:nvSpPr>
        <p:spPr>
          <a:xfrm>
            <a:off x="4716726" y="5520426"/>
            <a:ext cx="2970330" cy="253916"/>
          </a:xfrm>
          <a:prstGeom prst="rect">
            <a:avLst/>
          </a:prstGeom>
          <a:solidFill>
            <a:schemeClr val="bg1">
              <a:alpha val="77000"/>
            </a:schemeClr>
          </a:solidFill>
          <a:ln w="9525">
            <a:solidFill>
              <a:schemeClr val="accent1"/>
            </a:solidFill>
          </a:ln>
        </p:spPr>
        <p:txBody>
          <a:bodyPr wrap="square" rtlCol="0">
            <a:spAutoFit/>
          </a:bodyPr>
          <a:lstStyle/>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inschrijvingsbeleid</a:t>
            </a:r>
          </a:p>
        </p:txBody>
      </p:sp>
      <p:sp>
        <p:nvSpPr>
          <p:cNvPr id="104" name="TextBox 11"/>
          <p:cNvSpPr txBox="1"/>
          <p:nvPr/>
        </p:nvSpPr>
        <p:spPr>
          <a:xfrm>
            <a:off x="1466655" y="5520426"/>
            <a:ext cx="2970330" cy="253916"/>
          </a:xfrm>
          <a:prstGeom prst="rect">
            <a:avLst/>
          </a:prstGeom>
          <a:solidFill>
            <a:schemeClr val="bg1">
              <a:alpha val="77000"/>
            </a:schemeClr>
          </a:solidFill>
          <a:ln w="9525">
            <a:solidFill>
              <a:schemeClr val="accent1"/>
            </a:solidFill>
          </a:ln>
        </p:spPr>
        <p:txBody>
          <a:bodyPr wrap="square" rtlCol="0">
            <a:spAutoFit/>
          </a:bodyPr>
          <a:lstStyle/>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Financieringsmodel</a:t>
            </a:r>
          </a:p>
        </p:txBody>
      </p:sp>
      <p:cxnSp>
        <p:nvCxnSpPr>
          <p:cNvPr id="105" name="Rechte verbindingslijn met pijl 104"/>
          <p:cNvCxnSpPr>
            <a:endCxn id="93" idx="1"/>
          </p:cNvCxnSpPr>
          <p:nvPr/>
        </p:nvCxnSpPr>
        <p:spPr>
          <a:xfrm flipH="1" flipV="1">
            <a:off x="4567341" y="4690225"/>
            <a:ext cx="455" cy="309227"/>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6" name="Rechte verbindingslijn met pijl 105"/>
          <p:cNvCxnSpPr/>
          <p:nvPr/>
        </p:nvCxnSpPr>
        <p:spPr>
          <a:xfrm flipV="1">
            <a:off x="3491880" y="4621543"/>
            <a:ext cx="0" cy="898883"/>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8" name="Rechte verbindingslijn met pijl 107"/>
          <p:cNvCxnSpPr/>
          <p:nvPr/>
        </p:nvCxnSpPr>
        <p:spPr>
          <a:xfrm flipV="1">
            <a:off x="6678234" y="4617133"/>
            <a:ext cx="0" cy="898883"/>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1"/>
          <p:cNvSpPr txBox="1"/>
          <p:nvPr/>
        </p:nvSpPr>
        <p:spPr>
          <a:xfrm>
            <a:off x="3082175" y="5034372"/>
            <a:ext cx="2970330" cy="253916"/>
          </a:xfrm>
          <a:prstGeom prst="rect">
            <a:avLst/>
          </a:prstGeom>
          <a:solidFill>
            <a:schemeClr val="bg1"/>
          </a:solidFill>
          <a:ln w="9525">
            <a:solidFill>
              <a:schemeClr val="accent1"/>
            </a:solidFill>
          </a:ln>
        </p:spPr>
        <p:txBody>
          <a:bodyPr wrap="square" rtlCol="0">
            <a:spAutoFit/>
          </a:bodyPr>
          <a:lstStyle/>
          <a:p>
            <a:pPr algn="ctr" defTabSz="685800"/>
            <a:r>
              <a:rPr lang="nl-BE" sz="1050" dirty="0">
                <a:solidFill>
                  <a:srgbClr val="002060"/>
                </a:solidFill>
                <a:latin typeface="Calibri" panose="020F0502020204030204"/>
                <a:ea typeface="Verdana" panose="020B0604030504040204" pitchFamily="34" charset="0"/>
                <a:cs typeface="Verdana" panose="020B0604030504040204" pitchFamily="34" charset="0"/>
              </a:rPr>
              <a:t>personeelsbeleid</a:t>
            </a:r>
          </a:p>
        </p:txBody>
      </p:sp>
      <p:sp>
        <p:nvSpPr>
          <p:cNvPr id="2" name="Tekstvak 1"/>
          <p:cNvSpPr txBox="1"/>
          <p:nvPr/>
        </p:nvSpPr>
        <p:spPr>
          <a:xfrm>
            <a:off x="2051069" y="2878346"/>
            <a:ext cx="649537"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VIII</a:t>
            </a:r>
          </a:p>
        </p:txBody>
      </p:sp>
      <p:sp>
        <p:nvSpPr>
          <p:cNvPr id="28" name="Tekstvak 27"/>
          <p:cNvSpPr txBox="1"/>
          <p:nvPr/>
        </p:nvSpPr>
        <p:spPr>
          <a:xfrm>
            <a:off x="3689995" y="2850832"/>
            <a:ext cx="615874"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VII</a:t>
            </a:r>
          </a:p>
        </p:txBody>
      </p:sp>
      <p:sp>
        <p:nvSpPr>
          <p:cNvPr id="29" name="Tekstvak 28"/>
          <p:cNvSpPr txBox="1"/>
          <p:nvPr/>
        </p:nvSpPr>
        <p:spPr>
          <a:xfrm>
            <a:off x="2138631" y="3705145"/>
            <a:ext cx="538930"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II</a:t>
            </a:r>
          </a:p>
        </p:txBody>
      </p:sp>
      <p:sp>
        <p:nvSpPr>
          <p:cNvPr id="30" name="Tekstvak 29"/>
          <p:cNvSpPr txBox="1"/>
          <p:nvPr/>
        </p:nvSpPr>
        <p:spPr>
          <a:xfrm>
            <a:off x="6748091" y="2718798"/>
            <a:ext cx="538930"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II</a:t>
            </a:r>
          </a:p>
        </p:txBody>
      </p:sp>
      <p:sp>
        <p:nvSpPr>
          <p:cNvPr id="31" name="Tekstvak 30"/>
          <p:cNvSpPr txBox="1"/>
          <p:nvPr/>
        </p:nvSpPr>
        <p:spPr>
          <a:xfrm>
            <a:off x="6760103" y="3712547"/>
            <a:ext cx="572593"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III</a:t>
            </a:r>
          </a:p>
        </p:txBody>
      </p:sp>
      <p:sp>
        <p:nvSpPr>
          <p:cNvPr id="32" name="Tekstvak 31"/>
          <p:cNvSpPr txBox="1"/>
          <p:nvPr/>
        </p:nvSpPr>
        <p:spPr>
          <a:xfrm>
            <a:off x="7208609" y="5488634"/>
            <a:ext cx="582211"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VI</a:t>
            </a:r>
          </a:p>
        </p:txBody>
      </p:sp>
      <p:sp>
        <p:nvSpPr>
          <p:cNvPr id="33" name="Tekstvak 32"/>
          <p:cNvSpPr txBox="1"/>
          <p:nvPr/>
        </p:nvSpPr>
        <p:spPr>
          <a:xfrm>
            <a:off x="4680013" y="5488634"/>
            <a:ext cx="582211"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IV</a:t>
            </a:r>
          </a:p>
        </p:txBody>
      </p:sp>
      <p:sp>
        <p:nvSpPr>
          <p:cNvPr id="34" name="Tekstvak 33"/>
          <p:cNvSpPr txBox="1"/>
          <p:nvPr/>
        </p:nvSpPr>
        <p:spPr>
          <a:xfrm>
            <a:off x="3918365" y="5476922"/>
            <a:ext cx="548548"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V</a:t>
            </a:r>
          </a:p>
        </p:txBody>
      </p:sp>
      <p:sp>
        <p:nvSpPr>
          <p:cNvPr id="37" name="Tekstvak 36"/>
          <p:cNvSpPr txBox="1"/>
          <p:nvPr/>
        </p:nvSpPr>
        <p:spPr>
          <a:xfrm>
            <a:off x="5585792" y="4995174"/>
            <a:ext cx="548548" cy="253916"/>
          </a:xfrm>
          <a:prstGeom prst="rect">
            <a:avLst/>
          </a:prstGeom>
          <a:noFill/>
        </p:spPr>
        <p:txBody>
          <a:bodyPr wrap="none" rtlCol="0">
            <a:spAutoFit/>
          </a:bodyPr>
          <a:lstStyle/>
          <a:p>
            <a:pPr defTabSz="685800"/>
            <a:r>
              <a:rPr lang="nl-BE" sz="1050" dirty="0" err="1">
                <a:solidFill>
                  <a:srgbClr val="00B0F0"/>
                </a:solidFill>
                <a:latin typeface="Calibri" panose="020F0502020204030204"/>
              </a:rPr>
              <a:t>Hfst</a:t>
            </a:r>
            <a:r>
              <a:rPr lang="nl-BE" sz="1050" dirty="0">
                <a:solidFill>
                  <a:srgbClr val="00B0F0"/>
                </a:solidFill>
                <a:latin typeface="Calibri" panose="020F0502020204030204"/>
              </a:rPr>
              <a:t>. V</a:t>
            </a:r>
          </a:p>
        </p:txBody>
      </p:sp>
    </p:spTree>
    <p:extLst>
      <p:ext uri="{BB962C8B-B14F-4D97-AF65-F5344CB8AC3E}">
        <p14:creationId xmlns:p14="http://schemas.microsoft.com/office/powerpoint/2010/main" val="373094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761" y="743128"/>
            <a:ext cx="7886700" cy="994172"/>
          </a:xfrm>
        </p:spPr>
        <p:txBody>
          <a:bodyPr>
            <a:normAutofit fontScale="90000"/>
          </a:bodyPr>
          <a:lstStyle/>
          <a:p>
            <a:br>
              <a:rPr lang="nl-BE" dirty="0"/>
            </a:br>
            <a:r>
              <a:rPr lang="nl-BE" dirty="0"/>
              <a:t>opdracht en einddoelen (</a:t>
            </a:r>
            <a:r>
              <a:rPr lang="nl-BE" dirty="0" err="1"/>
              <a:t>hfst</a:t>
            </a:r>
            <a:r>
              <a:rPr lang="nl-BE" dirty="0"/>
              <a:t> II)</a:t>
            </a:r>
            <a:br>
              <a:rPr lang="nl-BE" dirty="0"/>
            </a:br>
            <a:endParaRPr lang="nl-BE" dirty="0"/>
          </a:p>
        </p:txBody>
      </p:sp>
      <p:sp>
        <p:nvSpPr>
          <p:cNvPr id="7" name="Rectangle 88"/>
          <p:cNvSpPr>
            <a:spLocks noChangeArrowheads="1"/>
          </p:cNvSpPr>
          <p:nvPr/>
        </p:nvSpPr>
        <p:spPr bwMode="auto">
          <a:xfrm>
            <a:off x="2142486" y="4528265"/>
            <a:ext cx="1432448" cy="731570"/>
          </a:xfrm>
          <a:prstGeom prst="rect">
            <a:avLst/>
          </a:prstGeom>
          <a:solidFill>
            <a:srgbClr val="F3F3FF"/>
          </a:solidFill>
          <a:ln w="19050">
            <a:solidFill>
              <a:srgbClr val="CCCCFF"/>
            </a:solidFill>
            <a:miter lim="800000"/>
            <a:headEnd/>
            <a:tailEnd/>
          </a:ln>
          <a:effectLst/>
        </p:spPr>
        <p:txBody>
          <a:bodyPr wrap="none" lIns="67500" tIns="35100" rIns="67500" bIns="35100" anchor="ctr"/>
          <a:lstStyle/>
          <a:p>
            <a:pPr algn="ctr" defTabSz="685800"/>
            <a:r>
              <a:rPr lang="pt-BR" sz="1050" dirty="0">
                <a:solidFill>
                  <a:srgbClr val="002060"/>
                </a:solidFill>
                <a:latin typeface="Calibri" pitchFamily="34" charset="0"/>
                <a:cs typeface="Calibri" pitchFamily="34" charset="0"/>
              </a:rPr>
              <a:t>samenwerking </a:t>
            </a:r>
          </a:p>
          <a:p>
            <a:pPr algn="ctr" defTabSz="685800"/>
            <a:r>
              <a:rPr lang="pt-BR" sz="1050" dirty="0">
                <a:solidFill>
                  <a:srgbClr val="002060"/>
                </a:solidFill>
                <a:latin typeface="Calibri" pitchFamily="34" charset="0"/>
                <a:cs typeface="Calibri" pitchFamily="34" charset="0"/>
              </a:rPr>
              <a:t>tussen </a:t>
            </a:r>
          </a:p>
          <a:p>
            <a:pPr algn="ctr" defTabSz="685800"/>
            <a:r>
              <a:rPr lang="pt-BR" sz="1050" dirty="0">
                <a:solidFill>
                  <a:srgbClr val="002060"/>
                </a:solidFill>
                <a:latin typeface="Calibri" pitchFamily="34" charset="0"/>
                <a:cs typeface="Calibri" pitchFamily="34" charset="0"/>
              </a:rPr>
              <a:t>dko en bao, so e n ho</a:t>
            </a:r>
          </a:p>
        </p:txBody>
      </p:sp>
      <p:sp>
        <p:nvSpPr>
          <p:cNvPr id="11" name="Rectangle 88"/>
          <p:cNvSpPr>
            <a:spLocks noChangeArrowheads="1"/>
          </p:cNvSpPr>
          <p:nvPr/>
        </p:nvSpPr>
        <p:spPr bwMode="auto">
          <a:xfrm>
            <a:off x="2179424" y="2079662"/>
            <a:ext cx="1432448" cy="378042"/>
          </a:xfrm>
          <a:prstGeom prst="rect">
            <a:avLst/>
          </a:prstGeom>
          <a:solidFill>
            <a:srgbClr val="F3F3FF"/>
          </a:solidFill>
          <a:ln w="19050">
            <a:solidFill>
              <a:srgbClr val="CCCCFF"/>
            </a:solidFill>
            <a:miter lim="800000"/>
            <a:headEnd/>
            <a:tailEnd/>
          </a:ln>
          <a:effectLst/>
        </p:spPr>
        <p:txBody>
          <a:bodyPr wrap="none" lIns="67500" tIns="35100" rIns="67500" bIns="35100" anchor="ctr"/>
          <a:lstStyle/>
          <a:p>
            <a:pPr algn="ctr" defTabSz="685800"/>
            <a:r>
              <a:rPr lang="pt-BR" sz="1050" dirty="0">
                <a:solidFill>
                  <a:srgbClr val="002060"/>
                </a:solidFill>
                <a:latin typeface="Calibri" pitchFamily="34" charset="0"/>
                <a:cs typeface="Calibri" pitchFamily="34" charset="0"/>
              </a:rPr>
              <a:t>curriculum</a:t>
            </a:r>
          </a:p>
        </p:txBody>
      </p:sp>
      <p:sp>
        <p:nvSpPr>
          <p:cNvPr id="13" name="Rectangle 88"/>
          <p:cNvSpPr>
            <a:spLocks noChangeArrowheads="1"/>
          </p:cNvSpPr>
          <p:nvPr/>
        </p:nvSpPr>
        <p:spPr bwMode="auto">
          <a:xfrm>
            <a:off x="3890717" y="1808649"/>
            <a:ext cx="1440387" cy="355219"/>
          </a:xfrm>
          <a:prstGeom prst="rect">
            <a:avLst/>
          </a:prstGeom>
          <a:solidFill>
            <a:srgbClr val="F3F3FF"/>
          </a:solidFill>
          <a:ln w="19050">
            <a:solidFill>
              <a:srgbClr val="CCCCFF"/>
            </a:solidFill>
            <a:miter lim="800000"/>
            <a:headEnd/>
            <a:tailEnd/>
          </a:ln>
          <a:effectLst/>
        </p:spPr>
        <p:txBody>
          <a:bodyPr wrap="none" lIns="67500" tIns="35100" rIns="67500" bIns="35100" anchor="ctr"/>
          <a:lstStyle/>
          <a:p>
            <a:pPr algn="ctr" defTabSz="685800"/>
            <a:r>
              <a:rPr lang="pt-BR" sz="1050" dirty="0">
                <a:solidFill>
                  <a:srgbClr val="002060"/>
                </a:solidFill>
                <a:latin typeface="Calibri" pitchFamily="34" charset="0"/>
                <a:cs typeface="Calibri" pitchFamily="34" charset="0"/>
              </a:rPr>
              <a:t>langlopende </a:t>
            </a:r>
          </a:p>
          <a:p>
            <a:pPr algn="ctr" defTabSz="685800"/>
            <a:r>
              <a:rPr lang="pt-BR" sz="1050" dirty="0">
                <a:solidFill>
                  <a:srgbClr val="002060"/>
                </a:solidFill>
                <a:latin typeface="Calibri" pitchFamily="34" charset="0"/>
                <a:cs typeface="Calibri" pitchFamily="34" charset="0"/>
              </a:rPr>
              <a:t>studierichtingen</a:t>
            </a:r>
          </a:p>
        </p:txBody>
      </p:sp>
      <p:sp>
        <p:nvSpPr>
          <p:cNvPr id="14" name="Rectangle 88"/>
          <p:cNvSpPr>
            <a:spLocks noChangeArrowheads="1"/>
          </p:cNvSpPr>
          <p:nvPr/>
        </p:nvSpPr>
        <p:spPr bwMode="auto">
          <a:xfrm>
            <a:off x="3890717" y="2260053"/>
            <a:ext cx="1440387" cy="355219"/>
          </a:xfrm>
          <a:prstGeom prst="rect">
            <a:avLst/>
          </a:prstGeom>
          <a:solidFill>
            <a:srgbClr val="F3F3FF"/>
          </a:solidFill>
          <a:ln w="19050">
            <a:solidFill>
              <a:srgbClr val="CCCCFF"/>
            </a:solidFill>
            <a:miter lim="800000"/>
            <a:headEnd/>
            <a:tailEnd/>
          </a:ln>
          <a:effectLst/>
        </p:spPr>
        <p:txBody>
          <a:bodyPr wrap="none" lIns="67500" tIns="35100" rIns="67500" bIns="35100" anchor="ctr"/>
          <a:lstStyle/>
          <a:p>
            <a:pPr algn="ctr" defTabSz="685800"/>
            <a:r>
              <a:rPr lang="pt-BR" sz="1050" dirty="0">
                <a:solidFill>
                  <a:srgbClr val="002060"/>
                </a:solidFill>
                <a:latin typeface="Calibri" pitchFamily="34" charset="0"/>
                <a:cs typeface="Calibri" pitchFamily="34" charset="0"/>
              </a:rPr>
              <a:t>kortlopende </a:t>
            </a:r>
          </a:p>
          <a:p>
            <a:pPr algn="ctr" defTabSz="685800"/>
            <a:r>
              <a:rPr lang="pt-BR" sz="1050" dirty="0">
                <a:solidFill>
                  <a:srgbClr val="002060"/>
                </a:solidFill>
                <a:latin typeface="Calibri" pitchFamily="34" charset="0"/>
                <a:cs typeface="Calibri" pitchFamily="34" charset="0"/>
              </a:rPr>
              <a:t>studierichtingen</a:t>
            </a:r>
          </a:p>
        </p:txBody>
      </p:sp>
      <p:sp>
        <p:nvSpPr>
          <p:cNvPr id="15" name="Rechthoek 14"/>
          <p:cNvSpPr/>
          <p:nvPr/>
        </p:nvSpPr>
        <p:spPr>
          <a:xfrm>
            <a:off x="7274808" y="3200908"/>
            <a:ext cx="1500996" cy="692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maatschappelijke</a:t>
            </a:r>
          </a:p>
          <a:p>
            <a:pPr algn="ctr" defTabSz="685800"/>
            <a:r>
              <a:rPr lang="nl-BE" sz="1350" dirty="0">
                <a:solidFill>
                  <a:prstClr val="white"/>
                </a:solidFill>
                <a:latin typeface="Calibri" panose="020F0502020204030204"/>
              </a:rPr>
              <a:t>participatie</a:t>
            </a:r>
          </a:p>
        </p:txBody>
      </p:sp>
      <p:sp>
        <p:nvSpPr>
          <p:cNvPr id="21" name="Linkeraccolade 20"/>
          <p:cNvSpPr/>
          <p:nvPr/>
        </p:nvSpPr>
        <p:spPr>
          <a:xfrm>
            <a:off x="1991268" y="2381075"/>
            <a:ext cx="92149" cy="22804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nl-BE" sz="1350">
              <a:solidFill>
                <a:prstClr val="black"/>
              </a:solidFill>
              <a:latin typeface="Calibri" panose="020F0502020204030204"/>
            </a:endParaRPr>
          </a:p>
        </p:txBody>
      </p:sp>
      <p:sp>
        <p:nvSpPr>
          <p:cNvPr id="23" name="Zeshoek 22"/>
          <p:cNvSpPr/>
          <p:nvPr/>
        </p:nvSpPr>
        <p:spPr>
          <a:xfrm>
            <a:off x="576844" y="2944541"/>
            <a:ext cx="1325848" cy="11534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a:solidFill>
                  <a:prstClr val="white"/>
                </a:solidFill>
                <a:latin typeface="Calibri" panose="020F0502020204030204"/>
              </a:rPr>
              <a:t>artistiek onderwijs</a:t>
            </a:r>
            <a:endParaRPr lang="nl-BE" sz="1350" dirty="0">
              <a:solidFill>
                <a:prstClr val="white"/>
              </a:solidFill>
              <a:latin typeface="Calibri" panose="020F0502020204030204"/>
            </a:endParaRPr>
          </a:p>
        </p:txBody>
      </p:sp>
      <p:sp>
        <p:nvSpPr>
          <p:cNvPr id="24" name="Zeshoek 23"/>
          <p:cNvSpPr/>
          <p:nvPr/>
        </p:nvSpPr>
        <p:spPr>
          <a:xfrm>
            <a:off x="2946112" y="2982415"/>
            <a:ext cx="1325848" cy="11534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350" dirty="0">
                <a:solidFill>
                  <a:prstClr val="white"/>
                </a:solidFill>
                <a:latin typeface="Calibri" panose="020F0502020204030204"/>
              </a:rPr>
              <a:t>Leerlingen begeleiden</a:t>
            </a:r>
          </a:p>
        </p:txBody>
      </p:sp>
      <p:sp>
        <p:nvSpPr>
          <p:cNvPr id="25" name="Zeshoek 24"/>
          <p:cNvSpPr/>
          <p:nvPr/>
        </p:nvSpPr>
        <p:spPr>
          <a:xfrm>
            <a:off x="5061526" y="2970448"/>
            <a:ext cx="1325848" cy="11534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BE" sz="1050" dirty="0">
                <a:solidFill>
                  <a:prstClr val="white"/>
                </a:solidFill>
                <a:latin typeface="Calibri" panose="020F0502020204030204"/>
              </a:rPr>
              <a:t>Competenties beoordelen en certificeren</a:t>
            </a:r>
          </a:p>
        </p:txBody>
      </p:sp>
      <p:sp>
        <p:nvSpPr>
          <p:cNvPr id="26" name="Rond diagonale hoek rechthoek 25"/>
          <p:cNvSpPr/>
          <p:nvPr/>
        </p:nvSpPr>
        <p:spPr>
          <a:xfrm>
            <a:off x="3702561" y="1643464"/>
            <a:ext cx="1859957" cy="1092830"/>
          </a:xfrm>
          <a:prstGeom prst="round2Diag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27" name="Tekstvak 26"/>
          <p:cNvSpPr txBox="1"/>
          <p:nvPr/>
        </p:nvSpPr>
        <p:spPr>
          <a:xfrm>
            <a:off x="5331105" y="1397342"/>
            <a:ext cx="1397731" cy="300082"/>
          </a:xfrm>
          <a:prstGeom prst="rect">
            <a:avLst/>
          </a:prstGeom>
          <a:noFill/>
        </p:spPr>
        <p:txBody>
          <a:bodyPr wrap="square" rtlCol="0">
            <a:spAutoFit/>
          </a:bodyPr>
          <a:lstStyle/>
          <a:p>
            <a:pPr defTabSz="685800"/>
            <a:r>
              <a:rPr lang="nl-BE" sz="1350" dirty="0">
                <a:solidFill>
                  <a:srgbClr val="44546A"/>
                </a:solidFill>
                <a:latin typeface="Calibri" panose="020F0502020204030204"/>
              </a:rPr>
              <a:t>de structuur</a:t>
            </a:r>
          </a:p>
        </p:txBody>
      </p:sp>
      <p:sp>
        <p:nvSpPr>
          <p:cNvPr id="3" name="Tekstvak 2"/>
          <p:cNvSpPr txBox="1"/>
          <p:nvPr/>
        </p:nvSpPr>
        <p:spPr>
          <a:xfrm>
            <a:off x="2301845" y="3140413"/>
            <a:ext cx="471604" cy="784830"/>
          </a:xfrm>
          <a:prstGeom prst="rect">
            <a:avLst/>
          </a:prstGeom>
          <a:noFill/>
        </p:spPr>
        <p:txBody>
          <a:bodyPr wrap="none" rtlCol="0">
            <a:spAutoFit/>
          </a:bodyPr>
          <a:lstStyle/>
          <a:p>
            <a:pPr defTabSz="685800"/>
            <a:r>
              <a:rPr lang="nl-BE" sz="4500" dirty="0">
                <a:solidFill>
                  <a:srgbClr val="5B9BD5"/>
                </a:solidFill>
                <a:latin typeface="Calibri" panose="020F0502020204030204"/>
              </a:rPr>
              <a:t>+</a:t>
            </a:r>
          </a:p>
        </p:txBody>
      </p:sp>
      <p:sp>
        <p:nvSpPr>
          <p:cNvPr id="31" name="Tekstvak 30"/>
          <p:cNvSpPr txBox="1"/>
          <p:nvPr/>
        </p:nvSpPr>
        <p:spPr>
          <a:xfrm>
            <a:off x="4500586" y="3141758"/>
            <a:ext cx="471604" cy="784830"/>
          </a:xfrm>
          <a:prstGeom prst="rect">
            <a:avLst/>
          </a:prstGeom>
          <a:noFill/>
        </p:spPr>
        <p:txBody>
          <a:bodyPr wrap="none" rtlCol="0">
            <a:spAutoFit/>
          </a:bodyPr>
          <a:lstStyle/>
          <a:p>
            <a:pPr defTabSz="685800"/>
            <a:r>
              <a:rPr lang="nl-BE" sz="4500" dirty="0">
                <a:solidFill>
                  <a:srgbClr val="5B9BD5"/>
                </a:solidFill>
                <a:latin typeface="Calibri" panose="020F0502020204030204"/>
              </a:rPr>
              <a:t>+</a:t>
            </a:r>
          </a:p>
        </p:txBody>
      </p:sp>
      <p:sp>
        <p:nvSpPr>
          <p:cNvPr id="4" name="Tekstvak 3"/>
          <p:cNvSpPr txBox="1"/>
          <p:nvPr/>
        </p:nvSpPr>
        <p:spPr>
          <a:xfrm>
            <a:off x="6530655" y="3166318"/>
            <a:ext cx="707245" cy="784830"/>
          </a:xfrm>
          <a:prstGeom prst="rect">
            <a:avLst/>
          </a:prstGeom>
          <a:noFill/>
        </p:spPr>
        <p:txBody>
          <a:bodyPr wrap="none" rtlCol="0">
            <a:spAutoFit/>
          </a:bodyPr>
          <a:lstStyle/>
          <a:p>
            <a:pPr defTabSz="685800"/>
            <a:r>
              <a:rPr lang="nl-BE" sz="4500" dirty="0">
                <a:solidFill>
                  <a:srgbClr val="5B9BD5"/>
                </a:solidFill>
                <a:latin typeface="Calibri" panose="020F0502020204030204"/>
              </a:rPr>
              <a:t>→</a:t>
            </a:r>
          </a:p>
        </p:txBody>
      </p:sp>
    </p:spTree>
    <p:extLst>
      <p:ext uri="{BB962C8B-B14F-4D97-AF65-F5344CB8AC3E}">
        <p14:creationId xmlns:p14="http://schemas.microsoft.com/office/powerpoint/2010/main" val="380501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ep 28">
            <a:extLst>
              <a:ext uri="{FF2B5EF4-FFF2-40B4-BE49-F238E27FC236}">
                <a16:creationId xmlns:a16="http://schemas.microsoft.com/office/drawing/2014/main" id="{F379CCF6-5658-4F59-BFD0-657D7A70A58A}"/>
              </a:ext>
            </a:extLst>
          </p:cNvPr>
          <p:cNvGrpSpPr/>
          <p:nvPr/>
        </p:nvGrpSpPr>
        <p:grpSpPr>
          <a:xfrm>
            <a:off x="1764285" y="4217336"/>
            <a:ext cx="2855302" cy="854080"/>
            <a:chOff x="1820634" y="3941437"/>
            <a:chExt cx="3807069" cy="1138773"/>
          </a:xfrm>
        </p:grpSpPr>
        <p:sp>
          <p:nvSpPr>
            <p:cNvPr id="12" name="Trapezium 11">
              <a:extLst>
                <a:ext uri="{FF2B5EF4-FFF2-40B4-BE49-F238E27FC236}">
                  <a16:creationId xmlns:a16="http://schemas.microsoft.com/office/drawing/2014/main" id="{924E6D72-78AE-4B2D-BF44-421041EE3B1C}"/>
                </a:ext>
              </a:extLst>
            </p:cNvPr>
            <p:cNvSpPr/>
            <p:nvPr/>
          </p:nvSpPr>
          <p:spPr>
            <a:xfrm>
              <a:off x="1820634" y="3984983"/>
              <a:ext cx="3807069" cy="74734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22" name="Tekstvak 21">
              <a:extLst>
                <a:ext uri="{FF2B5EF4-FFF2-40B4-BE49-F238E27FC236}">
                  <a16:creationId xmlns:a16="http://schemas.microsoft.com/office/drawing/2014/main" id="{2A59078F-224F-4E6F-AF90-BDA4A8D7A980}"/>
                </a:ext>
              </a:extLst>
            </p:cNvPr>
            <p:cNvSpPr txBox="1"/>
            <p:nvPr/>
          </p:nvSpPr>
          <p:spPr>
            <a:xfrm>
              <a:off x="2236402" y="3941437"/>
              <a:ext cx="2997200" cy="1138773"/>
            </a:xfrm>
            <a:prstGeom prst="rect">
              <a:avLst/>
            </a:prstGeom>
            <a:noFill/>
          </p:spPr>
          <p:txBody>
            <a:bodyPr wrap="square" rtlCol="0">
              <a:spAutoFit/>
            </a:bodyPr>
            <a:lstStyle/>
            <a:p>
              <a:pPr defTabSz="685800"/>
              <a:r>
                <a:rPr lang="nl-BE" dirty="0">
                  <a:solidFill>
                    <a:prstClr val="white"/>
                  </a:solidFill>
                  <a:latin typeface="Calibri" panose="020F0502020204030204"/>
                </a:rPr>
                <a:t>minimumleerplannen per vak</a:t>
              </a:r>
            </a:p>
            <a:p>
              <a:pPr defTabSz="685800"/>
              <a:endParaRPr lang="nl-BE" sz="1350" dirty="0">
                <a:solidFill>
                  <a:prstClr val="white"/>
                </a:solidFill>
                <a:latin typeface="Calibri" panose="020F0502020204030204"/>
              </a:endParaRPr>
            </a:p>
          </p:txBody>
        </p:sp>
      </p:grpSp>
      <p:sp>
        <p:nvSpPr>
          <p:cNvPr id="21" name="Trapezium 20">
            <a:extLst>
              <a:ext uri="{FF2B5EF4-FFF2-40B4-BE49-F238E27FC236}">
                <a16:creationId xmlns:a16="http://schemas.microsoft.com/office/drawing/2014/main" id="{811A3186-6D44-4A32-9BCE-A4C27273C49B}"/>
              </a:ext>
            </a:extLst>
          </p:cNvPr>
          <p:cNvSpPr/>
          <p:nvPr/>
        </p:nvSpPr>
        <p:spPr>
          <a:xfrm rot="10800000">
            <a:off x="4733486" y="4251292"/>
            <a:ext cx="3818994" cy="560510"/>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26" name="Rol: horizontaal 25">
            <a:extLst>
              <a:ext uri="{FF2B5EF4-FFF2-40B4-BE49-F238E27FC236}">
                <a16:creationId xmlns:a16="http://schemas.microsoft.com/office/drawing/2014/main" id="{A4E7544D-34C2-49B4-90E7-B5C765FFA555}"/>
              </a:ext>
            </a:extLst>
          </p:cNvPr>
          <p:cNvSpPr/>
          <p:nvPr/>
        </p:nvSpPr>
        <p:spPr>
          <a:xfrm>
            <a:off x="1352621" y="1554866"/>
            <a:ext cx="5792634"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sz="2100" dirty="0" err="1">
                <a:solidFill>
                  <a:prstClr val="white"/>
                </a:solidFill>
                <a:latin typeface="Calibri" panose="020F0502020204030204"/>
              </a:rPr>
              <a:t>Dko</a:t>
            </a:r>
            <a:r>
              <a:rPr lang="nl-BE" sz="2100" dirty="0">
                <a:solidFill>
                  <a:prstClr val="white"/>
                </a:solidFill>
                <a:latin typeface="Calibri" panose="020F0502020204030204"/>
              </a:rPr>
              <a:t> gericht op kunstbeoefening in de vrije tijd, arbeidsmarkt en hoger kunstonderwijs</a:t>
            </a:r>
          </a:p>
        </p:txBody>
      </p:sp>
      <p:sp>
        <p:nvSpPr>
          <p:cNvPr id="27" name="Titel 1">
            <a:extLst>
              <a:ext uri="{FF2B5EF4-FFF2-40B4-BE49-F238E27FC236}">
                <a16:creationId xmlns:a16="http://schemas.microsoft.com/office/drawing/2014/main" id="{0B454B6E-398B-46C2-AF6E-898362F1027C}"/>
              </a:ext>
            </a:extLst>
          </p:cNvPr>
          <p:cNvSpPr>
            <a:spLocks noGrp="1"/>
          </p:cNvSpPr>
          <p:nvPr>
            <p:ph type="title"/>
          </p:nvPr>
        </p:nvSpPr>
        <p:spPr>
          <a:xfrm>
            <a:off x="129688" y="755598"/>
            <a:ext cx="7886700" cy="994172"/>
          </a:xfrm>
        </p:spPr>
        <p:txBody>
          <a:bodyPr>
            <a:normAutofit fontScale="90000"/>
          </a:bodyPr>
          <a:lstStyle/>
          <a:p>
            <a:br>
              <a:rPr lang="nl-BE" dirty="0"/>
            </a:br>
            <a:r>
              <a:rPr lang="nl-BE" dirty="0"/>
              <a:t>opdracht en einddoelen (</a:t>
            </a:r>
            <a:r>
              <a:rPr lang="nl-BE" dirty="0" err="1"/>
              <a:t>hfst</a:t>
            </a:r>
            <a:r>
              <a:rPr lang="nl-BE" dirty="0"/>
              <a:t> II)</a:t>
            </a:r>
            <a:br>
              <a:rPr lang="nl-BE" dirty="0"/>
            </a:br>
            <a:endParaRPr lang="nl-BE" dirty="0"/>
          </a:p>
        </p:txBody>
      </p:sp>
      <p:sp>
        <p:nvSpPr>
          <p:cNvPr id="36" name="Trapezium 35">
            <a:extLst>
              <a:ext uri="{FF2B5EF4-FFF2-40B4-BE49-F238E27FC236}">
                <a16:creationId xmlns:a16="http://schemas.microsoft.com/office/drawing/2014/main" id="{BEBE1FC5-AB31-4A19-AF05-324298FDFCFC}"/>
              </a:ext>
            </a:extLst>
          </p:cNvPr>
          <p:cNvSpPr/>
          <p:nvPr/>
        </p:nvSpPr>
        <p:spPr>
          <a:xfrm>
            <a:off x="1302985" y="5042939"/>
            <a:ext cx="3068727" cy="56051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4" name="Tekstvak 33">
            <a:extLst>
              <a:ext uri="{FF2B5EF4-FFF2-40B4-BE49-F238E27FC236}">
                <a16:creationId xmlns:a16="http://schemas.microsoft.com/office/drawing/2014/main" id="{39195621-1486-4268-BA5D-B106F9B47603}"/>
              </a:ext>
            </a:extLst>
          </p:cNvPr>
          <p:cNvSpPr txBox="1"/>
          <p:nvPr/>
        </p:nvSpPr>
        <p:spPr>
          <a:xfrm>
            <a:off x="1638119" y="5091925"/>
            <a:ext cx="2415924" cy="761747"/>
          </a:xfrm>
          <a:prstGeom prst="rect">
            <a:avLst/>
          </a:prstGeom>
          <a:noFill/>
        </p:spPr>
        <p:txBody>
          <a:bodyPr wrap="square" rtlCol="0">
            <a:spAutoFit/>
          </a:bodyPr>
          <a:lstStyle/>
          <a:p>
            <a:pPr algn="ctr" defTabSz="685800"/>
            <a:r>
              <a:rPr lang="nl-BE" sz="3000" dirty="0">
                <a:solidFill>
                  <a:prstClr val="white"/>
                </a:solidFill>
                <a:latin typeface="Calibri" panose="020F0502020204030204"/>
              </a:rPr>
              <a:t>alles of niets</a:t>
            </a:r>
          </a:p>
          <a:p>
            <a:pPr defTabSz="685800"/>
            <a:endParaRPr lang="nl-BE" sz="1350" dirty="0">
              <a:solidFill>
                <a:prstClr val="white"/>
              </a:solidFill>
              <a:latin typeface="Calibri" panose="020F0502020204030204"/>
            </a:endParaRPr>
          </a:p>
        </p:txBody>
      </p:sp>
      <p:sp>
        <p:nvSpPr>
          <p:cNvPr id="41" name="Trapezium 40">
            <a:extLst>
              <a:ext uri="{FF2B5EF4-FFF2-40B4-BE49-F238E27FC236}">
                <a16:creationId xmlns:a16="http://schemas.microsoft.com/office/drawing/2014/main" id="{CA994ECB-1E50-45A1-A8E5-1711D3A1D10F}"/>
              </a:ext>
            </a:extLst>
          </p:cNvPr>
          <p:cNvSpPr/>
          <p:nvPr/>
        </p:nvSpPr>
        <p:spPr>
          <a:xfrm rot="10800000">
            <a:off x="4408079" y="5025918"/>
            <a:ext cx="4029610" cy="560510"/>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39" name="Tekstvak 38">
            <a:extLst>
              <a:ext uri="{FF2B5EF4-FFF2-40B4-BE49-F238E27FC236}">
                <a16:creationId xmlns:a16="http://schemas.microsoft.com/office/drawing/2014/main" id="{AD692FF1-1F1A-4AA7-8C6E-F40A4508A9CC}"/>
              </a:ext>
            </a:extLst>
          </p:cNvPr>
          <p:cNvSpPr txBox="1"/>
          <p:nvPr/>
        </p:nvSpPr>
        <p:spPr>
          <a:xfrm>
            <a:off x="4599341" y="4930189"/>
            <a:ext cx="3706521" cy="877163"/>
          </a:xfrm>
          <a:prstGeom prst="rect">
            <a:avLst/>
          </a:prstGeom>
          <a:noFill/>
        </p:spPr>
        <p:txBody>
          <a:bodyPr wrap="square" rtlCol="0">
            <a:spAutoFit/>
          </a:bodyPr>
          <a:lstStyle/>
          <a:p>
            <a:pPr defTabSz="685800"/>
            <a:endParaRPr lang="nl-BE" sz="1350" dirty="0">
              <a:solidFill>
                <a:prstClr val="white"/>
              </a:solidFill>
              <a:latin typeface="Calibri" panose="020F0502020204030204"/>
            </a:endParaRPr>
          </a:p>
          <a:p>
            <a:pPr defTabSz="685800"/>
            <a:r>
              <a:rPr lang="nl-BE" sz="2400" dirty="0">
                <a:solidFill>
                  <a:prstClr val="white"/>
                </a:solidFill>
                <a:latin typeface="Calibri" panose="020F0502020204030204"/>
              </a:rPr>
              <a:t>Meer variatie in studieduur</a:t>
            </a:r>
          </a:p>
          <a:p>
            <a:pPr defTabSz="685800"/>
            <a:endParaRPr lang="nl-BE" sz="1350" dirty="0">
              <a:solidFill>
                <a:prstClr val="white"/>
              </a:solidFill>
              <a:latin typeface="Calibri" panose="020F0502020204030204"/>
            </a:endParaRPr>
          </a:p>
        </p:txBody>
      </p:sp>
      <p:sp>
        <p:nvSpPr>
          <p:cNvPr id="42" name="Tekstvak 41">
            <a:extLst>
              <a:ext uri="{FF2B5EF4-FFF2-40B4-BE49-F238E27FC236}">
                <a16:creationId xmlns:a16="http://schemas.microsoft.com/office/drawing/2014/main" id="{8240AC15-7C33-4B73-A36A-DC8601F26504}"/>
              </a:ext>
            </a:extLst>
          </p:cNvPr>
          <p:cNvSpPr txBox="1"/>
          <p:nvPr/>
        </p:nvSpPr>
        <p:spPr>
          <a:xfrm>
            <a:off x="186925" y="1789656"/>
            <a:ext cx="1014916"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FINALITEIT</a:t>
            </a:r>
          </a:p>
        </p:txBody>
      </p:sp>
      <p:sp>
        <p:nvSpPr>
          <p:cNvPr id="43" name="Tekstvak 42">
            <a:extLst>
              <a:ext uri="{FF2B5EF4-FFF2-40B4-BE49-F238E27FC236}">
                <a16:creationId xmlns:a16="http://schemas.microsoft.com/office/drawing/2014/main" id="{AF7DB187-09F5-47F2-95A4-C6273D427076}"/>
              </a:ext>
            </a:extLst>
          </p:cNvPr>
          <p:cNvSpPr txBox="1"/>
          <p:nvPr/>
        </p:nvSpPr>
        <p:spPr>
          <a:xfrm>
            <a:off x="1458132" y="2571595"/>
            <a:ext cx="1014916"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OPDRACHT</a:t>
            </a:r>
          </a:p>
        </p:txBody>
      </p:sp>
      <p:sp>
        <p:nvSpPr>
          <p:cNvPr id="44" name="Tekstvak 43">
            <a:extLst>
              <a:ext uri="{FF2B5EF4-FFF2-40B4-BE49-F238E27FC236}">
                <a16:creationId xmlns:a16="http://schemas.microsoft.com/office/drawing/2014/main" id="{BF6AA35F-E5EC-46FE-816E-C5073E43FCAF}"/>
              </a:ext>
            </a:extLst>
          </p:cNvPr>
          <p:cNvSpPr txBox="1"/>
          <p:nvPr/>
        </p:nvSpPr>
        <p:spPr>
          <a:xfrm>
            <a:off x="129688" y="3996897"/>
            <a:ext cx="1127735"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EINDDOELEN</a:t>
            </a:r>
          </a:p>
        </p:txBody>
      </p:sp>
      <p:sp>
        <p:nvSpPr>
          <p:cNvPr id="45" name="Tekstvak 44">
            <a:extLst>
              <a:ext uri="{FF2B5EF4-FFF2-40B4-BE49-F238E27FC236}">
                <a16:creationId xmlns:a16="http://schemas.microsoft.com/office/drawing/2014/main" id="{75F6FB74-ABA0-4F10-A403-3573B12E485A}"/>
              </a:ext>
            </a:extLst>
          </p:cNvPr>
          <p:cNvSpPr txBox="1"/>
          <p:nvPr/>
        </p:nvSpPr>
        <p:spPr>
          <a:xfrm>
            <a:off x="103428" y="5260452"/>
            <a:ext cx="1362800" cy="300082"/>
          </a:xfrm>
          <a:prstGeom prst="rect">
            <a:avLst/>
          </a:prstGeom>
          <a:noFill/>
        </p:spPr>
        <p:txBody>
          <a:bodyPr wrap="square" rtlCol="0">
            <a:spAutoFit/>
          </a:bodyPr>
          <a:lstStyle/>
          <a:p>
            <a:pPr defTabSz="685800"/>
            <a:r>
              <a:rPr lang="nl-BE" sz="1350" dirty="0">
                <a:solidFill>
                  <a:prstClr val="black"/>
                </a:solidFill>
                <a:latin typeface="Calibri" panose="020F0502020204030204"/>
              </a:rPr>
              <a:t>LEERTRAJECTEN</a:t>
            </a:r>
          </a:p>
        </p:txBody>
      </p:sp>
      <p:sp>
        <p:nvSpPr>
          <p:cNvPr id="47" name="Rol: horizontaal 46">
            <a:extLst>
              <a:ext uri="{FF2B5EF4-FFF2-40B4-BE49-F238E27FC236}">
                <a16:creationId xmlns:a16="http://schemas.microsoft.com/office/drawing/2014/main" id="{22E88690-2C5E-43B2-832D-D2AD0C9DA0C2}"/>
              </a:ext>
            </a:extLst>
          </p:cNvPr>
          <p:cNvSpPr/>
          <p:nvPr/>
        </p:nvSpPr>
        <p:spPr>
          <a:xfrm>
            <a:off x="2386645" y="2330120"/>
            <a:ext cx="5792634" cy="828675"/>
          </a:xfrm>
          <a:prstGeom prst="horizontalScroll">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nl-BE" dirty="0">
                <a:solidFill>
                  <a:prstClr val="white"/>
                </a:solidFill>
                <a:latin typeface="Calibri" panose="020F0502020204030204"/>
              </a:rPr>
              <a:t>artistiek onderwijs organiseren leerlingen begeleiden,  verworven competenties beoordelen en certificeren</a:t>
            </a:r>
          </a:p>
        </p:txBody>
      </p:sp>
      <p:sp>
        <p:nvSpPr>
          <p:cNvPr id="52" name="Trapezium 51">
            <a:extLst>
              <a:ext uri="{FF2B5EF4-FFF2-40B4-BE49-F238E27FC236}">
                <a16:creationId xmlns:a16="http://schemas.microsoft.com/office/drawing/2014/main" id="{21ECD571-04D9-47FC-8EC7-3AA4E9CA4284}"/>
              </a:ext>
            </a:extLst>
          </p:cNvPr>
          <p:cNvSpPr/>
          <p:nvPr/>
        </p:nvSpPr>
        <p:spPr>
          <a:xfrm>
            <a:off x="1100931" y="3357374"/>
            <a:ext cx="3270781" cy="56051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0" name="Tekstvak 49">
            <a:extLst>
              <a:ext uri="{FF2B5EF4-FFF2-40B4-BE49-F238E27FC236}">
                <a16:creationId xmlns:a16="http://schemas.microsoft.com/office/drawing/2014/main" id="{3638ADFD-7FD7-4AFF-8E0B-65C31F19010F}"/>
              </a:ext>
            </a:extLst>
          </p:cNvPr>
          <p:cNvSpPr txBox="1"/>
          <p:nvPr/>
        </p:nvSpPr>
        <p:spPr>
          <a:xfrm>
            <a:off x="1458132" y="3324715"/>
            <a:ext cx="2574995" cy="623248"/>
          </a:xfrm>
          <a:prstGeom prst="rect">
            <a:avLst/>
          </a:prstGeom>
          <a:noFill/>
        </p:spPr>
        <p:txBody>
          <a:bodyPr wrap="square" rtlCol="0">
            <a:spAutoFit/>
          </a:bodyPr>
          <a:lstStyle/>
          <a:p>
            <a:pPr defTabSz="685800"/>
            <a:r>
              <a:rPr lang="nl-BE" sz="2100" dirty="0">
                <a:solidFill>
                  <a:prstClr val="white"/>
                </a:solidFill>
                <a:latin typeface="Calibri" panose="020F0502020204030204"/>
              </a:rPr>
              <a:t>gemiddelde leerling </a:t>
            </a:r>
          </a:p>
          <a:p>
            <a:pPr defTabSz="685800"/>
            <a:endParaRPr lang="nl-BE" sz="1350" dirty="0">
              <a:solidFill>
                <a:prstClr val="white"/>
              </a:solidFill>
              <a:latin typeface="Calibri" panose="020F0502020204030204"/>
            </a:endParaRPr>
          </a:p>
        </p:txBody>
      </p:sp>
      <p:sp>
        <p:nvSpPr>
          <p:cNvPr id="57" name="Trapezium 56">
            <a:extLst>
              <a:ext uri="{FF2B5EF4-FFF2-40B4-BE49-F238E27FC236}">
                <a16:creationId xmlns:a16="http://schemas.microsoft.com/office/drawing/2014/main" id="{1526292B-7576-4B46-93DF-9D9C20C5241B}"/>
              </a:ext>
            </a:extLst>
          </p:cNvPr>
          <p:cNvSpPr/>
          <p:nvPr/>
        </p:nvSpPr>
        <p:spPr>
          <a:xfrm rot="10800000">
            <a:off x="4404578" y="3349870"/>
            <a:ext cx="3818994" cy="560510"/>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a:solidFill>
                <a:prstClr val="white"/>
              </a:solidFill>
              <a:latin typeface="Calibri" panose="020F0502020204030204"/>
            </a:endParaRPr>
          </a:p>
        </p:txBody>
      </p:sp>
      <p:sp>
        <p:nvSpPr>
          <p:cNvPr id="55" name="Tekstvak 54">
            <a:extLst>
              <a:ext uri="{FF2B5EF4-FFF2-40B4-BE49-F238E27FC236}">
                <a16:creationId xmlns:a16="http://schemas.microsoft.com/office/drawing/2014/main" id="{EABE56E3-EB97-4C44-AACE-0A37B5B087C3}"/>
              </a:ext>
            </a:extLst>
          </p:cNvPr>
          <p:cNvSpPr txBox="1"/>
          <p:nvPr/>
        </p:nvSpPr>
        <p:spPr>
          <a:xfrm>
            <a:off x="4666487" y="3424911"/>
            <a:ext cx="3512792" cy="577081"/>
          </a:xfrm>
          <a:prstGeom prst="rect">
            <a:avLst/>
          </a:prstGeom>
          <a:noFill/>
        </p:spPr>
        <p:txBody>
          <a:bodyPr wrap="square" rtlCol="0">
            <a:spAutoFit/>
          </a:bodyPr>
          <a:lstStyle/>
          <a:p>
            <a:pPr defTabSz="685800"/>
            <a:r>
              <a:rPr lang="nl-BE" dirty="0">
                <a:solidFill>
                  <a:prstClr val="white"/>
                </a:solidFill>
                <a:latin typeface="Calibri" panose="020F0502020204030204"/>
              </a:rPr>
              <a:t>gepersonaliseerd leren</a:t>
            </a:r>
          </a:p>
          <a:p>
            <a:pPr defTabSz="685800"/>
            <a:endParaRPr lang="nl-BE" sz="1350" dirty="0">
              <a:solidFill>
                <a:prstClr val="white"/>
              </a:solidFill>
              <a:latin typeface="Calibri" panose="020F0502020204030204"/>
            </a:endParaRPr>
          </a:p>
        </p:txBody>
      </p:sp>
      <p:sp>
        <p:nvSpPr>
          <p:cNvPr id="58" name="Tekstvak 57">
            <a:extLst>
              <a:ext uri="{FF2B5EF4-FFF2-40B4-BE49-F238E27FC236}">
                <a16:creationId xmlns:a16="http://schemas.microsoft.com/office/drawing/2014/main" id="{8D69EBFF-456C-49C3-A13B-00181FD80727}"/>
              </a:ext>
            </a:extLst>
          </p:cNvPr>
          <p:cNvSpPr txBox="1"/>
          <p:nvPr/>
        </p:nvSpPr>
        <p:spPr>
          <a:xfrm>
            <a:off x="5097136" y="4353534"/>
            <a:ext cx="3512792" cy="577081"/>
          </a:xfrm>
          <a:prstGeom prst="rect">
            <a:avLst/>
          </a:prstGeom>
          <a:noFill/>
        </p:spPr>
        <p:txBody>
          <a:bodyPr wrap="square" rtlCol="0">
            <a:spAutoFit/>
          </a:bodyPr>
          <a:lstStyle/>
          <a:p>
            <a:pPr defTabSz="685800"/>
            <a:r>
              <a:rPr lang="nl-BE" dirty="0">
                <a:solidFill>
                  <a:prstClr val="white"/>
                </a:solidFill>
                <a:latin typeface="Calibri" panose="020F0502020204030204"/>
              </a:rPr>
              <a:t>Geïntegreerd competentieprofiel</a:t>
            </a:r>
          </a:p>
          <a:p>
            <a:pPr defTabSz="685800"/>
            <a:endParaRPr lang="nl-BE" sz="1350" dirty="0">
              <a:solidFill>
                <a:prstClr val="white"/>
              </a:solidFill>
              <a:latin typeface="Calibri" panose="020F0502020204030204"/>
            </a:endParaRPr>
          </a:p>
        </p:txBody>
      </p:sp>
    </p:spTree>
    <p:extLst>
      <p:ext uri="{BB962C8B-B14F-4D97-AF65-F5344CB8AC3E}">
        <p14:creationId xmlns:p14="http://schemas.microsoft.com/office/powerpoint/2010/main" val="32491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6" grpId="0" animBg="1"/>
      <p:bldP spid="34" grpId="0"/>
      <p:bldP spid="41" grpId="0" animBg="1"/>
      <p:bldP spid="39" grpId="0"/>
      <p:bldP spid="42" grpId="0"/>
      <p:bldP spid="43" grpId="0"/>
      <p:bldP spid="44" grpId="0"/>
      <p:bldP spid="45" grpId="0"/>
      <p:bldP spid="47" grpId="0" animBg="1"/>
      <p:bldP spid="52" grpId="0" animBg="1"/>
      <p:bldP spid="50" grpId="0"/>
      <p:bldP spid="57" grpId="0" animBg="1"/>
      <p:bldP spid="55" grpId="0"/>
      <p:bldP spid="58" grpId="0"/>
    </p:bldLst>
  </p:timing>
</p:sld>
</file>

<file path=ppt/theme/theme1.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RightsManagemen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41F8F12996204B8E6B4E7BCBFD98A0" ma:contentTypeVersion="1" ma:contentTypeDescription="Een nieuw document maken." ma:contentTypeScope="" ma:versionID="2b6cfae596812cbee1d3d48264235918">
  <xsd:schema xmlns:xsd="http://www.w3.org/2001/XMLSchema" xmlns:xs="http://www.w3.org/2001/XMLSchema" xmlns:p="http://schemas.microsoft.com/office/2006/metadata/properties" xmlns:ns2="http://schemas.microsoft.com/sharepoint/v3/fields" targetNamespace="http://schemas.microsoft.com/office/2006/metadata/properties" ma:root="true" ma:fieldsID="e91870e4cdcbf526924978dfd00b9bb4" ns2:_="">
    <xsd:import namespace="http://schemas.microsoft.com/sharepoint/v3/fields"/>
    <xsd:element name="properties">
      <xsd:complexType>
        <xsd:sequence>
          <xsd:element name="documentManagement">
            <xsd:complexType>
              <xsd:all>
                <xsd:element ref="ns2:_RightsManage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ightsManagement" ma:index="8" nillable="true" ma:displayName="Rechtenbeheer" ma:description="Informatie over rechten binnen of op deze bron" ma:internalName="_RightsManagemen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829CC-0FB2-4EF8-9BB4-18A37C2D95AA}">
  <ds:schemaRefs>
    <ds:schemaRef ds:uri="http://purl.org/dc/elements/1.1/"/>
    <ds:schemaRef ds:uri="http://schemas.microsoft.com/sharepoint/v3/fields"/>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8591CC8-0FC2-4862-9ECE-4C9B5118A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FD5EEE-4241-4EAA-BE7F-833365B391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4326</TotalTime>
  <Words>5032</Words>
  <Application>Microsoft Office PowerPoint</Application>
  <PresentationFormat>Diavoorstelling (4:3)</PresentationFormat>
  <Paragraphs>1080</Paragraphs>
  <Slides>67</Slides>
  <Notes>41</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67</vt:i4>
      </vt:variant>
    </vt:vector>
  </HeadingPairs>
  <TitlesOfParts>
    <vt:vector size="80" baseType="lpstr">
      <vt:lpstr>Arial</vt:lpstr>
      <vt:lpstr>Calibri</vt:lpstr>
      <vt:lpstr>Calibri Light</vt:lpstr>
      <vt:lpstr>DINOT</vt:lpstr>
      <vt:lpstr>DINOT-Bold</vt:lpstr>
      <vt:lpstr>FlandersArtSans-Bold</vt:lpstr>
      <vt:lpstr>FlandersArtSans-Medium</vt:lpstr>
      <vt:lpstr>FlandersArtSans-Regular</vt:lpstr>
      <vt:lpstr>FlandersArtSerif-Regular</vt:lpstr>
      <vt:lpstr>Verdana</vt:lpstr>
      <vt:lpstr>Wingdings</vt:lpstr>
      <vt:lpstr>Aangepast ontwerp</vt:lpstr>
      <vt:lpstr>Kantoorthema</vt:lpstr>
      <vt:lpstr>Welkom</vt:lpstr>
      <vt:lpstr>Een nieuw decreet of een nieuw dko?</vt:lpstr>
      <vt:lpstr>PowerPoint-presentatie</vt:lpstr>
      <vt:lpstr>PowerPoint-presentatie</vt:lpstr>
      <vt:lpstr>Waarom een nieuw decreet?</vt:lpstr>
      <vt:lpstr>Hoe nieuw is nieuw?</vt:lpstr>
      <vt:lpstr>PowerPoint-presentatie</vt:lpstr>
      <vt:lpstr> opdracht en einddoelen (hfst II) </vt:lpstr>
      <vt:lpstr> opdracht en einddoelen (hfst II) </vt:lpstr>
      <vt:lpstr>opdracht en einddoelen (hfst II)</vt:lpstr>
      <vt:lpstr>PowerPoint-presentatie</vt:lpstr>
      <vt:lpstr> opleidingenstructuur (hfst III)</vt:lpstr>
      <vt:lpstr>Indeling in studierichtingen ~ de beroepskwalificaties</vt:lpstr>
      <vt:lpstr> opleidingenstructuur (hfst II) </vt:lpstr>
      <vt:lpstr>Opleidingenstructuur (hfst III)</vt:lpstr>
      <vt:lpstr>Leerlingen in dko (hfst IV)</vt:lpstr>
      <vt:lpstr>Leerlingen in dko (hfst IV)</vt:lpstr>
      <vt:lpstr>PowerPoint-presentatie</vt:lpstr>
      <vt:lpstr>Omkaderingsberekening  onderwijzend personeel</vt:lpstr>
      <vt:lpstr>Besteding van de lestijden</vt:lpstr>
      <vt:lpstr>Personeels- en werkingsmiddelen (hfst V)</vt:lpstr>
      <vt:lpstr>PowerPoint-presentatie</vt:lpstr>
      <vt:lpstr>Personeels- en werkingsmiddelen (hfst V) </vt:lpstr>
      <vt:lpstr>Inschrijvingsgeld (hfst VI)</vt:lpstr>
      <vt:lpstr>Inschrijvingsgeld (hfst VI)</vt:lpstr>
      <vt:lpstr>PowerPoint-presentatie</vt:lpstr>
      <vt:lpstr>Erkenning, financierings- en subsidiëringsvoorwaarden (hfst VII)</vt:lpstr>
      <vt:lpstr>Erkenning, financierings- en subsidiëringsvoorwaarden (hfst VII)</vt:lpstr>
      <vt:lpstr>Lokale samenwerkingsinitiatieven tussen academies en scholen voor basis-, secundair en hoger onderwijs (hfst VIII)</vt:lpstr>
      <vt:lpstr>Lokale samenwerkingsinitiatieven tussen academies en scholen voor basis, secundair en hoger onderwijs (hfst VIII)</vt:lpstr>
      <vt:lpstr>PowerPoint-presentatie</vt:lpstr>
      <vt:lpstr>Studieaanbod in het nieuwe dko</vt:lpstr>
      <vt:lpstr>Waarover hebben we het?</vt:lpstr>
      <vt:lpstr>Uitgangspunten studierichtingen, opties en vakken</vt:lpstr>
      <vt:lpstr>Structuur aanbod dko </vt:lpstr>
      <vt:lpstr>Structuur aanbod dko </vt:lpstr>
      <vt:lpstr>Procedure volledig nieuw aanbod</vt:lpstr>
      <vt:lpstr>Organisatiebesluit: innovatie in het opleidingsaanbod, autonomie en kansen</vt:lpstr>
      <vt:lpstr>Concreet op de werkvloer: nieuwe mogelijkheden, autonomie, kansen.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Bekwaamheidsbewijzen en concordantie</vt:lpstr>
      <vt:lpstr>Bekwaamheidsbewijzen </vt:lpstr>
      <vt:lpstr>Bekwaamheidsbewijzen </vt:lpstr>
      <vt:lpstr>Bekwaamheidsbewijzen: VO  </vt:lpstr>
      <vt:lpstr>Salarisschalen en verloning </vt:lpstr>
      <vt:lpstr>Overgangsmaatregelen </vt:lpstr>
      <vt:lpstr>Concordantie: algemeen </vt:lpstr>
      <vt:lpstr>Gevolgen concordantie </vt:lpstr>
      <vt:lpstr>Ambtshalve concordantie </vt:lpstr>
      <vt:lpstr>Individuele concordantie: wie/wat?</vt:lpstr>
      <vt:lpstr>Individuele concordantie: wie/wat?</vt:lpstr>
      <vt:lpstr>Individuele concordantie: hoe?</vt:lpstr>
      <vt:lpstr>Beroepsmogelijkheid personeelslid</vt:lpstr>
      <vt:lpstr>Beroepsmogelijkheid personeelslid</vt:lpstr>
      <vt:lpstr>Commissie bezwaarschriften</vt:lpstr>
      <vt:lpstr>Personeelsleden zonder enige concordantie</vt:lpstr>
      <vt:lpstr>Nog vragen?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BELEIDSDOMEIN</dc:title>
  <dc:creator>Yahiaoui, Yasmina</dc:creator>
  <cp:lastModifiedBy>De Vleeschhouwer, Herman</cp:lastModifiedBy>
  <cp:revision>177</cp:revision>
  <cp:lastPrinted>2018-04-20T07:27:59Z</cp:lastPrinted>
  <dcterms:created xsi:type="dcterms:W3CDTF">2014-06-26T11:20:41Z</dcterms:created>
  <dcterms:modified xsi:type="dcterms:W3CDTF">2018-05-04T07:13:35Z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0x010100DC41F8F12996204B8E6B4E7BCBFD98A0</vt:lpwstr>
  </property>
</Properties>
</file>