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65" r:id="rId6"/>
    <p:sldId id="268" r:id="rId7"/>
    <p:sldId id="276" r:id="rId8"/>
    <p:sldId id="277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65B"/>
    <a:srgbClr val="543F5E"/>
    <a:srgbClr val="5DBE55"/>
    <a:srgbClr val="D26E25"/>
    <a:srgbClr val="247FB0"/>
    <a:srgbClr val="4FB543"/>
    <a:srgbClr val="D26E5B"/>
    <a:srgbClr val="1546FF"/>
    <a:srgbClr val="926DA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92337" autoAdjust="0"/>
  </p:normalViewPr>
  <p:slideViewPr>
    <p:cSldViewPr snapToGrid="0" showGuides="1">
      <p:cViewPr varScale="1">
        <p:scale>
          <a:sx n="79" d="100"/>
          <a:sy n="79" d="100"/>
        </p:scale>
        <p:origin x="989" y="72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20/07/2020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0715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024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20/07/2020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20/07/2020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20/07/2020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8000"/>
            <a:ext cx="8545365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128" y="656657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6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15465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0" y="671000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20/07/2020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20/07/2020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20/07/2020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20/07/2020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20/07/2020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3" r:id="rId4"/>
    <p:sldLayoutId id="2147483684" r:id="rId5"/>
    <p:sldLayoutId id="2147483687" r:id="rId6"/>
    <p:sldLayoutId id="2147483688" r:id="rId7"/>
    <p:sldLayoutId id="2147483689" r:id="rId8"/>
    <p:sldLayoutId id="2147483691" r:id="rId9"/>
    <p:sldLayoutId id="2147483674" r:id="rId10"/>
    <p:sldLayoutId id="2147483652" r:id="rId11"/>
    <p:sldLayoutId id="2147483682" r:id="rId12"/>
    <p:sldLayoutId id="2147483743" r:id="rId13"/>
    <p:sldLayoutId id="2147483744" r:id="rId1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Tijdelijke aanduiding voor afbeelding 11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5" r="6985"/>
          <a:stretch/>
        </p:blipFill>
        <p:spPr/>
      </p:pic>
      <p:sp>
        <p:nvSpPr>
          <p:cNvPr id="18" name="Titel 17"/>
          <p:cNvSpPr>
            <a:spLocks noGrp="1"/>
          </p:cNvSpPr>
          <p:nvPr>
            <p:ph type="ctrTitle"/>
          </p:nvPr>
        </p:nvSpPr>
        <p:spPr>
          <a:xfrm>
            <a:off x="1295999" y="2023200"/>
            <a:ext cx="7560002" cy="2073600"/>
          </a:xfrm>
        </p:spPr>
        <p:txBody>
          <a:bodyPr anchor="b"/>
          <a:lstStyle/>
          <a:p>
            <a:r>
              <a:rPr lang="nl-BE" sz="4800" dirty="0">
                <a:latin typeface="+mj-lt"/>
              </a:rPr>
              <a:t>Opleidingen, bekwaamheidsbewijzen, concordanties en EVC</a:t>
            </a:r>
            <a:endParaRPr lang="nl-BE" sz="48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9" name="Ondertitel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Nieuwigheden schooljaar 2020-2021</a:t>
            </a:r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12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7037" y="2520000"/>
            <a:ext cx="6629045" cy="1579711"/>
          </a:xfrm>
        </p:spPr>
        <p:txBody>
          <a:bodyPr/>
          <a:lstStyle/>
          <a:p>
            <a:r>
              <a:rPr lang="nl-BE" b="0" dirty="0">
                <a:latin typeface="+mj-lt"/>
              </a:rPr>
              <a:t>1. Nieuwe opleidingen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>
              <a:latin typeface="FlandersArtSans-Regular" panose="00000500000000000000" pitchFamily="2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500"/>
            <a:ext cx="7797600" cy="514800"/>
          </a:xfrm>
        </p:spPr>
        <p:txBody>
          <a:bodyPr/>
          <a:lstStyle/>
          <a:p>
            <a:r>
              <a:rPr lang="nl-BE" sz="3200" dirty="0"/>
              <a:t>1. Nieuwe opleidingen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254869"/>
            <a:ext cx="7665396" cy="4776280"/>
          </a:xfrm>
        </p:spPr>
        <p:txBody>
          <a:bodyPr/>
          <a:lstStyle/>
          <a:p>
            <a:r>
              <a:rPr lang="nl-BE" dirty="0"/>
              <a:t>29 nieuwe opleidingen</a:t>
            </a:r>
          </a:p>
          <a:p>
            <a:endParaRPr lang="nl-BE" dirty="0"/>
          </a:p>
          <a:p>
            <a:r>
              <a:rPr lang="nl-BE" dirty="0"/>
              <a:t>Aanpassingen aan het </a:t>
            </a:r>
            <a:r>
              <a:rPr lang="nl-NL" dirty="0"/>
              <a:t>Besluit van de Vlaamse Regering tot wijziging van de regelgeving over de nuttige ervaring, de concordantie en de bekwaamheidsbewijzen en salarisschalen in het volwassenenonderwijs</a:t>
            </a:r>
          </a:p>
          <a:p>
            <a:pPr lvl="1"/>
            <a:r>
              <a:rPr lang="nl-BE" dirty="0"/>
              <a:t>Nuttige ervaring toegevoegd</a:t>
            </a:r>
          </a:p>
          <a:p>
            <a:pPr lvl="1"/>
            <a:r>
              <a:rPr lang="nl-BE" dirty="0"/>
              <a:t>Ambtshalve en individuele concordanties toegevoegd</a:t>
            </a:r>
          </a:p>
          <a:p>
            <a:pPr lvl="1"/>
            <a:r>
              <a:rPr lang="nl-BE" dirty="0"/>
              <a:t>Bekwaamheidsbewijzen aangepast</a:t>
            </a:r>
          </a:p>
          <a:p>
            <a:pPr lvl="1"/>
            <a:r>
              <a:rPr lang="nl-BE" dirty="0"/>
              <a:t>Artikel toegevoegd </a:t>
            </a:r>
          </a:p>
          <a:p>
            <a:pPr lvl="2"/>
            <a:r>
              <a:rPr lang="nl-BE" dirty="0"/>
              <a:t>Personeelslid behoudt elke overgangsmaatregel die hij op 31.08.2020 geniet.</a:t>
            </a:r>
          </a:p>
          <a:p>
            <a:pPr lvl="2"/>
            <a:r>
              <a:rPr lang="nl-BE" dirty="0"/>
              <a:t>Ook bij </a:t>
            </a:r>
            <a:r>
              <a:rPr lang="nl-BE" dirty="0" err="1"/>
              <a:t>herindiensttreding</a:t>
            </a:r>
            <a:endParaRPr lang="nl-BE" dirty="0"/>
          </a:p>
          <a:p>
            <a:pPr lvl="2"/>
            <a:r>
              <a:rPr lang="nl-BE" dirty="0"/>
              <a:t>Zowel voor bekwaamheidsbewijzen als salarisschalen</a:t>
            </a:r>
          </a:p>
          <a:p>
            <a:endParaRPr lang="nl-BE" dirty="0"/>
          </a:p>
          <a:p>
            <a:pPr lvl="1"/>
            <a:endParaRPr lang="nl-BE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7037" y="2520000"/>
            <a:ext cx="6629045" cy="1579711"/>
          </a:xfrm>
        </p:spPr>
        <p:txBody>
          <a:bodyPr/>
          <a:lstStyle/>
          <a:p>
            <a:pPr marL="914400" indent="-914400">
              <a:buFont typeface="+mj-lt"/>
              <a:buAutoNum type="arabicPeriod" startAt="2"/>
            </a:pPr>
            <a:r>
              <a:rPr lang="nl-BE" b="0" dirty="0">
                <a:latin typeface="+mj-lt"/>
              </a:rPr>
              <a:t>EVC-financiering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75099" y="4174702"/>
            <a:ext cx="5783507" cy="1053708"/>
          </a:xfrm>
        </p:spPr>
        <p:txBody>
          <a:bodyPr/>
          <a:lstStyle/>
          <a:p>
            <a:endParaRPr lang="nl-BE" sz="2400" dirty="0">
              <a:latin typeface="FlandersArtSans-Regular" panose="00000500000000000000" pitchFamily="2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594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388309"/>
            <a:ext cx="7797600" cy="662275"/>
          </a:xfrm>
        </p:spPr>
        <p:txBody>
          <a:bodyPr/>
          <a:lstStyle/>
          <a:p>
            <a:r>
              <a:rPr lang="nl-BE" sz="3200" dirty="0"/>
              <a:t>2. EVC-financiering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399" y="1050584"/>
            <a:ext cx="8093413" cy="4640093"/>
          </a:xfrm>
        </p:spPr>
        <p:txBody>
          <a:bodyPr/>
          <a:lstStyle/>
          <a:p>
            <a:r>
              <a:rPr lang="nl-NL" dirty="0"/>
              <a:t>Decreet van 15 juni 2007 betreffende het volwassenenonderwijs</a:t>
            </a:r>
          </a:p>
          <a:p>
            <a:pPr lvl="1"/>
            <a:r>
              <a:rPr lang="nl-NL" dirty="0"/>
              <a:t>aanvullende leraarsuren per geteste kandidaat</a:t>
            </a:r>
          </a:p>
          <a:p>
            <a:pPr lvl="1"/>
            <a:r>
              <a:rPr lang="nl-NL" dirty="0"/>
              <a:t>op basis van het aantal lestijden van het opleidingsprofiel</a:t>
            </a:r>
          </a:p>
          <a:p>
            <a:pPr lvl="2"/>
            <a:r>
              <a:rPr lang="nl-NL" dirty="0"/>
              <a:t>12 </a:t>
            </a:r>
            <a:r>
              <a:rPr lang="nl-NL" dirty="0" err="1"/>
              <a:t>leU</a:t>
            </a:r>
            <a:r>
              <a:rPr lang="nl-NL" dirty="0"/>
              <a:t> per geteste kandidaat voor een beroeps- of deelkwalificatie van minder dan 300 lestijden;</a:t>
            </a:r>
          </a:p>
          <a:p>
            <a:pPr lvl="2"/>
            <a:r>
              <a:rPr lang="nl-NL" dirty="0"/>
              <a:t>18 </a:t>
            </a:r>
            <a:r>
              <a:rPr lang="nl-NL" dirty="0" err="1"/>
              <a:t>leU</a:t>
            </a:r>
            <a:r>
              <a:rPr lang="nl-NL" dirty="0"/>
              <a:t> per geteste kandidaat voor een beroeps- of deelkwalificatie van 300 tot en met 799 lestijden;</a:t>
            </a:r>
          </a:p>
          <a:p>
            <a:pPr lvl="2"/>
            <a:r>
              <a:rPr lang="nl-NL" dirty="0"/>
              <a:t>24 </a:t>
            </a:r>
            <a:r>
              <a:rPr lang="nl-NL" dirty="0" err="1"/>
              <a:t>leU</a:t>
            </a:r>
            <a:r>
              <a:rPr lang="nl-NL" dirty="0"/>
              <a:t> per geteste kandidaat voor een beroeps- of deelkwalificatie van meer dan 800 lestijden </a:t>
            </a:r>
          </a:p>
          <a:p>
            <a:endParaRPr lang="nl-NL" sz="1000" dirty="0"/>
          </a:p>
          <a:p>
            <a:r>
              <a:rPr lang="nl-NL" dirty="0"/>
              <a:t>Voorwaarden</a:t>
            </a:r>
          </a:p>
          <a:p>
            <a:pPr lvl="1"/>
            <a:r>
              <a:rPr lang="nl-NL" dirty="0"/>
              <a:t>kandidaten voldaan aan de deeltijdse leerplicht </a:t>
            </a:r>
          </a:p>
          <a:p>
            <a:pPr lvl="1"/>
            <a:r>
              <a:rPr lang="nl-NL" dirty="0"/>
              <a:t>Belgische nationaliteit of wettig verblijf.</a:t>
            </a:r>
          </a:p>
          <a:p>
            <a:pPr lvl="1"/>
            <a:endParaRPr lang="nl-NL" sz="1000" dirty="0"/>
          </a:p>
          <a:p>
            <a:r>
              <a:rPr lang="nl-NL" dirty="0"/>
              <a:t>Zendingen</a:t>
            </a:r>
          </a:p>
          <a:p>
            <a:pPr lvl="1"/>
            <a:r>
              <a:rPr lang="nl-NL" dirty="0"/>
              <a:t>Aanwending van deze aanvullende uren met specifieke OOM-code</a:t>
            </a:r>
          </a:p>
        </p:txBody>
      </p:sp>
    </p:spTree>
    <p:extLst>
      <p:ext uri="{BB962C8B-B14F-4D97-AF65-F5344CB8AC3E}">
        <p14:creationId xmlns:p14="http://schemas.microsoft.com/office/powerpoint/2010/main" val="35731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86FE68-2B25-4D2C-9251-974866D9B4A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b5c9e9e-f960-49d8-9172-e09f8b3ac6fc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60FF03-4FD2-4062-BFF5-B4A66556A82C}"/>
</file>

<file path=customXml/itemProps3.xml><?xml version="1.0" encoding="utf-8"?>
<ds:datastoreItem xmlns:ds="http://schemas.openxmlformats.org/officeDocument/2006/customXml" ds:itemID="{D404E23F-7754-4AA0-A17A-C96A5770B1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Powerpoint_BELEIDSDOMEIN_Calibri</Template>
  <TotalTime>1437</TotalTime>
  <Words>181</Words>
  <Application>Microsoft Office PowerPoint</Application>
  <PresentationFormat>Diavoorstelling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Calibri</vt:lpstr>
      <vt:lpstr>FlandersArtSans-Bold</vt:lpstr>
      <vt:lpstr>FlandersArtSans-Medium</vt:lpstr>
      <vt:lpstr>FlandersArtSans-Regular</vt:lpstr>
      <vt:lpstr>FlandersArtSerif-Regular</vt:lpstr>
      <vt:lpstr>Aangepast ontwerp</vt:lpstr>
      <vt:lpstr>Opleidingen, bekwaamheidsbewijzen, concordanties en EVC</vt:lpstr>
      <vt:lpstr>1. Nieuwe opleidingen</vt:lpstr>
      <vt:lpstr>1. Nieuwe opleidingen</vt:lpstr>
      <vt:lpstr>EVC-financiering</vt:lpstr>
      <vt:lpstr>2. EVC-financiering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Yahiaoui Yasmina</dc:creator>
  <cp:lastModifiedBy>Verheyen Wannes</cp:lastModifiedBy>
  <cp:revision>37</cp:revision>
  <dcterms:created xsi:type="dcterms:W3CDTF">2016-12-08T14:07:04Z</dcterms:created>
  <dcterms:modified xsi:type="dcterms:W3CDTF">2020-07-20T02:31:54Z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