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31666-FE4A-4C0A-970D-259994C7C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E3C6016-48BB-4E30-A1BB-135BDBD45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BFAB35-8785-42F1-B8C8-BA6210CE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5F98-7524-4801-99D8-13E158260CE5}" type="datetimeFigureOut">
              <a:rPr lang="nl-BE" smtClean="0"/>
              <a:t>25/06/2018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F2C689-31E7-4DEE-B5B5-FC6157D6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53547D-2C04-49DE-8818-79496523A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1877-79AA-4B36-8A6B-7211C1D695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7876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5C49A-34BD-4A18-8A71-A1821F76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6979743-F941-44BB-986F-C81AE6070D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7D28B6-869C-4C13-B29C-4F360FF70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5F98-7524-4801-99D8-13E158260CE5}" type="datetimeFigureOut">
              <a:rPr lang="nl-BE" smtClean="0"/>
              <a:t>25/06/2018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8BD216E-F132-4811-BE21-B50D7C38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3A9F60-83D3-4834-A5D5-2898B900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1877-79AA-4B36-8A6B-7211C1D695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156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8CB4DB7-F62F-4B51-9951-AA9C1D266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BBAD66E-86DB-4764-AA14-C618FB1AB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09D3A64-D501-416A-982F-58C941BA6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5F98-7524-4801-99D8-13E158260CE5}" type="datetimeFigureOut">
              <a:rPr lang="nl-BE" smtClean="0"/>
              <a:t>25/06/2018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13E29E-8EE7-4A88-AA8A-C8A49EBC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944797-2A28-4A33-85DE-02AC4BBF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1877-79AA-4B36-8A6B-7211C1D695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935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FD73E-9F2A-45F1-BA15-DB7AA54D8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037FD0-BB73-4BD3-A311-87A9611BE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A44AB4-8C61-4C15-876D-E785ACEA0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5F98-7524-4801-99D8-13E158260CE5}" type="datetimeFigureOut">
              <a:rPr lang="nl-BE" smtClean="0"/>
              <a:t>25/06/2018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BBBDAEB-7315-4E79-AF14-FECF5F843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D789A8-1D4F-4D92-AFE2-96ED45A77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1877-79AA-4B36-8A6B-7211C1D695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04597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E751A-E211-46C5-B283-DABECAD6D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5A530C-AE06-41B4-8105-192816239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9EB88D-2197-44CB-B2A3-8E4EC6846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5F98-7524-4801-99D8-13E158260CE5}" type="datetimeFigureOut">
              <a:rPr lang="nl-BE" smtClean="0"/>
              <a:t>25/06/2018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1141B3-BA5C-49E6-A82F-CA660FEB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A3910D-1C24-4322-A8A3-2A424A54F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1877-79AA-4B36-8A6B-7211C1D695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045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2B5117-F4F9-4760-A51A-8F04F5699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6B178E-FD6E-470F-8443-291FD15C2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22083A8-A75E-45FB-A857-F76E582DA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9448A4-60BA-4312-B386-375E7FF71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5F98-7524-4801-99D8-13E158260CE5}" type="datetimeFigureOut">
              <a:rPr lang="nl-BE" smtClean="0"/>
              <a:t>25/06/2018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D295F0-00A7-402E-B513-67AC3191B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626A875-FF51-419C-BDA7-53D19EB5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1877-79AA-4B36-8A6B-7211C1D695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187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AF25D-DA4C-4A4F-94A4-8D6C7E4DE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C3DB30-5A1F-4BE2-8443-2E54F9A7B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1241D59-E973-4CF1-8A2F-115619317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BC42300-7497-43DE-8ED7-A3CB640A6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64DD07F-3155-4AF4-9FC4-72F0A2AC7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44F6D15-4A5C-45CD-8799-325C709D9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5F98-7524-4801-99D8-13E158260CE5}" type="datetimeFigureOut">
              <a:rPr lang="nl-BE" smtClean="0"/>
              <a:t>25/06/2018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02F7E7-FE4F-4776-A03C-0D9C6EEF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6129794-8B72-426A-8BDD-0FAB009E9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1877-79AA-4B36-8A6B-7211C1D695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657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9122F9-DD5B-4032-82BE-E862A4711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66D85AE-3299-4AA5-AEFB-7FCB47FE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5F98-7524-4801-99D8-13E158260CE5}" type="datetimeFigureOut">
              <a:rPr lang="nl-BE" smtClean="0"/>
              <a:t>25/06/2018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43FD8B2-D8EC-48BD-AAAC-23F904E0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7C3842E-1D7F-4FD8-8D33-FA72A7BF6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1877-79AA-4B36-8A6B-7211C1D695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0504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E4BC9B6-6438-4CC8-BB6E-04B177A37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5F98-7524-4801-99D8-13E158260CE5}" type="datetimeFigureOut">
              <a:rPr lang="nl-BE" smtClean="0"/>
              <a:t>25/06/2018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F917566-74C9-468F-8CE1-B5CADBCC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B52A4B4-F952-4512-B68C-7FC6D61D3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1877-79AA-4B36-8A6B-7211C1D695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221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8C7D56-0D0B-4C58-B7DB-F8B2E94C4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66202A-9709-4E1D-9788-90C9CDF92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8A2E3F9-A832-401C-83B5-A4FD02039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A5D4E9-981B-4DF4-B3A2-F17A1D84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5F98-7524-4801-99D8-13E158260CE5}" type="datetimeFigureOut">
              <a:rPr lang="nl-BE" smtClean="0"/>
              <a:t>25/06/2018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CB2CA32-21A2-4F0F-B396-F5D40FF97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213374-A648-4611-95CC-4694AA86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1877-79AA-4B36-8A6B-7211C1D695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258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F7B2C1-10D5-4B82-9874-EE74FC84D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1619458-465E-4437-8360-3A5A244D9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3FFB07-E7D9-41B6-B8BA-7A2D02BC7C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80206F-2685-47C7-A6C8-7BD6DECC2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15F98-7524-4801-99D8-13E158260CE5}" type="datetimeFigureOut">
              <a:rPr lang="nl-BE" smtClean="0"/>
              <a:t>25/06/2018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1B7F55-B59D-4127-BA14-C0163570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82AB6A9-9675-42DF-8BAB-51AE5F469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1877-79AA-4B36-8A6B-7211C1D695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9043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CC06CF3-D5FF-473B-B7C4-B7555F48C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19FA8D6-BE4B-402E-BD44-A877A58E9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759AE7-EEB0-4032-9601-63DF7B16C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15F98-7524-4801-99D8-13E158260CE5}" type="datetimeFigureOut">
              <a:rPr lang="nl-BE" smtClean="0"/>
              <a:t>25/06/2018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0C8044-ABB6-4689-8117-1EDB5BDCE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5BFD8D-44FD-4D3B-BFE7-6834F611E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F1877-79AA-4B36-8A6B-7211C1D695A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3226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5671E3-05BF-406F-8472-468A3BD274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b="1" dirty="0"/>
              <a:t>Lessenroosters podiumkunsten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A7738F2-7B16-4D6E-9CF6-039EE1F757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  <a:p>
            <a:r>
              <a:rPr lang="nl-BE" dirty="0"/>
              <a:t>Van bekend naar minder bekend terrein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0320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3A80E7-3A07-41FF-823C-F80B3C2B6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Uitgangspunten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C554AE-EBC8-4543-8C51-66F24D012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4946"/>
            <a:ext cx="10515600" cy="5131837"/>
          </a:xfrm>
        </p:spPr>
        <p:txBody>
          <a:bodyPr>
            <a:normAutofit fontScale="92500" lnSpcReduction="20000"/>
          </a:bodyPr>
          <a:lstStyle/>
          <a:p>
            <a:r>
              <a:rPr lang="nl-BE" dirty="0"/>
              <a:t>Competenties verwerven per graad is hoofdzaak</a:t>
            </a:r>
          </a:p>
          <a:p>
            <a:r>
              <a:rPr lang="nl-BE" dirty="0"/>
              <a:t>Lestijden over een schooljaar: 	</a:t>
            </a:r>
          </a:p>
          <a:p>
            <a:pPr marL="0" indent="0">
              <a:buNone/>
            </a:pPr>
            <a:r>
              <a:rPr lang="nl-BE" dirty="0"/>
              <a:t>		geheel getal (behalve dans 3</a:t>
            </a:r>
            <a:r>
              <a:rPr lang="nl-BE" baseline="30000" dirty="0"/>
              <a:t>de</a:t>
            </a:r>
            <a:r>
              <a:rPr lang="nl-BE" dirty="0"/>
              <a:t> gr) (Art 22 decreet). Daarbinnen 		kan gewerkt worden met halve lestijden, anderhalve lestijden, 		clusteren van hele of halve lestijden (Art 17 </a:t>
            </a:r>
            <a:r>
              <a:rPr lang="nl-BE" dirty="0" err="1"/>
              <a:t>bvr</a:t>
            </a:r>
            <a:r>
              <a:rPr lang="nl-BE" dirty="0"/>
              <a:t>)</a:t>
            </a:r>
          </a:p>
          <a:p>
            <a:r>
              <a:rPr lang="nl-BE" dirty="0"/>
              <a:t>Creativiteit in lessenrooster </a:t>
            </a:r>
            <a:r>
              <a:rPr lang="nl-BE" dirty="0" err="1"/>
              <a:t>ifv</a:t>
            </a:r>
            <a:r>
              <a:rPr lang="nl-BE" dirty="0"/>
              <a:t> pedagogisch beste kansen voor </a:t>
            </a:r>
            <a:r>
              <a:rPr lang="nl-BE" dirty="0" err="1"/>
              <a:t>lln</a:t>
            </a:r>
            <a:endParaRPr lang="nl-BE" dirty="0"/>
          </a:p>
          <a:p>
            <a:r>
              <a:rPr lang="nl-BE" dirty="0"/>
              <a:t>Studieomvang van de graad ‘mag maar moet niet’ evenredig verdeeld zijn over de jaren van de graad: </a:t>
            </a:r>
          </a:p>
          <a:p>
            <a:pPr marL="0" indent="0">
              <a:buNone/>
            </a:pPr>
            <a:r>
              <a:rPr lang="nl-BE" dirty="0"/>
              <a:t>		bv 2</a:t>
            </a:r>
            <a:r>
              <a:rPr lang="nl-BE" baseline="30000" dirty="0"/>
              <a:t>de</a:t>
            </a:r>
            <a:r>
              <a:rPr lang="nl-BE" dirty="0"/>
              <a:t> graad muziek 3/3/3/3 of 2/3/4/3 of 3/3/4/2 </a:t>
            </a:r>
          </a:p>
          <a:p>
            <a:r>
              <a:rPr lang="nl-BE" dirty="0"/>
              <a:t>competenties van een graad kunnen sneller verworven zijn. In dat geval mag de </a:t>
            </a:r>
            <a:r>
              <a:rPr lang="nl-BE" dirty="0" err="1"/>
              <a:t>lln</a:t>
            </a:r>
            <a:r>
              <a:rPr lang="nl-BE" dirty="0"/>
              <a:t> naar de volgende graad</a:t>
            </a:r>
          </a:p>
          <a:p>
            <a:r>
              <a:rPr lang="nl-BE" dirty="0"/>
              <a:t>trager: een jaar langer</a:t>
            </a:r>
          </a:p>
          <a:p>
            <a:r>
              <a:rPr lang="nl-BE" dirty="0" err="1"/>
              <a:t>Herinstromers</a:t>
            </a:r>
            <a:r>
              <a:rPr lang="nl-BE" dirty="0"/>
              <a:t>: andere competenties vereisen dan voor andere </a:t>
            </a:r>
            <a:r>
              <a:rPr lang="nl-BE" dirty="0" err="1"/>
              <a:t>lln</a:t>
            </a:r>
            <a:r>
              <a:rPr lang="nl-BE" dirty="0"/>
              <a:t> te motiveren?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8015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C554AE-EBC8-4543-8C51-66F24D012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1846"/>
            <a:ext cx="10515600" cy="5645118"/>
          </a:xfrm>
        </p:spPr>
        <p:txBody>
          <a:bodyPr>
            <a:normAutofit fontScale="77500" lnSpcReduction="20000"/>
          </a:bodyPr>
          <a:lstStyle/>
          <a:p>
            <a:endParaRPr lang="nl-BE" dirty="0"/>
          </a:p>
          <a:p>
            <a:pPr marL="0" indent="0">
              <a:buNone/>
            </a:pPr>
            <a:r>
              <a:rPr lang="nl-BE" u="sng" dirty="0"/>
              <a:t>Muziek</a:t>
            </a:r>
          </a:p>
          <a:p>
            <a:r>
              <a:rPr lang="nl-BE" dirty="0"/>
              <a:t>Opdracht </a:t>
            </a:r>
            <a:r>
              <a:rPr lang="nl-BE" dirty="0" err="1"/>
              <a:t>lkn</a:t>
            </a:r>
            <a:r>
              <a:rPr lang="nl-BE" dirty="0"/>
              <a:t> hoeft niet noodzakelijk elke week identiek te zijn: </a:t>
            </a:r>
            <a:r>
              <a:rPr lang="nl-BE" dirty="0" err="1"/>
              <a:t>vb</a:t>
            </a:r>
            <a:r>
              <a:rPr lang="nl-BE" dirty="0"/>
              <a:t> clustering MCV volwassenen; </a:t>
            </a:r>
            <a:r>
              <a:rPr lang="nl-BE" dirty="0" err="1"/>
              <a:t>groepsmusiceren</a:t>
            </a:r>
            <a:r>
              <a:rPr lang="nl-BE" dirty="0"/>
              <a:t> </a:t>
            </a:r>
            <a:r>
              <a:rPr lang="nl-BE" dirty="0" err="1"/>
              <a:t>ifv</a:t>
            </a:r>
            <a:r>
              <a:rPr lang="nl-BE" dirty="0"/>
              <a:t> projecten en eventueel vermijden van examenperioden in dagonderwijs.</a:t>
            </a:r>
          </a:p>
          <a:p>
            <a:r>
              <a:rPr lang="nl-BE" dirty="0"/>
              <a:t>Organiseerbaarheid is uitdaging</a:t>
            </a:r>
          </a:p>
          <a:p>
            <a:r>
              <a:rPr lang="nl-BE" dirty="0"/>
              <a:t>Samenstelling lessenpakket: naast het verplichte vak kiest de academie zelf, soms de lln. </a:t>
            </a:r>
          </a:p>
          <a:p>
            <a:pPr marL="0" indent="0">
              <a:buNone/>
            </a:pPr>
            <a:r>
              <a:rPr lang="nl-BE" dirty="0"/>
              <a:t>Bv: 	1. 2</a:t>
            </a:r>
            <a:r>
              <a:rPr lang="nl-BE" baseline="30000" dirty="0"/>
              <a:t>de</a:t>
            </a:r>
            <a:r>
              <a:rPr lang="nl-BE" dirty="0"/>
              <a:t> gr: een </a:t>
            </a:r>
            <a:r>
              <a:rPr lang="nl-BE" dirty="0" err="1"/>
              <a:t>lln</a:t>
            </a:r>
            <a:r>
              <a:rPr lang="nl-BE" dirty="0"/>
              <a:t> is niet verplicht instrument te volgen vanaf het eerste jaar:             			1u MCV, 2u </a:t>
            </a:r>
            <a:r>
              <a:rPr lang="nl-BE" dirty="0" err="1"/>
              <a:t>groepsmusiceren</a:t>
            </a:r>
            <a:r>
              <a:rPr lang="nl-BE" dirty="0"/>
              <a:t> (GM)</a:t>
            </a:r>
          </a:p>
          <a:p>
            <a:pPr marL="0" indent="0">
              <a:buNone/>
            </a:pPr>
            <a:r>
              <a:rPr lang="nl-BE" dirty="0"/>
              <a:t>	2. 2</a:t>
            </a:r>
            <a:r>
              <a:rPr lang="nl-BE" baseline="30000" dirty="0"/>
              <a:t>de</a:t>
            </a:r>
            <a:r>
              <a:rPr lang="nl-BE" dirty="0"/>
              <a:t> gr: 	1u MCV, 1u instrument, 1u GM in alternatieve leercontext 	</a:t>
            </a:r>
          </a:p>
          <a:p>
            <a:pPr marL="0" indent="0">
              <a:buNone/>
            </a:pPr>
            <a:r>
              <a:rPr lang="nl-BE" dirty="0"/>
              <a:t>	3. 3</a:t>
            </a:r>
            <a:r>
              <a:rPr lang="nl-BE" baseline="30000" dirty="0"/>
              <a:t>de</a:t>
            </a:r>
            <a:r>
              <a:rPr lang="nl-BE" dirty="0"/>
              <a:t> gr klassiek: 	1</a:t>
            </a:r>
            <a:r>
              <a:rPr lang="nl-BE" baseline="30000" dirty="0"/>
              <a:t>ste</a:t>
            </a:r>
            <a:r>
              <a:rPr lang="nl-BE" dirty="0"/>
              <a:t> jaar 1u instrument, 2u GM</a:t>
            </a:r>
          </a:p>
          <a:p>
            <a:pPr marL="0" indent="0">
              <a:buNone/>
            </a:pPr>
            <a:r>
              <a:rPr lang="nl-BE" dirty="0"/>
              <a:t>				2</a:t>
            </a:r>
            <a:r>
              <a:rPr lang="nl-BE" baseline="30000" dirty="0"/>
              <a:t>de</a:t>
            </a:r>
            <a:r>
              <a:rPr lang="nl-BE" dirty="0"/>
              <a:t> jaar 1u instrument, 1u GM, 1u arrangeren</a:t>
            </a:r>
          </a:p>
          <a:p>
            <a:pPr marL="0" indent="0">
              <a:buNone/>
            </a:pPr>
            <a:r>
              <a:rPr lang="nl-BE" dirty="0"/>
              <a:t>				3</a:t>
            </a:r>
            <a:r>
              <a:rPr lang="nl-BE" baseline="30000" dirty="0"/>
              <a:t>de</a:t>
            </a:r>
            <a:r>
              <a:rPr lang="nl-BE" dirty="0"/>
              <a:t> jaar 1u instrument, 1u 2</a:t>
            </a:r>
            <a:r>
              <a:rPr lang="nl-BE" baseline="30000" dirty="0"/>
              <a:t>de</a:t>
            </a:r>
            <a:r>
              <a:rPr lang="nl-BE" dirty="0"/>
              <a:t> </a:t>
            </a:r>
            <a:r>
              <a:rPr lang="nl-BE" dirty="0" err="1"/>
              <a:t>instr</a:t>
            </a:r>
            <a:r>
              <a:rPr lang="nl-BE" dirty="0"/>
              <a:t>, 1u MCV JPR</a:t>
            </a:r>
          </a:p>
          <a:p>
            <a:pPr marL="0" indent="0">
              <a:buNone/>
            </a:pPr>
            <a:r>
              <a:rPr lang="nl-BE" dirty="0"/>
              <a:t>	     3</a:t>
            </a:r>
            <a:r>
              <a:rPr lang="nl-BE" baseline="30000" dirty="0"/>
              <a:t>de</a:t>
            </a:r>
            <a:r>
              <a:rPr lang="nl-BE" dirty="0"/>
              <a:t> gr FW:		1</a:t>
            </a:r>
            <a:r>
              <a:rPr lang="nl-BE" baseline="30000" dirty="0"/>
              <a:t>e</a:t>
            </a:r>
            <a:r>
              <a:rPr lang="nl-BE" dirty="0"/>
              <a:t> jaar 1u instrument, 2u GM, 1 MCV FW</a:t>
            </a:r>
          </a:p>
          <a:p>
            <a:pPr marL="0" indent="0">
              <a:buNone/>
            </a:pPr>
            <a:r>
              <a:rPr lang="nl-BE" dirty="0"/>
              <a:t>				2</a:t>
            </a:r>
            <a:r>
              <a:rPr lang="nl-BE" baseline="30000" dirty="0"/>
              <a:t>de</a:t>
            </a:r>
            <a:r>
              <a:rPr lang="nl-BE" dirty="0"/>
              <a:t> jaar	1u instrument, 2u MCV FW</a:t>
            </a:r>
          </a:p>
          <a:p>
            <a:pPr marL="0" indent="0">
              <a:buNone/>
            </a:pPr>
            <a:r>
              <a:rPr lang="nl-BE" dirty="0"/>
              <a:t>				3</a:t>
            </a:r>
            <a:r>
              <a:rPr lang="nl-BE" baseline="30000" dirty="0"/>
              <a:t>de</a:t>
            </a:r>
            <a:r>
              <a:rPr lang="nl-BE" dirty="0"/>
              <a:t> jaar 1u instrument, 1u GM	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4264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C554AE-EBC8-4543-8C51-66F24D012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538" y="513184"/>
            <a:ext cx="10515600" cy="56357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BE" dirty="0"/>
          </a:p>
          <a:p>
            <a:r>
              <a:rPr lang="nl-BE" u="sng" dirty="0"/>
              <a:t>Woordkunst-drama</a:t>
            </a:r>
          </a:p>
          <a:p>
            <a:r>
              <a:rPr lang="nl-BE" dirty="0"/>
              <a:t>3</a:t>
            </a:r>
            <a:r>
              <a:rPr lang="nl-BE" baseline="30000" dirty="0"/>
              <a:t>de</a:t>
            </a:r>
            <a:r>
              <a:rPr lang="nl-BE" dirty="0"/>
              <a:t> graad: vaste sokkel, halve uren kunnen klasverdeling helpen in specifieke gevallen</a:t>
            </a:r>
          </a:p>
          <a:p>
            <a:r>
              <a:rPr lang="nl-BE" dirty="0"/>
              <a:t>Optie </a:t>
            </a:r>
            <a:r>
              <a:rPr lang="nl-BE" dirty="0" err="1"/>
              <a:t>WkD</a:t>
            </a:r>
            <a:r>
              <a:rPr lang="nl-BE" dirty="0"/>
              <a:t>: periodiek anderhalf u </a:t>
            </a:r>
            <a:r>
              <a:rPr lang="nl-BE" dirty="0" err="1"/>
              <a:t>woordlab</a:t>
            </a:r>
            <a:r>
              <a:rPr lang="nl-BE" dirty="0"/>
              <a:t>, half u opsparen </a:t>
            </a:r>
            <a:r>
              <a:rPr lang="nl-BE" dirty="0" err="1"/>
              <a:t>ifv</a:t>
            </a:r>
            <a:r>
              <a:rPr lang="nl-BE" dirty="0"/>
              <a:t> productie of bijwonen theatervoorstellingen.</a:t>
            </a:r>
          </a:p>
          <a:p>
            <a:r>
              <a:rPr lang="nl-BE" dirty="0"/>
              <a:t>4</a:t>
            </a:r>
            <a:r>
              <a:rPr lang="nl-BE" baseline="30000" dirty="0"/>
              <a:t>de</a:t>
            </a:r>
            <a:r>
              <a:rPr lang="nl-BE" dirty="0"/>
              <a:t> gr creërend acteur optie kleinkunst: sterk afhankelijk van profiel </a:t>
            </a:r>
            <a:r>
              <a:rPr lang="nl-BE" dirty="0" err="1"/>
              <a:t>lkr</a:t>
            </a:r>
            <a:r>
              <a:rPr lang="nl-BE" dirty="0"/>
              <a:t>. 		Mogelijk lessenrooster:</a:t>
            </a:r>
          </a:p>
          <a:p>
            <a:pPr marL="0" indent="0">
              <a:buNone/>
            </a:pPr>
            <a:r>
              <a:rPr lang="nl-BE" dirty="0"/>
              <a:t>		1</a:t>
            </a:r>
            <a:r>
              <a:rPr lang="nl-BE" baseline="30000" dirty="0"/>
              <a:t>ste</a:t>
            </a:r>
            <a:r>
              <a:rPr lang="nl-BE" dirty="0"/>
              <a:t> jaar: 1u </a:t>
            </a:r>
            <a:r>
              <a:rPr lang="nl-BE" dirty="0" err="1"/>
              <a:t>dramalab</a:t>
            </a:r>
            <a:r>
              <a:rPr lang="nl-BE" dirty="0"/>
              <a:t> + 1u tekstschrijven en -vertolken</a:t>
            </a:r>
          </a:p>
          <a:p>
            <a:pPr marL="0" indent="0">
              <a:buNone/>
            </a:pPr>
            <a:r>
              <a:rPr lang="nl-BE" dirty="0"/>
              <a:t>		2</a:t>
            </a:r>
            <a:r>
              <a:rPr lang="nl-BE" baseline="30000" dirty="0"/>
              <a:t>de</a:t>
            </a:r>
            <a:r>
              <a:rPr lang="nl-BE" dirty="0"/>
              <a:t> jaar: 1u </a:t>
            </a:r>
            <a:r>
              <a:rPr lang="nl-BE" dirty="0" err="1"/>
              <a:t>dramalab</a:t>
            </a:r>
            <a:r>
              <a:rPr lang="nl-BE" dirty="0"/>
              <a:t> + 1u instrument</a:t>
            </a:r>
          </a:p>
          <a:p>
            <a:pPr marL="0" indent="0">
              <a:buNone/>
            </a:pPr>
            <a:r>
              <a:rPr lang="nl-BE" dirty="0"/>
              <a:t>		3</a:t>
            </a:r>
            <a:r>
              <a:rPr lang="nl-BE" baseline="30000" dirty="0"/>
              <a:t>de</a:t>
            </a:r>
            <a:r>
              <a:rPr lang="nl-BE" dirty="0"/>
              <a:t> jaar: 1u </a:t>
            </a:r>
            <a:r>
              <a:rPr lang="nl-BE" dirty="0" err="1"/>
              <a:t>dramalab</a:t>
            </a:r>
            <a:r>
              <a:rPr lang="nl-BE" dirty="0"/>
              <a:t> + 1u instrument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95378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C554AE-EBC8-4543-8C51-66F24D012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538" y="513184"/>
            <a:ext cx="10515600" cy="5635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u="sng" dirty="0"/>
              <a:t>Dans</a:t>
            </a:r>
            <a:endParaRPr lang="nl-BE" dirty="0"/>
          </a:p>
          <a:p>
            <a:r>
              <a:rPr lang="nl-BE" dirty="0"/>
              <a:t>3</a:t>
            </a:r>
            <a:r>
              <a:rPr lang="nl-BE" baseline="30000" dirty="0"/>
              <a:t>de</a:t>
            </a:r>
            <a:r>
              <a:rPr lang="nl-BE" dirty="0"/>
              <a:t> gr periodiek wekelijks 2u </a:t>
            </a:r>
            <a:r>
              <a:rPr lang="nl-BE" dirty="0" err="1"/>
              <a:t>danslab</a:t>
            </a:r>
            <a:r>
              <a:rPr lang="nl-BE" dirty="0"/>
              <a:t> </a:t>
            </a:r>
            <a:r>
              <a:rPr lang="nl-BE" dirty="0" err="1"/>
              <a:t>ipv</a:t>
            </a:r>
            <a:r>
              <a:rPr lang="nl-BE" dirty="0"/>
              <a:t> 2,5u, half u opsparen </a:t>
            </a:r>
            <a:r>
              <a:rPr lang="nl-BE" dirty="0" err="1"/>
              <a:t>ifv</a:t>
            </a:r>
            <a:r>
              <a:rPr lang="nl-BE" dirty="0"/>
              <a:t> productie(s) of bijwonen dansvoorstellingen.</a:t>
            </a:r>
          </a:p>
          <a:p>
            <a:r>
              <a:rPr lang="nl-BE" dirty="0"/>
              <a:t>4</a:t>
            </a:r>
            <a:r>
              <a:rPr lang="nl-BE" baseline="30000" dirty="0"/>
              <a:t>de</a:t>
            </a:r>
            <a:r>
              <a:rPr lang="nl-BE" dirty="0"/>
              <a:t> gr periodiek wekelijks 2,5u </a:t>
            </a:r>
            <a:r>
              <a:rPr lang="nl-BE" dirty="0" err="1"/>
              <a:t>ipv</a:t>
            </a:r>
            <a:r>
              <a:rPr lang="nl-BE" dirty="0"/>
              <a:t> 3u </a:t>
            </a:r>
            <a:r>
              <a:rPr lang="nl-BE" dirty="0" err="1"/>
              <a:t>danslab</a:t>
            </a:r>
            <a:r>
              <a:rPr lang="nl-BE" dirty="0"/>
              <a:t>, half u opsparen </a:t>
            </a:r>
            <a:r>
              <a:rPr lang="nl-BE" dirty="0" err="1"/>
              <a:t>ifv</a:t>
            </a:r>
            <a:r>
              <a:rPr lang="nl-BE" dirty="0"/>
              <a:t> productie(s) of bijwonen dansvoorstellingen,</a:t>
            </a:r>
          </a:p>
        </p:txBody>
      </p:sp>
    </p:spTree>
    <p:extLst>
      <p:ext uri="{BB962C8B-B14F-4D97-AF65-F5344CB8AC3E}">
        <p14:creationId xmlns:p14="http://schemas.microsoft.com/office/powerpoint/2010/main" val="22022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C554AE-EBC8-4543-8C51-66F24D012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538" y="513184"/>
            <a:ext cx="10515600" cy="5635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u="sng" dirty="0"/>
              <a:t>Wat zie je als mogelijkheden voor je eigen academie?</a:t>
            </a:r>
            <a:endParaRPr lang="nl-BE" dirty="0"/>
          </a:p>
          <a:p>
            <a:r>
              <a:rPr lang="nl-BE" dirty="0"/>
              <a:t>Specifieke competenties van </a:t>
            </a:r>
            <a:r>
              <a:rPr lang="nl-BE" dirty="0" err="1"/>
              <a:t>lkn</a:t>
            </a:r>
            <a:endParaRPr lang="nl-BE" dirty="0"/>
          </a:p>
          <a:p>
            <a:r>
              <a:rPr lang="nl-BE" dirty="0"/>
              <a:t>Specifieke lokale situatie</a:t>
            </a:r>
          </a:p>
          <a:p>
            <a:r>
              <a:rPr lang="nl-BE"/>
              <a:t>Pedagogische inzichten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0519722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176</Words>
  <Application>Microsoft Office PowerPoint</Application>
  <PresentationFormat>Breedbeeld</PresentationFormat>
  <Paragraphs>42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Lessenroosters podiumkunsten</vt:lpstr>
      <vt:lpstr>Uitgangspunten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Lessenroosters podiumkunsten</dc:title>
  <dc:creator>De Vleeschhouwer, Herman</dc:creator>
  <cp:lastModifiedBy>De Vleeschhouwer, Herman</cp:lastModifiedBy>
  <cp:revision>27</cp:revision>
  <dcterms:created xsi:type="dcterms:W3CDTF">2018-04-23T06:40:31Z</dcterms:created>
  <dcterms:modified xsi:type="dcterms:W3CDTF">2018-06-25T05:28:58Z</dcterms:modified>
</cp:coreProperties>
</file>