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59"/>
  </p:notesMasterIdLst>
  <p:handoutMasterIdLst>
    <p:handoutMasterId r:id="rId60"/>
  </p:handoutMasterIdLst>
  <p:sldIdLst>
    <p:sldId id="431" r:id="rId6"/>
    <p:sldId id="608" r:id="rId7"/>
    <p:sldId id="592" r:id="rId8"/>
    <p:sldId id="492" r:id="rId9"/>
    <p:sldId id="562" r:id="rId10"/>
    <p:sldId id="554" r:id="rId11"/>
    <p:sldId id="596" r:id="rId12"/>
    <p:sldId id="595" r:id="rId13"/>
    <p:sldId id="557" r:id="rId14"/>
    <p:sldId id="607" r:id="rId15"/>
    <p:sldId id="597" r:id="rId16"/>
    <p:sldId id="598" r:id="rId17"/>
    <p:sldId id="599" r:id="rId18"/>
    <p:sldId id="600" r:id="rId19"/>
    <p:sldId id="601" r:id="rId20"/>
    <p:sldId id="602" r:id="rId21"/>
    <p:sldId id="603" r:id="rId22"/>
    <p:sldId id="604" r:id="rId23"/>
    <p:sldId id="605" r:id="rId24"/>
    <p:sldId id="606" r:id="rId25"/>
    <p:sldId id="559" r:id="rId26"/>
    <p:sldId id="560" r:id="rId27"/>
    <p:sldId id="609" r:id="rId28"/>
    <p:sldId id="610" r:id="rId29"/>
    <p:sldId id="611" r:id="rId30"/>
    <p:sldId id="612" r:id="rId31"/>
    <p:sldId id="613" r:id="rId32"/>
    <p:sldId id="614" r:id="rId33"/>
    <p:sldId id="615" r:id="rId34"/>
    <p:sldId id="618" r:id="rId35"/>
    <p:sldId id="619" r:id="rId36"/>
    <p:sldId id="620" r:id="rId37"/>
    <p:sldId id="621" r:id="rId38"/>
    <p:sldId id="622" r:id="rId39"/>
    <p:sldId id="623" r:id="rId40"/>
    <p:sldId id="624" r:id="rId41"/>
    <p:sldId id="616" r:id="rId42"/>
    <p:sldId id="585" r:id="rId43"/>
    <p:sldId id="587" r:id="rId44"/>
    <p:sldId id="494" r:id="rId45"/>
    <p:sldId id="589" r:id="rId46"/>
    <p:sldId id="590" r:id="rId47"/>
    <p:sldId id="586" r:id="rId48"/>
    <p:sldId id="581" r:id="rId49"/>
    <p:sldId id="522" r:id="rId50"/>
    <p:sldId id="533" r:id="rId51"/>
    <p:sldId id="534" r:id="rId52"/>
    <p:sldId id="594" r:id="rId53"/>
    <p:sldId id="496" r:id="rId54"/>
    <p:sldId id="518" r:id="rId55"/>
    <p:sldId id="517" r:id="rId56"/>
    <p:sldId id="521" r:id="rId57"/>
    <p:sldId id="588" r:id="rId58"/>
  </p:sldIdLst>
  <p:sldSz cx="9144000" cy="6858000" type="screen4x3"/>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50090" autoAdjust="0"/>
  </p:normalViewPr>
  <p:slideViewPr>
    <p:cSldViewPr>
      <p:cViewPr varScale="1">
        <p:scale>
          <a:sx n="87" d="100"/>
          <a:sy n="87" d="100"/>
        </p:scale>
        <p:origin x="749"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34FE1FCB-A390-48A8-85B8-1A9F2D44692A}" type="datetimeFigureOut">
              <a:rPr lang="nl-BE" smtClean="0"/>
              <a:t>4/05/2018</a:t>
            </a:fld>
            <a:endParaRPr lang="nl-BE"/>
          </a:p>
        </p:txBody>
      </p:sp>
      <p:sp>
        <p:nvSpPr>
          <p:cNvPr id="4" name="Tijdelijke aanduiding voor voettekst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4EB1734-1BA1-44AF-8639-D75E3AB7468A}" type="slidenum">
              <a:rPr lang="nl-BE" smtClean="0"/>
              <a:t>‹nr.›</a:t>
            </a:fld>
            <a:endParaRPr lang="nl-BE"/>
          </a:p>
        </p:txBody>
      </p:sp>
    </p:spTree>
    <p:extLst>
      <p:ext uri="{BB962C8B-B14F-4D97-AF65-F5344CB8AC3E}">
        <p14:creationId xmlns:p14="http://schemas.microsoft.com/office/powerpoint/2010/main" val="150680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EF5ADDA-EBE4-44F4-92CC-2F2BCE5D6A23}" type="datetimeFigureOut">
              <a:rPr lang="nl-BE" smtClean="0"/>
              <a:t>4/05/2018</a:t>
            </a:fld>
            <a:endParaRPr lang="nl-BE"/>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6F8CA938-CFC6-46EA-9D53-FBCDF9166F73}" type="slidenum">
              <a:rPr lang="nl-BE" smtClean="0"/>
              <a:t>‹nr.›</a:t>
            </a:fld>
            <a:endParaRPr lang="nl-BE"/>
          </a:p>
        </p:txBody>
      </p:sp>
    </p:spTree>
    <p:extLst>
      <p:ext uri="{BB962C8B-B14F-4D97-AF65-F5344CB8AC3E}">
        <p14:creationId xmlns:p14="http://schemas.microsoft.com/office/powerpoint/2010/main" val="284593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1</a:t>
            </a:fld>
            <a:endParaRPr lang="nl-BE"/>
          </a:p>
        </p:txBody>
      </p:sp>
    </p:spTree>
    <p:extLst>
      <p:ext uri="{BB962C8B-B14F-4D97-AF65-F5344CB8AC3E}">
        <p14:creationId xmlns:p14="http://schemas.microsoft.com/office/powerpoint/2010/main" val="344184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22</a:t>
            </a:fld>
            <a:endParaRPr lang="nl-BE"/>
          </a:p>
        </p:txBody>
      </p:sp>
    </p:spTree>
    <p:extLst>
      <p:ext uri="{BB962C8B-B14F-4D97-AF65-F5344CB8AC3E}">
        <p14:creationId xmlns:p14="http://schemas.microsoft.com/office/powerpoint/2010/main" val="3589722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39</a:t>
            </a:fld>
            <a:endParaRPr lang="nl-BE"/>
          </a:p>
        </p:txBody>
      </p:sp>
    </p:spTree>
    <p:extLst>
      <p:ext uri="{BB962C8B-B14F-4D97-AF65-F5344CB8AC3E}">
        <p14:creationId xmlns:p14="http://schemas.microsoft.com/office/powerpoint/2010/main" val="315762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41</a:t>
            </a:fld>
            <a:endParaRPr lang="nl-BE"/>
          </a:p>
        </p:txBody>
      </p:sp>
    </p:spTree>
    <p:extLst>
      <p:ext uri="{BB962C8B-B14F-4D97-AF65-F5344CB8AC3E}">
        <p14:creationId xmlns:p14="http://schemas.microsoft.com/office/powerpoint/2010/main" val="296038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42</a:t>
            </a:fld>
            <a:endParaRPr lang="nl-BE"/>
          </a:p>
        </p:txBody>
      </p:sp>
    </p:spTree>
    <p:extLst>
      <p:ext uri="{BB962C8B-B14F-4D97-AF65-F5344CB8AC3E}">
        <p14:creationId xmlns:p14="http://schemas.microsoft.com/office/powerpoint/2010/main" val="230466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44</a:t>
            </a:fld>
            <a:endParaRPr lang="nl-BE"/>
          </a:p>
        </p:txBody>
      </p:sp>
    </p:spTree>
    <p:extLst>
      <p:ext uri="{BB962C8B-B14F-4D97-AF65-F5344CB8AC3E}">
        <p14:creationId xmlns:p14="http://schemas.microsoft.com/office/powerpoint/2010/main" val="227620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 </a:t>
            </a:r>
            <a:r>
              <a:rPr lang="nl-BE" dirty="0" err="1"/>
              <a:t>voordurend</a:t>
            </a:r>
            <a:r>
              <a:rPr lang="nl-BE" baseline="0" dirty="0"/>
              <a:t> registratie waar op twee momenten word er een foto gemaakt worden</a:t>
            </a:r>
          </a:p>
          <a:p>
            <a:r>
              <a:rPr lang="nl-BE" baseline="0" dirty="0"/>
              <a:t>Onder 1 okt  ook programmatienorm vermelden</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45</a:t>
            </a:fld>
            <a:endParaRPr lang="nl-BE"/>
          </a:p>
        </p:txBody>
      </p:sp>
    </p:spTree>
    <p:extLst>
      <p:ext uri="{BB962C8B-B14F-4D97-AF65-F5344CB8AC3E}">
        <p14:creationId xmlns:p14="http://schemas.microsoft.com/office/powerpoint/2010/main" val="4190344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46</a:t>
            </a:fld>
            <a:endParaRPr lang="nl-BE"/>
          </a:p>
        </p:txBody>
      </p:sp>
    </p:spTree>
    <p:extLst>
      <p:ext uri="{BB962C8B-B14F-4D97-AF65-F5344CB8AC3E}">
        <p14:creationId xmlns:p14="http://schemas.microsoft.com/office/powerpoint/2010/main" val="61223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47</a:t>
            </a:fld>
            <a:endParaRPr lang="nl-BE"/>
          </a:p>
        </p:txBody>
      </p:sp>
    </p:spTree>
    <p:extLst>
      <p:ext uri="{BB962C8B-B14F-4D97-AF65-F5344CB8AC3E}">
        <p14:creationId xmlns:p14="http://schemas.microsoft.com/office/powerpoint/2010/main" val="226957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Omzendbrief in juni</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49</a:t>
            </a:fld>
            <a:endParaRPr lang="nl-BE"/>
          </a:p>
        </p:txBody>
      </p:sp>
    </p:spTree>
    <p:extLst>
      <p:ext uri="{BB962C8B-B14F-4D97-AF65-F5344CB8AC3E}">
        <p14:creationId xmlns:p14="http://schemas.microsoft.com/office/powerpoint/2010/main" val="2101748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50</a:t>
            </a:fld>
            <a:endParaRPr lang="nl-BE"/>
          </a:p>
        </p:txBody>
      </p:sp>
    </p:spTree>
    <p:extLst>
      <p:ext uri="{BB962C8B-B14F-4D97-AF65-F5344CB8AC3E}">
        <p14:creationId xmlns:p14="http://schemas.microsoft.com/office/powerpoint/2010/main" val="278665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Inschrijvingsrecht verandert ook. Zo is er bv. recht op inschrijving in de opleiding van keuze, definitie opleiding in het decreet, capaciteit per opleiding, voorrangsregeling, weigeringsgronden, toelatingsvoorwaarden, enz., maar leidt ons te ver </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2</a:t>
            </a:fld>
            <a:endParaRPr lang="nl-BE"/>
          </a:p>
        </p:txBody>
      </p:sp>
    </p:spTree>
    <p:extLst>
      <p:ext uri="{BB962C8B-B14F-4D97-AF65-F5344CB8AC3E}">
        <p14:creationId xmlns:p14="http://schemas.microsoft.com/office/powerpoint/2010/main" val="217775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Oktober weglaten</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52</a:t>
            </a:fld>
            <a:endParaRPr lang="nl-BE"/>
          </a:p>
        </p:txBody>
      </p:sp>
    </p:spTree>
    <p:extLst>
      <p:ext uri="{BB962C8B-B14F-4D97-AF65-F5344CB8AC3E}">
        <p14:creationId xmlns:p14="http://schemas.microsoft.com/office/powerpoint/2010/main" val="264073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1F97776-03E3-460D-8AFC-AEF73EDCBDF9}" type="slidenum">
              <a:rPr lang="nl-BE" smtClean="0"/>
              <a:t>53</a:t>
            </a:fld>
            <a:endParaRPr lang="nl-BE"/>
          </a:p>
        </p:txBody>
      </p:sp>
    </p:spTree>
    <p:extLst>
      <p:ext uri="{BB962C8B-B14F-4D97-AF65-F5344CB8AC3E}">
        <p14:creationId xmlns:p14="http://schemas.microsoft.com/office/powerpoint/2010/main" val="32331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3</a:t>
            </a:fld>
            <a:endParaRPr lang="nl-BE"/>
          </a:p>
        </p:txBody>
      </p:sp>
    </p:spTree>
    <p:extLst>
      <p:ext uri="{BB962C8B-B14F-4D97-AF65-F5344CB8AC3E}">
        <p14:creationId xmlns:p14="http://schemas.microsoft.com/office/powerpoint/2010/main" val="53275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4</a:t>
            </a:fld>
            <a:endParaRPr lang="nl-BE"/>
          </a:p>
        </p:txBody>
      </p:sp>
    </p:spTree>
    <p:extLst>
      <p:ext uri="{BB962C8B-B14F-4D97-AF65-F5344CB8AC3E}">
        <p14:creationId xmlns:p14="http://schemas.microsoft.com/office/powerpoint/2010/main" val="371377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 95% is de juiste</a:t>
            </a:r>
          </a:p>
          <a:p>
            <a:r>
              <a:rPr lang="nl-BE" dirty="0"/>
              <a:t>Vroeger : </a:t>
            </a:r>
            <a:r>
              <a:rPr lang="nl-BE" dirty="0" err="1"/>
              <a:t>lln</a:t>
            </a:r>
            <a:r>
              <a:rPr lang="nl-BE" dirty="0"/>
              <a:t> zending wij sturen </a:t>
            </a:r>
            <a:r>
              <a:rPr lang="nl-BE" dirty="0" err="1"/>
              <a:t>doc</a:t>
            </a:r>
            <a:r>
              <a:rPr lang="nl-BE" dirty="0"/>
              <a:t> d terug. Bet op basis van</a:t>
            </a:r>
            <a:r>
              <a:rPr lang="nl-BE" baseline="0" dirty="0"/>
              <a:t> </a:t>
            </a:r>
            <a:r>
              <a:rPr lang="nl-BE" baseline="0" dirty="0" err="1"/>
              <a:t>doc</a:t>
            </a:r>
            <a:r>
              <a:rPr lang="nl-BE" baseline="0" dirty="0"/>
              <a:t> d</a:t>
            </a:r>
          </a:p>
          <a:p>
            <a:r>
              <a:rPr lang="nl-BE" baseline="0" dirty="0"/>
              <a:t>Nu krijg je een factuur van voorschot ( berekend op basis van wat je vorig jaar betaald hebt)</a:t>
            </a:r>
          </a:p>
          <a:p>
            <a:r>
              <a:rPr lang="nl-BE" baseline="0" dirty="0"/>
              <a:t> en voor de gemeentelijke  en vrije scholen gaan de werkingsmiddelen verwerkt worden in deze factuur ( worden dus afgetrokken)</a:t>
            </a:r>
          </a:p>
          <a:p>
            <a:r>
              <a:rPr lang="nl-BE" baseline="0" dirty="0"/>
              <a:t>Saldo 15 april </a:t>
            </a:r>
            <a:endParaRPr lang="nl-BE" dirty="0"/>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5</a:t>
            </a:fld>
            <a:endParaRPr lang="nl-BE"/>
          </a:p>
        </p:txBody>
      </p:sp>
    </p:spTree>
    <p:extLst>
      <p:ext uri="{BB962C8B-B14F-4D97-AF65-F5344CB8AC3E}">
        <p14:creationId xmlns:p14="http://schemas.microsoft.com/office/powerpoint/2010/main" val="27834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Los: codes tonen van concordantie. Komt ook bij omzendbrief jaarlijks inlichtingen</a:t>
            </a:r>
            <a:r>
              <a:rPr lang="nl-BE" baseline="0" dirty="0"/>
              <a:t>  voorlopig vragen aan softwareleveranciers</a:t>
            </a:r>
          </a:p>
          <a:p>
            <a:r>
              <a:rPr lang="nl-BE" baseline="0" dirty="0"/>
              <a:t>niet</a:t>
            </a:r>
            <a:endParaRPr lang="nl-BE" dirty="0"/>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6</a:t>
            </a:fld>
            <a:endParaRPr lang="nl-BE"/>
          </a:p>
        </p:txBody>
      </p:sp>
    </p:spTree>
    <p:extLst>
      <p:ext uri="{BB962C8B-B14F-4D97-AF65-F5344CB8AC3E}">
        <p14:creationId xmlns:p14="http://schemas.microsoft.com/office/powerpoint/2010/main" val="380207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r>
              <a:rPr lang="nl-BE" baseline="0" dirty="0"/>
              <a:t> gaat vanaf nu in. </a:t>
            </a:r>
            <a:endParaRPr lang="nl-BE" dirty="0"/>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8</a:t>
            </a:fld>
            <a:endParaRPr lang="nl-BE"/>
          </a:p>
        </p:txBody>
      </p:sp>
    </p:spTree>
    <p:extLst>
      <p:ext uri="{BB962C8B-B14F-4D97-AF65-F5344CB8AC3E}">
        <p14:creationId xmlns:p14="http://schemas.microsoft.com/office/powerpoint/2010/main" val="45811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9</a:t>
            </a:fld>
            <a:endParaRPr lang="nl-BE"/>
          </a:p>
        </p:txBody>
      </p:sp>
    </p:spTree>
    <p:extLst>
      <p:ext uri="{BB962C8B-B14F-4D97-AF65-F5344CB8AC3E}">
        <p14:creationId xmlns:p14="http://schemas.microsoft.com/office/powerpoint/2010/main" val="159911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 in plaats van enkel voor de maand september</a:t>
            </a:r>
          </a:p>
        </p:txBody>
      </p:sp>
      <p:sp>
        <p:nvSpPr>
          <p:cNvPr id="4" name="Tijdelijke aanduiding voor dianummer 3"/>
          <p:cNvSpPr>
            <a:spLocks noGrp="1"/>
          </p:cNvSpPr>
          <p:nvPr>
            <p:ph type="sldNum" sz="quarter" idx="10"/>
          </p:nvPr>
        </p:nvSpPr>
        <p:spPr/>
        <p:txBody>
          <a:bodyPr/>
          <a:lstStyle/>
          <a:p>
            <a:fld id="{6F8CA938-CFC6-46EA-9D53-FBCDF9166F73}" type="slidenum">
              <a:rPr lang="nl-BE" smtClean="0"/>
              <a:t>21</a:t>
            </a:fld>
            <a:endParaRPr lang="nl-BE"/>
          </a:p>
        </p:txBody>
      </p:sp>
    </p:spTree>
    <p:extLst>
      <p:ext uri="{BB962C8B-B14F-4D97-AF65-F5344CB8AC3E}">
        <p14:creationId xmlns:p14="http://schemas.microsoft.com/office/powerpoint/2010/main" val="60694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11216CD-6070-4BD3-9E8A-1B18620BECFD}"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266175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11216CD-6070-4BD3-9E8A-1B18620BECFD}"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62082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11216CD-6070-4BD3-9E8A-1B18620BECFD}"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61602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Calibri"/>
                <a:cs typeface="Calibri"/>
              </a:defRPr>
            </a:lvl1pPr>
          </a:lstStyle>
          <a:p>
            <a:r>
              <a:rPr lang="fr-FR" dirty="0" err="1"/>
              <a:t>Titelstijl</a:t>
            </a:r>
            <a:r>
              <a:rPr lang="fr-FR" dirty="0"/>
              <a:t> van model </a:t>
            </a:r>
            <a:r>
              <a:rPr lang="fr-FR" dirty="0" err="1"/>
              <a:t>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Calibri"/>
                <a:cs typeface="Calibri"/>
              </a:defRPr>
            </a:lvl1pPr>
            <a:lvl2pPr>
              <a:lnSpc>
                <a:spcPct val="90000"/>
              </a:lnSpc>
              <a:buSzPct val="75000"/>
              <a:buFontTx/>
              <a:buBlip>
                <a:blip r:embed="rId3"/>
              </a:buBlip>
              <a:defRPr sz="2200">
                <a:solidFill>
                  <a:schemeClr val="bg1">
                    <a:lumMod val="50000"/>
                  </a:schemeClr>
                </a:solidFill>
                <a:latin typeface="Calibri"/>
                <a:cs typeface="Calibri"/>
              </a:defRPr>
            </a:lvl2pPr>
            <a:lvl3pPr>
              <a:lnSpc>
                <a:spcPct val="90000"/>
              </a:lnSpc>
              <a:buSzPct val="85000"/>
              <a:defRPr>
                <a:latin typeface="Calibri"/>
                <a:cs typeface="Calibri"/>
              </a:defRPr>
            </a:lvl3pPr>
            <a:lvl4pPr>
              <a:lnSpc>
                <a:spcPct val="90000"/>
              </a:lnSpc>
              <a:defRPr>
                <a:latin typeface="Calibri"/>
                <a:cs typeface="Calibri"/>
              </a:defRPr>
            </a:lvl4pPr>
            <a:lvl5pPr>
              <a:lnSpc>
                <a:spcPct val="90000"/>
              </a:lnSpc>
              <a:defRPr>
                <a:latin typeface="Calibri"/>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4" name="Afbeelding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48938" y="6015150"/>
            <a:ext cx="2160000" cy="720000"/>
          </a:xfrm>
          <a:prstGeom prst="rect">
            <a:avLst/>
          </a:prstGeom>
        </p:spPr>
      </p:pic>
      <p:sp>
        <p:nvSpPr>
          <p:cNvPr id="10" name="Rechthoek 9"/>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8297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C126F-B8BB-4872-BBAA-3318ABBE75E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34079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baseline="0">
                <a:latin typeface="Calibri"/>
                <a:cs typeface="Calibri"/>
              </a:defRPr>
            </a:lvl1pPr>
          </a:lstStyle>
          <a:p>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7283" y="597150"/>
            <a:ext cx="2160000" cy="719999"/>
          </a:xfrm>
          <a:prstGeom prst="rect">
            <a:avLst/>
          </a:prstGeom>
        </p:spPr>
      </p:pic>
      <p:sp>
        <p:nvSpPr>
          <p:cNvPr id="8" name="Rechthoek 7"/>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303205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Titeldia">
    <p:spTree>
      <p:nvGrpSpPr>
        <p:cNvPr id="1" name=""/>
        <p:cNvGrpSpPr/>
        <p:nvPr/>
      </p:nvGrpSpPr>
      <p:grpSpPr>
        <a:xfrm>
          <a:off x="0" y="0"/>
          <a:ext cx="0" cy="0"/>
          <a:chOff x="0" y="0"/>
          <a:chExt cx="0" cy="0"/>
        </a:xfrm>
      </p:grpSpPr>
      <p:grpSp>
        <p:nvGrpSpPr>
          <p:cNvPr id="12" name="Groeperen 11"/>
          <p:cNvGrpSpPr/>
          <p:nvPr userDrawn="1"/>
        </p:nvGrpSpPr>
        <p:grpSpPr>
          <a:xfrm>
            <a:off x="288000" y="288000"/>
            <a:ext cx="8545365" cy="6265475"/>
            <a:chOff x="288000" y="288000"/>
            <a:chExt cx="8545365" cy="6265475"/>
          </a:xfrm>
          <a:solidFill>
            <a:srgbClr val="D26E25"/>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solidFill>
                  <a:prstClr val="white"/>
                </a:solidFill>
              </a:endParaRPr>
            </a:p>
          </p:txBody>
        </p:sp>
        <p:sp>
          <p:nvSpPr>
            <p:cNvPr id="11" name="Rechthoekige driehoek 10"/>
            <p:cNvSpPr/>
            <p:nvPr userDrawn="1"/>
          </p:nvSpPr>
          <p:spPr>
            <a:xfrm>
              <a:off x="7047859"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solidFill>
                  <a:prstClr val="white"/>
                </a:solidFill>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Calibri"/>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Calibri"/>
                <a:cs typeface="Calibri"/>
              </a:defRPr>
            </a:lvl1pPr>
            <a:lvl5pP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7" y="626802"/>
            <a:ext cx="2160000" cy="719999"/>
          </a:xfrm>
          <a:prstGeom prst="rect">
            <a:avLst/>
          </a:prstGeom>
        </p:spPr>
      </p:pic>
    </p:spTree>
    <p:extLst>
      <p:ext uri="{BB962C8B-B14F-4D97-AF65-F5344CB8AC3E}">
        <p14:creationId xmlns:p14="http://schemas.microsoft.com/office/powerpoint/2010/main" val="999781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7" name="Afbeelding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8" y="6015150"/>
            <a:ext cx="2160000" cy="719999"/>
          </a:xfrm>
          <a:prstGeom prst="rect">
            <a:avLst/>
          </a:prstGeom>
        </p:spPr>
      </p:pic>
      <p:sp>
        <p:nvSpPr>
          <p:cNvPr id="12" name="Rechthoek 11"/>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210270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p>
          <a:p>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fr-FR"/>
              <a:t>Titelstijl van model bewerken</a:t>
            </a:r>
            <a:endParaRPr lang="nl-BE" dirty="0"/>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8" y="6015150"/>
            <a:ext cx="2160000" cy="719999"/>
          </a:xfrm>
          <a:prstGeom prst="rect">
            <a:avLst/>
          </a:prstGeom>
        </p:spPr>
      </p:pic>
      <p:sp>
        <p:nvSpPr>
          <p:cNvPr id="10" name="Rechthoek 9"/>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671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Calibri"/>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7" y="626802"/>
            <a:ext cx="2160000" cy="720000"/>
          </a:xfrm>
          <a:prstGeom prst="rect">
            <a:avLst/>
          </a:prstGeom>
        </p:spPr>
      </p:pic>
    </p:spTree>
    <p:extLst>
      <p:ext uri="{BB962C8B-B14F-4D97-AF65-F5344CB8AC3E}">
        <p14:creationId xmlns:p14="http://schemas.microsoft.com/office/powerpoint/2010/main" val="324930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D26E25"/>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solidFill>
                  <a:prstClr val="white"/>
                </a:solidFill>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solidFill>
                  <a:prstClr val="white"/>
                </a:solidFill>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aseline="0">
                <a:solidFill>
                  <a:schemeClr val="bg1"/>
                </a:solidFill>
                <a:latin typeface="Calibri"/>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8529" y="576000"/>
            <a:ext cx="2160000" cy="720000"/>
          </a:xfrm>
          <a:prstGeom prst="rect">
            <a:avLst/>
          </a:prstGeom>
        </p:spPr>
      </p:pic>
    </p:spTree>
    <p:extLst>
      <p:ext uri="{BB962C8B-B14F-4D97-AF65-F5344CB8AC3E}">
        <p14:creationId xmlns:p14="http://schemas.microsoft.com/office/powerpoint/2010/main" val="8934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11216CD-6070-4BD3-9E8A-1B18620BECFD}"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11342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Calibri"/>
                <a:cs typeface="Calibri"/>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8879" y="5921724"/>
            <a:ext cx="2160000" cy="720000"/>
          </a:xfrm>
          <a:prstGeom prst="rect">
            <a:avLst/>
          </a:prstGeom>
        </p:spPr>
      </p:pic>
    </p:spTree>
    <p:extLst>
      <p:ext uri="{BB962C8B-B14F-4D97-AF65-F5344CB8AC3E}">
        <p14:creationId xmlns:p14="http://schemas.microsoft.com/office/powerpoint/2010/main" val="322881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57579"/>
          </a:xfrm>
          <a:ln>
            <a:noFill/>
          </a:ln>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93065" y="288000"/>
            <a:ext cx="6028442"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Calibri"/>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7" y="626802"/>
            <a:ext cx="2160000" cy="720000"/>
          </a:xfrm>
          <a:prstGeom prst="rect">
            <a:avLst/>
          </a:prstGeom>
        </p:spPr>
      </p:pic>
    </p:spTree>
    <p:extLst>
      <p:ext uri="{BB962C8B-B14F-4D97-AF65-F5344CB8AC3E}">
        <p14:creationId xmlns:p14="http://schemas.microsoft.com/office/powerpoint/2010/main" val="199898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Calibri"/>
                <a:cs typeface="Calibri"/>
              </a:defRPr>
            </a:lvl1pPr>
          </a:lstStyle>
          <a:p>
            <a:r>
              <a:rPr lang="fr-FR" dirty="0" err="1"/>
              <a:t>Titelstijl</a:t>
            </a:r>
            <a:r>
              <a:rPr lang="fr-FR" dirty="0"/>
              <a:t> van model </a:t>
            </a:r>
            <a:r>
              <a:rPr lang="fr-FR" dirty="0" err="1"/>
              <a:t>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Calibri"/>
                <a:cs typeface="Calibri"/>
              </a:defRPr>
            </a:lvl1pPr>
            <a:lvl2pPr>
              <a:lnSpc>
                <a:spcPct val="90000"/>
              </a:lnSpc>
              <a:buSzPct val="75000"/>
              <a:buFontTx/>
              <a:buBlip>
                <a:blip r:embed="rId3"/>
              </a:buBlip>
              <a:defRPr sz="2200">
                <a:solidFill>
                  <a:schemeClr val="bg1">
                    <a:lumMod val="50000"/>
                  </a:schemeClr>
                </a:solidFill>
                <a:latin typeface="Calibri"/>
                <a:cs typeface="Calibri"/>
              </a:defRPr>
            </a:lvl2pPr>
            <a:lvl3pPr>
              <a:lnSpc>
                <a:spcPct val="90000"/>
              </a:lnSpc>
              <a:buSzPct val="85000"/>
              <a:defRPr>
                <a:latin typeface="Calibri"/>
                <a:cs typeface="Calibri"/>
              </a:defRPr>
            </a:lvl3pPr>
            <a:lvl4pPr>
              <a:lnSpc>
                <a:spcPct val="90000"/>
              </a:lnSpc>
              <a:defRPr>
                <a:latin typeface="Calibri"/>
                <a:cs typeface="Calibri"/>
              </a:defRPr>
            </a:lvl4pPr>
            <a:lvl5pPr>
              <a:lnSpc>
                <a:spcPct val="90000"/>
              </a:lnSpc>
              <a:defRPr>
                <a:latin typeface="Calibri"/>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4" name="Afbeelding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48938" y="6015150"/>
            <a:ext cx="2160000" cy="720000"/>
          </a:xfrm>
          <a:prstGeom prst="rect">
            <a:avLst/>
          </a:prstGeom>
        </p:spPr>
      </p:pic>
      <p:sp>
        <p:nvSpPr>
          <p:cNvPr id="10" name="Rechthoek 9"/>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4121606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Calibri"/>
                <a:cs typeface="Calibri"/>
              </a:defRPr>
            </a:lvl1pPr>
          </a:lstStyle>
          <a:p>
            <a:r>
              <a:rPr lang="fr-FR" dirty="0" err="1"/>
              <a:t>Titelstijl</a:t>
            </a:r>
            <a:r>
              <a:rPr lang="fr-FR" dirty="0"/>
              <a:t> van model </a:t>
            </a:r>
            <a:r>
              <a:rPr lang="fr-FR" dirty="0" err="1"/>
              <a:t>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600">
                <a:latin typeface="Calibri"/>
                <a:cs typeface="Calibri"/>
              </a:defRPr>
            </a:lvl3pPr>
            <a:lvl4pPr>
              <a:spcBef>
                <a:spcPts val="300"/>
              </a:spcBef>
              <a:defRPr sz="1600">
                <a:latin typeface="Calibri"/>
                <a:cs typeface="Calibri"/>
              </a:defRPr>
            </a:lvl4pPr>
            <a:lvl5pPr>
              <a:spcBef>
                <a:spcPts val="300"/>
              </a:spcBef>
              <a:defRPr sz="1600">
                <a:latin typeface="Calibri"/>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6" name="Afbeelding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8" y="6015150"/>
            <a:ext cx="2160000" cy="720000"/>
          </a:xfrm>
          <a:prstGeom prst="rect">
            <a:avLst/>
          </a:prstGeom>
        </p:spPr>
      </p:pic>
      <p:sp>
        <p:nvSpPr>
          <p:cNvPr id="8" name="Rechthoek 7"/>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3997372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7" name="Afbeelding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8" y="6015150"/>
            <a:ext cx="2160000" cy="720000"/>
          </a:xfrm>
          <a:prstGeom prst="rect">
            <a:avLst/>
          </a:prstGeom>
        </p:spPr>
      </p:pic>
      <p:sp>
        <p:nvSpPr>
          <p:cNvPr id="12" name="Rechthoek 11"/>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104759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a:t>Sleep de afbeelding naar de tijdelijke aanduiding of 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dirty="0">
                <a:solidFill>
                  <a:srgbClr val="373636">
                    <a:tint val="75000"/>
                  </a:srgbClr>
                </a:solidFill>
              </a:rPr>
              <a:t> </a:t>
            </a:r>
            <a:r>
              <a:rPr lang="nl-BE" b="1" dirty="0">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7" name="Afbeelding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8" y="6015150"/>
            <a:ext cx="2160000" cy="720000"/>
          </a:xfrm>
          <a:prstGeom prst="rect">
            <a:avLst/>
          </a:prstGeom>
        </p:spPr>
      </p:pic>
      <p:sp>
        <p:nvSpPr>
          <p:cNvPr id="18" name="Rechthoek 17"/>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45665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Calibri"/>
                <a:cs typeface="Calibri"/>
              </a:defRPr>
            </a:lvl1pPr>
          </a:lstStyle>
          <a:p>
            <a:r>
              <a:rPr lang="fr-FR" dirty="0" err="1"/>
              <a:t>Titelstijl</a:t>
            </a:r>
            <a:r>
              <a:rPr lang="fr-FR" dirty="0"/>
              <a:t> van model </a:t>
            </a:r>
            <a:r>
              <a:rPr lang="fr-FR" dirty="0" err="1"/>
              <a:t>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800">
                <a:latin typeface="Calibri"/>
                <a:cs typeface="Calibri"/>
              </a:defRPr>
            </a:lvl3pPr>
            <a:lvl4pPr>
              <a:spcBef>
                <a:spcPts val="300"/>
              </a:spcBef>
              <a:defRPr sz="1800">
                <a:latin typeface="Calibri"/>
                <a:cs typeface="Calibri"/>
              </a:defRPr>
            </a:lvl4pPr>
            <a:lvl5pPr>
              <a:spcBef>
                <a:spcPts val="300"/>
              </a:spcBef>
              <a:defRPr sz="1800">
                <a:latin typeface="Calibri"/>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800">
                <a:latin typeface="Calibri"/>
                <a:cs typeface="Calibri"/>
              </a:defRPr>
            </a:lvl3pPr>
            <a:lvl4pPr>
              <a:spcBef>
                <a:spcPts val="300"/>
              </a:spcBef>
              <a:defRPr sz="1800">
                <a:latin typeface="Calibri"/>
                <a:cs typeface="Calibri"/>
              </a:defRPr>
            </a:lvl4pPr>
            <a:lvl5pPr>
              <a:spcBef>
                <a:spcPts val="300"/>
              </a:spcBef>
              <a:defRPr sz="1800">
                <a:latin typeface="Calibri"/>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8" y="6015150"/>
            <a:ext cx="2160000" cy="720000"/>
          </a:xfrm>
          <a:prstGeom prst="rect">
            <a:avLst/>
          </a:prstGeom>
        </p:spPr>
      </p:pic>
      <p:sp>
        <p:nvSpPr>
          <p:cNvPr id="15" name="Rechthoek 14"/>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208701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Calibri"/>
                <a:cs typeface="Calibri"/>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5435" y="5931150"/>
            <a:ext cx="2160000" cy="720000"/>
          </a:xfrm>
          <a:prstGeom prst="rect">
            <a:avLst/>
          </a:prstGeom>
        </p:spPr>
      </p:pic>
    </p:spTree>
    <p:extLst>
      <p:ext uri="{BB962C8B-B14F-4D97-AF65-F5344CB8AC3E}">
        <p14:creationId xmlns:p14="http://schemas.microsoft.com/office/powerpoint/2010/main" val="15103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fr-FR"/>
              <a:t>Titelstijl van model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Klik om de titelstijl van het model te bewerken</a:t>
            </a:r>
            <a:endParaRPr lang="nl-BE" dirty="0"/>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dirty="0">
                <a:solidFill>
                  <a:srgbClr val="373636">
                    <a:tint val="75000"/>
                  </a:srgbClr>
                </a:solidFill>
              </a:rPr>
              <a:t> </a:t>
            </a:r>
            <a:r>
              <a:rPr lang="nl-BE" b="1" dirty="0">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1625" y="597150"/>
            <a:ext cx="2160000" cy="720000"/>
          </a:xfrm>
          <a:prstGeom prst="rect">
            <a:avLst/>
          </a:prstGeom>
        </p:spPr>
      </p:pic>
      <p:sp>
        <p:nvSpPr>
          <p:cNvPr id="8" name="Rechthoek 7"/>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788367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fr-FR"/>
              <a:t>Titelstijl van model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Klik om de titelstijl van het model te bewerken</a:t>
            </a:r>
            <a:endParaRPr lang="nl-BE" dirty="0"/>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4/05/2018</a:t>
            </a:fld>
            <a:r>
              <a:rPr lang="nl-BE" dirty="0">
                <a:solidFill>
                  <a:srgbClr val="373636">
                    <a:tint val="75000"/>
                  </a:srgbClr>
                </a:solidFill>
              </a:rPr>
              <a:t> </a:t>
            </a:r>
            <a:r>
              <a:rPr lang="nl-BE" b="1" dirty="0">
                <a:solidFill>
                  <a:srgbClr val="373636">
                    <a:tint val="75000"/>
                  </a:srgbClr>
                </a:solidFill>
              </a:rPr>
              <a:t>│</a:t>
            </a:r>
            <a:fld id="{B263F6C6-2226-4286-8995-C42CB1E7C290}" type="slidenum">
              <a:rPr lang="nl-BE" smtClean="0">
                <a:solidFill>
                  <a:srgbClr val="373636">
                    <a:tint val="75000"/>
                  </a:srgbClr>
                </a:solidFill>
              </a:rPr>
              <a:pPr/>
              <a:t>‹nr.›</a:t>
            </a:fld>
            <a:endParaRPr lang="nl-BE" dirty="0">
              <a:solidFill>
                <a:srgbClr val="373636">
                  <a:tint val="75000"/>
                </a:srgbClr>
              </a:solidFill>
            </a:endParaRP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1625" y="597150"/>
            <a:ext cx="2160000" cy="719999"/>
          </a:xfrm>
          <a:prstGeom prst="rect">
            <a:avLst/>
          </a:prstGeom>
        </p:spPr>
      </p:pic>
      <p:sp>
        <p:nvSpPr>
          <p:cNvPr id="8" name="Rechthoek 7"/>
          <p:cNvSpPr/>
          <p:nvPr userDrawn="1"/>
        </p:nvSpPr>
        <p:spPr>
          <a:xfrm>
            <a:off x="0" y="0"/>
            <a:ext cx="282207" cy="6858000"/>
          </a:xfrm>
          <a:prstGeom prst="rect">
            <a:avLst/>
          </a:prstGeom>
          <a:solidFill>
            <a:srgbClr val="D26E25"/>
          </a:solidFill>
          <a:ln>
            <a:solidFill>
              <a:srgbClr val="D26E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323313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11216CD-6070-4BD3-9E8A-1B18620BECFD}"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22468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811216CD-6070-4BD3-9E8A-1B18620BECFD}" type="datetimeFigureOut">
              <a:rPr lang="nl-BE" smtClean="0"/>
              <a:t>4/05/2018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73770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811216CD-6070-4BD3-9E8A-1B18620BECFD}" type="datetimeFigureOut">
              <a:rPr lang="nl-BE" smtClean="0"/>
              <a:t>4/05/2018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3640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811216CD-6070-4BD3-9E8A-1B18620BECFD}" type="datetimeFigureOut">
              <a:rPr lang="nl-BE" smtClean="0"/>
              <a:t>4/05/2018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53142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1216CD-6070-4BD3-9E8A-1B18620BECFD}" type="datetimeFigureOut">
              <a:rPr lang="nl-BE" smtClean="0"/>
              <a:t>4/05/2018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01756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11216CD-6070-4BD3-9E8A-1B18620BECFD}" type="datetimeFigureOut">
              <a:rPr lang="nl-BE" smtClean="0"/>
              <a:t>4/05/2018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70646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11216CD-6070-4BD3-9E8A-1B18620BECFD}" type="datetimeFigureOut">
              <a:rPr lang="nl-BE" smtClean="0"/>
              <a:t>4/05/2018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2CCCA77-7711-4EEF-9CDD-113C817E53FA}" type="slidenum">
              <a:rPr lang="nl-BE" smtClean="0"/>
              <a:t>‹nr.›</a:t>
            </a:fld>
            <a:endParaRPr lang="nl-BE"/>
          </a:p>
        </p:txBody>
      </p:sp>
    </p:spTree>
    <p:extLst>
      <p:ext uri="{BB962C8B-B14F-4D97-AF65-F5344CB8AC3E}">
        <p14:creationId xmlns:p14="http://schemas.microsoft.com/office/powerpoint/2010/main" val="148668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21" Type="http://schemas.openxmlformats.org/officeDocument/2006/relationships/image" Target="../media/image6.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216CD-6070-4BD3-9E8A-1B18620BECFD}" type="datetimeFigureOut">
              <a:rPr lang="nl-BE" smtClean="0"/>
              <a:t>4/05/2018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CCA77-7711-4EEF-9CDD-113C817E53FA}" type="slidenum">
              <a:rPr lang="nl-BE" smtClean="0"/>
              <a:t>‹nr.›</a:t>
            </a:fld>
            <a:endParaRPr lang="nl-BE"/>
          </a:p>
        </p:txBody>
      </p:sp>
    </p:spTree>
    <p:extLst>
      <p:ext uri="{BB962C8B-B14F-4D97-AF65-F5344CB8AC3E}">
        <p14:creationId xmlns:p14="http://schemas.microsoft.com/office/powerpoint/2010/main" val="84657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9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srgbClr val="373636">
                    <a:tint val="75000"/>
                  </a:srgbClr>
                </a:solidFill>
              </a:rPr>
              <a:pPr/>
              <a:t>4/05/2018</a:t>
            </a:fld>
            <a:endParaRPr lang="nl-BE" dirty="0">
              <a:solidFill>
                <a:srgbClr val="373636">
                  <a:tint val="75000"/>
                </a:srgbClr>
              </a:solidFill>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srgbClr val="373636">
                  <a:tint val="75000"/>
                </a:srgbClr>
              </a:solidFill>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srgbClr val="373636">
                    <a:tint val="75000"/>
                  </a:srgbClr>
                </a:solidFill>
              </a:rPr>
              <a:pPr/>
              <a:t>‹nr.›</a:t>
            </a:fld>
            <a:endParaRPr lang="nl-BE" dirty="0">
              <a:solidFill>
                <a:srgbClr val="373636">
                  <a:tint val="75000"/>
                </a:srgbClr>
              </a:solidFill>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17643619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8"/>
        </a:buBlip>
        <a:tabLst/>
        <a:defRPr sz="2200" kern="1200" spc="0" baseline="0">
          <a:solidFill>
            <a:schemeClr val="tx1"/>
          </a:solidFill>
          <a:latin typeface="Calibri"/>
          <a:ea typeface="+mn-ea"/>
          <a:cs typeface="Calibri"/>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9"/>
        </a:buBlip>
        <a:tabLst/>
        <a:defRPr sz="2200" kern="1200" spc="0" baseline="0">
          <a:solidFill>
            <a:srgbClr val="9B9B9B"/>
          </a:solidFill>
          <a:latin typeface="Calibri"/>
          <a:ea typeface="+mn-ea"/>
          <a:cs typeface="Calibri"/>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0"/>
        </a:buBlip>
        <a:tabLst/>
        <a:defRPr sz="2000" kern="1200" spc="0" baseline="0">
          <a:solidFill>
            <a:schemeClr val="tx1"/>
          </a:solidFill>
          <a:latin typeface="Calibri"/>
          <a:ea typeface="+mn-ea"/>
          <a:cs typeface="Calibri"/>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1"/>
        </a:buBlip>
        <a:tabLst/>
        <a:defRPr sz="2000" kern="1200" spc="0" baseline="0">
          <a:solidFill>
            <a:schemeClr val="tx1"/>
          </a:solidFill>
          <a:latin typeface="Calibri"/>
          <a:ea typeface="+mn-ea"/>
          <a:cs typeface="Calibri"/>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8"/>
        </a:buBlip>
        <a:tabLst/>
        <a:defRPr sz="2000" kern="1200" spc="0" baseline="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agodi.be/discimu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mailto:Deeltijdskunstonderwijs.agodi@vlaanderen.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899592" y="692696"/>
            <a:ext cx="7416000" cy="5256584"/>
          </a:xfrm>
        </p:spPr>
        <p:txBody>
          <a:bodyPr>
            <a:normAutofit/>
          </a:bodyPr>
          <a:lstStyle/>
          <a:p>
            <a:pPr algn="ctr">
              <a:buNone/>
            </a:pPr>
            <a:r>
              <a:rPr lang="nl-BE" sz="6500" dirty="0"/>
              <a:t>INFO- EN INSPIRATIEDAGEN</a:t>
            </a:r>
          </a:p>
          <a:p>
            <a:pPr algn="ctr">
              <a:buNone/>
            </a:pPr>
            <a:endParaRPr lang="nl-BE" sz="1100" dirty="0"/>
          </a:p>
          <a:p>
            <a:pPr algn="ctr">
              <a:buNone/>
            </a:pPr>
            <a:endParaRPr lang="nl-BE" sz="2400" dirty="0"/>
          </a:p>
          <a:p>
            <a:pPr algn="ctr">
              <a:buNone/>
            </a:pPr>
            <a:r>
              <a:rPr lang="nl-BE" sz="4700" dirty="0">
                <a:solidFill>
                  <a:srgbClr val="00B050"/>
                </a:solidFill>
                <a:latin typeface="Arial Rounded MT Bold" pitchFamily="34" charset="0"/>
              </a:rPr>
              <a:t>Workshop Leerlingenadministratie</a:t>
            </a:r>
          </a:p>
          <a:p>
            <a:pPr algn="ctr">
              <a:buNone/>
            </a:pPr>
            <a:endParaRPr lang="nl-BE" sz="6900" dirty="0">
              <a:solidFill>
                <a:srgbClr val="00B050"/>
              </a:solidFill>
              <a:latin typeface="Arial Rounded MT Bold" pitchFamily="34" charset="0"/>
            </a:endParaRPr>
          </a:p>
          <a:p>
            <a:pPr algn="ctr">
              <a:buNone/>
            </a:pPr>
            <a:endParaRPr lang="nl-BE" sz="5700" dirty="0">
              <a:solidFill>
                <a:srgbClr val="00B050"/>
              </a:solidFill>
              <a:latin typeface="Arial Rounded MT Bold" pitchFamily="34" charset="0"/>
            </a:endParaRPr>
          </a:p>
          <a:p>
            <a:pPr algn="ctr">
              <a:buNone/>
            </a:pPr>
            <a:endParaRPr lang="nl-BE" sz="4400" dirty="0"/>
          </a:p>
        </p:txBody>
      </p:sp>
    </p:spTree>
    <p:extLst>
      <p:ext uri="{BB962C8B-B14F-4D97-AF65-F5344CB8AC3E}">
        <p14:creationId xmlns:p14="http://schemas.microsoft.com/office/powerpoint/2010/main" val="427135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2348880"/>
            <a:ext cx="7416000" cy="1116000"/>
          </a:xfrm>
        </p:spPr>
        <p:txBody>
          <a:bodyPr>
            <a:normAutofit/>
          </a:bodyPr>
          <a:lstStyle/>
          <a:p>
            <a:r>
              <a:rPr lang="nl-BE" sz="6000" dirty="0">
                <a:solidFill>
                  <a:srgbClr val="0070C0"/>
                </a:solidFill>
                <a:ea typeface="+mn-ea"/>
              </a:rPr>
              <a:t>Even oefenen</a:t>
            </a:r>
          </a:p>
        </p:txBody>
      </p:sp>
      <p:sp>
        <p:nvSpPr>
          <p:cNvPr id="4" name="Rectangle 2">
            <a:extLst>
              <a:ext uri="{FF2B5EF4-FFF2-40B4-BE49-F238E27FC236}">
                <a16:creationId xmlns:a16="http://schemas.microsoft.com/office/drawing/2014/main" id="{2EE904DE-FC15-4CA3-B001-143010AE7471}"/>
              </a:ext>
            </a:extLst>
          </p:cNvPr>
          <p:cNvSpPr txBox="1">
            <a:spLocks noChangeArrowheads="1"/>
          </p:cNvSpPr>
          <p:nvPr/>
        </p:nvSpPr>
        <p:spPr>
          <a:xfrm>
            <a:off x="899592" y="188640"/>
            <a:ext cx="7416000" cy="72008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Calibri"/>
                <a:ea typeface="+mj-ea"/>
                <a:cs typeface="Calibri"/>
              </a:defRPr>
            </a:lvl1pPr>
          </a:lstStyle>
          <a:p>
            <a:r>
              <a:rPr lang="nl-BE" sz="4000">
                <a:solidFill>
                  <a:srgbClr val="00B050"/>
                </a:solidFill>
                <a:latin typeface="Arial Rounded MT Bold" pitchFamily="34" charset="0"/>
              </a:rPr>
              <a:t> VERMINDERD TARIEF</a:t>
            </a:r>
            <a:endParaRPr lang="nl-NL" sz="4000" dirty="0">
              <a:solidFill>
                <a:srgbClr val="00B050"/>
              </a:solidFill>
              <a:latin typeface="Arial Rounded MT Bold" pitchFamily="34" charset="0"/>
            </a:endParaRPr>
          </a:p>
        </p:txBody>
      </p:sp>
    </p:spTree>
    <p:extLst>
      <p:ext uri="{BB962C8B-B14F-4D97-AF65-F5344CB8AC3E}">
        <p14:creationId xmlns:p14="http://schemas.microsoft.com/office/powerpoint/2010/main" val="7702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8" y="-37536"/>
            <a:ext cx="5112568" cy="6084794"/>
          </a:xfrm>
        </p:spPr>
      </p:pic>
    </p:spTree>
    <p:extLst>
      <p:ext uri="{BB962C8B-B14F-4D97-AF65-F5344CB8AC3E}">
        <p14:creationId xmlns:p14="http://schemas.microsoft.com/office/powerpoint/2010/main" val="309405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9752" y="371074"/>
            <a:ext cx="4851540" cy="6154269"/>
          </a:xfrm>
        </p:spPr>
      </p:pic>
    </p:spTree>
    <p:extLst>
      <p:ext uri="{BB962C8B-B14F-4D97-AF65-F5344CB8AC3E}">
        <p14:creationId xmlns:p14="http://schemas.microsoft.com/office/powerpoint/2010/main" val="209192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707657" y="913219"/>
            <a:ext cx="5908198" cy="4355976"/>
          </a:xfrm>
        </p:spPr>
      </p:pic>
    </p:spTree>
    <p:extLst>
      <p:ext uri="{BB962C8B-B14F-4D97-AF65-F5344CB8AC3E}">
        <p14:creationId xmlns:p14="http://schemas.microsoft.com/office/powerpoint/2010/main" val="302336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11760" y="132050"/>
            <a:ext cx="4176464" cy="5830233"/>
          </a:xfrm>
        </p:spPr>
      </p:pic>
    </p:spTree>
    <p:extLst>
      <p:ext uri="{BB962C8B-B14F-4D97-AF65-F5344CB8AC3E}">
        <p14:creationId xmlns:p14="http://schemas.microsoft.com/office/powerpoint/2010/main" val="224177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5776" y="284202"/>
            <a:ext cx="4051772" cy="5737086"/>
          </a:xfrm>
        </p:spPr>
      </p:pic>
    </p:spTree>
    <p:extLst>
      <p:ext uri="{BB962C8B-B14F-4D97-AF65-F5344CB8AC3E}">
        <p14:creationId xmlns:p14="http://schemas.microsoft.com/office/powerpoint/2010/main" val="139241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11760" y="113699"/>
            <a:ext cx="4392487" cy="6162894"/>
          </a:xfrm>
        </p:spPr>
      </p:pic>
    </p:spTree>
    <p:extLst>
      <p:ext uri="{BB962C8B-B14F-4D97-AF65-F5344CB8AC3E}">
        <p14:creationId xmlns:p14="http://schemas.microsoft.com/office/powerpoint/2010/main" val="379407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27784" y="140980"/>
            <a:ext cx="4104456" cy="6235224"/>
          </a:xfrm>
        </p:spPr>
      </p:pic>
    </p:spTree>
    <p:extLst>
      <p:ext uri="{BB962C8B-B14F-4D97-AF65-F5344CB8AC3E}">
        <p14:creationId xmlns:p14="http://schemas.microsoft.com/office/powerpoint/2010/main" val="82537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43808" y="296040"/>
            <a:ext cx="3759996" cy="6013279"/>
          </a:xfrm>
        </p:spPr>
      </p:pic>
    </p:spTree>
    <p:extLst>
      <p:ext uri="{BB962C8B-B14F-4D97-AF65-F5344CB8AC3E}">
        <p14:creationId xmlns:p14="http://schemas.microsoft.com/office/powerpoint/2010/main" val="6714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11760" y="139028"/>
            <a:ext cx="4687017" cy="6530332"/>
          </a:xfrm>
        </p:spPr>
      </p:pic>
    </p:spTree>
    <p:extLst>
      <p:ext uri="{BB962C8B-B14F-4D97-AF65-F5344CB8AC3E}">
        <p14:creationId xmlns:p14="http://schemas.microsoft.com/office/powerpoint/2010/main" val="188782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60648"/>
            <a:ext cx="7776040" cy="1116000"/>
          </a:xfrm>
        </p:spPr>
        <p:txBody>
          <a:bodyPr/>
          <a:lstStyle/>
          <a:p>
            <a:r>
              <a:rPr lang="nl-BE" dirty="0">
                <a:solidFill>
                  <a:srgbClr val="00B050"/>
                </a:solidFill>
                <a:latin typeface="Arial Rounded MT Bold" pitchFamily="34" charset="0"/>
              </a:rPr>
              <a:t>Inleiding</a:t>
            </a:r>
            <a:endParaRPr lang="nl-BE" dirty="0"/>
          </a:p>
        </p:txBody>
      </p:sp>
      <p:sp>
        <p:nvSpPr>
          <p:cNvPr id="4" name="Tijdelijke aanduiding voor inhoud 1"/>
          <p:cNvSpPr txBox="1">
            <a:spLocks/>
          </p:cNvSpPr>
          <p:nvPr/>
        </p:nvSpPr>
        <p:spPr>
          <a:xfrm>
            <a:off x="755576" y="1196752"/>
            <a:ext cx="7776040" cy="4896544"/>
          </a:xfrm>
          <a:prstGeom prst="rect">
            <a:avLst/>
          </a:prstGeom>
        </p:spPr>
        <p:txBody>
          <a:bodyPr vert="horz" lIns="91440" tIns="45720" rIns="91440" bIns="0" rtlCol="0">
            <a:normAutofit fontScale="70000" lnSpcReduction="20000"/>
          </a:bodyPr>
          <a:lstStyle>
            <a:lvl1pPr marL="0" indent="0" algn="l" defTabSz="914400" rtl="0" eaLnBrk="1" latinLnBrk="0" hangingPunct="1">
              <a:lnSpc>
                <a:spcPct val="90000"/>
              </a:lnSpc>
              <a:spcBef>
                <a:spcPct val="20000"/>
              </a:spcBef>
              <a:buFontTx/>
              <a:buBlip>
                <a:blip r:embed="rId3"/>
              </a:buBlip>
              <a:defRPr sz="2200" kern="1200">
                <a:solidFill>
                  <a:schemeClr val="tx1"/>
                </a:solidFill>
                <a:latin typeface="Calibri"/>
                <a:ea typeface="+mn-ea"/>
                <a:cs typeface="Calibri"/>
              </a:defRPr>
            </a:lvl1pPr>
            <a:lvl2pPr marL="742950" indent="-285750" algn="l" defTabSz="914400" rtl="0" eaLnBrk="1" latinLnBrk="0" hangingPunct="1">
              <a:lnSpc>
                <a:spcPct val="90000"/>
              </a:lnSpc>
              <a:spcBef>
                <a:spcPct val="20000"/>
              </a:spcBef>
              <a:buSzPct val="75000"/>
              <a:buFontTx/>
              <a:buBlip>
                <a:blip r:embed="rId4"/>
              </a:buBlip>
              <a:defRPr sz="2200" kern="1200">
                <a:solidFill>
                  <a:schemeClr val="bg1">
                    <a:lumMod val="50000"/>
                  </a:schemeClr>
                </a:solidFill>
                <a:latin typeface="Calibri"/>
                <a:ea typeface="+mn-ea"/>
                <a:cs typeface="Calibri"/>
              </a:defRPr>
            </a:lvl2pPr>
            <a:lvl3pPr marL="1143000" indent="-228600" algn="l" defTabSz="914400" rtl="0" eaLnBrk="1" latinLnBrk="0" hangingPunct="1">
              <a:lnSpc>
                <a:spcPct val="90000"/>
              </a:lnSpc>
              <a:spcBef>
                <a:spcPct val="20000"/>
              </a:spcBef>
              <a:buSzPct val="85000"/>
              <a:buFont typeface="Arial" panose="020B0604020202020204" pitchFamily="34" charset="0"/>
              <a:buChar char="•"/>
              <a:defRPr sz="2400" kern="1200">
                <a:solidFill>
                  <a:schemeClr val="tx1"/>
                </a:solidFill>
                <a:latin typeface="Calibri"/>
                <a:ea typeface="+mn-ea"/>
                <a:cs typeface="Calibri"/>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a:ea typeface="+mn-ea"/>
                <a:cs typeface="Calibri"/>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buNone/>
            </a:pPr>
            <a:r>
              <a:rPr lang="nl-BE" sz="5100" dirty="0">
                <a:solidFill>
                  <a:srgbClr val="FF0000"/>
                </a:solidFill>
              </a:rPr>
              <a:t>OPBOUW  WORKSHOP</a:t>
            </a:r>
          </a:p>
          <a:p>
            <a:pPr>
              <a:lnSpc>
                <a:spcPct val="100000"/>
              </a:lnSpc>
              <a:buNone/>
            </a:pPr>
            <a:endParaRPr lang="nl-BE" sz="3600" dirty="0"/>
          </a:p>
          <a:p>
            <a:pPr>
              <a:lnSpc>
                <a:spcPct val="100000"/>
              </a:lnSpc>
            </a:pPr>
            <a:r>
              <a:rPr lang="nl-BE" sz="3600" dirty="0">
                <a:solidFill>
                  <a:srgbClr val="0070C0"/>
                </a:solidFill>
              </a:rPr>
              <a:t>Verschillende aspecten van de leerlingenadministratie</a:t>
            </a:r>
          </a:p>
          <a:p>
            <a:pPr lvl="1">
              <a:lnSpc>
                <a:spcPct val="100000"/>
              </a:lnSpc>
            </a:pPr>
            <a:r>
              <a:rPr lang="nl-BE" sz="3600" dirty="0">
                <a:solidFill>
                  <a:srgbClr val="0070C0"/>
                </a:solidFill>
              </a:rPr>
              <a:t>INSCHRIJVINGSGELD</a:t>
            </a:r>
          </a:p>
          <a:p>
            <a:pPr lvl="1">
              <a:lnSpc>
                <a:spcPct val="100000"/>
              </a:lnSpc>
            </a:pPr>
            <a:r>
              <a:rPr lang="nl-BE" sz="3600" dirty="0">
                <a:solidFill>
                  <a:srgbClr val="0070C0"/>
                </a:solidFill>
              </a:rPr>
              <a:t>REGISTRATIE VAN DE INSCHRIJVING</a:t>
            </a:r>
          </a:p>
          <a:p>
            <a:pPr lvl="1">
              <a:lnSpc>
                <a:spcPct val="100000"/>
              </a:lnSpc>
            </a:pPr>
            <a:r>
              <a:rPr lang="nl-BE" sz="3600" dirty="0">
                <a:solidFill>
                  <a:srgbClr val="0070C0"/>
                </a:solidFill>
              </a:rPr>
              <a:t>LEERLINGENZENDING</a:t>
            </a:r>
          </a:p>
          <a:p>
            <a:pPr lvl="1">
              <a:lnSpc>
                <a:spcPct val="100000"/>
              </a:lnSpc>
            </a:pPr>
            <a:r>
              <a:rPr lang="nl-BE" sz="3600" dirty="0">
                <a:solidFill>
                  <a:srgbClr val="0070C0"/>
                </a:solidFill>
              </a:rPr>
              <a:t>VERIFICATIE 2.0</a:t>
            </a:r>
          </a:p>
          <a:p>
            <a:pPr lvl="1">
              <a:lnSpc>
                <a:spcPct val="100000"/>
              </a:lnSpc>
            </a:pPr>
            <a:endParaRPr lang="nl-BE" sz="3600" dirty="0">
              <a:solidFill>
                <a:srgbClr val="0070C0"/>
              </a:solidFill>
            </a:endParaRPr>
          </a:p>
          <a:p>
            <a:pPr>
              <a:lnSpc>
                <a:spcPct val="100000"/>
              </a:lnSpc>
            </a:pPr>
            <a:r>
              <a:rPr lang="nl-BE" sz="3600" dirty="0">
                <a:solidFill>
                  <a:srgbClr val="0070C0"/>
                </a:solidFill>
              </a:rPr>
              <a:t>Communicatie</a:t>
            </a:r>
          </a:p>
          <a:p>
            <a:pPr>
              <a:lnSpc>
                <a:spcPct val="100000"/>
              </a:lnSpc>
            </a:pPr>
            <a:endParaRPr lang="nl-BE" sz="3600" dirty="0">
              <a:solidFill>
                <a:srgbClr val="0070C0"/>
              </a:solidFill>
            </a:endParaRPr>
          </a:p>
          <a:p>
            <a:pPr>
              <a:lnSpc>
                <a:spcPct val="100000"/>
              </a:lnSpc>
            </a:pPr>
            <a:r>
              <a:rPr lang="nl-BE" sz="3600" dirty="0">
                <a:solidFill>
                  <a:srgbClr val="0070C0"/>
                </a:solidFill>
              </a:rPr>
              <a:t>Vragen en problemen</a:t>
            </a:r>
          </a:p>
          <a:p>
            <a:pPr lvl="1">
              <a:lnSpc>
                <a:spcPct val="100000"/>
              </a:lnSpc>
            </a:pPr>
            <a:endParaRPr lang="nl-BE" sz="3600" dirty="0">
              <a:solidFill>
                <a:srgbClr val="0070C0"/>
              </a:solidFill>
            </a:endParaRPr>
          </a:p>
          <a:p>
            <a:pPr lvl="1">
              <a:lnSpc>
                <a:spcPct val="100000"/>
              </a:lnSpc>
            </a:pPr>
            <a:endParaRPr lang="nl-BE" sz="3600" dirty="0">
              <a:solidFill>
                <a:srgbClr val="0070C0"/>
              </a:solidFill>
            </a:endParaRPr>
          </a:p>
          <a:p>
            <a:pPr>
              <a:lnSpc>
                <a:spcPct val="100000"/>
              </a:lnSpc>
            </a:pPr>
            <a:endParaRPr lang="nl-BE" sz="3600" dirty="0">
              <a:solidFill>
                <a:srgbClr val="0070C0"/>
              </a:solidFill>
            </a:endParaRPr>
          </a:p>
        </p:txBody>
      </p:sp>
    </p:spTree>
    <p:extLst>
      <p:ext uri="{BB962C8B-B14F-4D97-AF65-F5344CB8AC3E}">
        <p14:creationId xmlns:p14="http://schemas.microsoft.com/office/powerpoint/2010/main" val="60842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736" y="188640"/>
            <a:ext cx="4536504" cy="5975503"/>
          </a:xfrm>
        </p:spPr>
      </p:pic>
    </p:spTree>
    <p:extLst>
      <p:ext uri="{BB962C8B-B14F-4D97-AF65-F5344CB8AC3E}">
        <p14:creationId xmlns:p14="http://schemas.microsoft.com/office/powerpoint/2010/main" val="166296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VERMINDERD TARIEF</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052736"/>
            <a:ext cx="8280920" cy="4824536"/>
          </a:xfrm>
        </p:spPr>
        <p:txBody>
          <a:bodyPr>
            <a:normAutofit lnSpcReduction="10000"/>
          </a:bodyPr>
          <a:lstStyle/>
          <a:p>
            <a:pPr>
              <a:buNone/>
            </a:pPr>
            <a:r>
              <a:rPr lang="nl-BE" sz="3600" dirty="0">
                <a:solidFill>
                  <a:srgbClr val="FF0000"/>
                </a:solidFill>
              </a:rPr>
              <a:t>NIEUW</a:t>
            </a:r>
          </a:p>
          <a:p>
            <a:pPr marL="571500" indent="-571500">
              <a:lnSpc>
                <a:spcPct val="70000"/>
              </a:lnSpc>
            </a:pPr>
            <a:r>
              <a:rPr lang="nl-BE" sz="3600" dirty="0"/>
              <a:t>Recht op verminderd tarief geldt op het moment van inschrijving of in de maand september</a:t>
            </a:r>
          </a:p>
          <a:p>
            <a:pPr marL="1314450" lvl="1" indent="-571500">
              <a:lnSpc>
                <a:spcPct val="70000"/>
              </a:lnSpc>
            </a:pPr>
            <a:r>
              <a:rPr lang="nl-BE" sz="3600" dirty="0"/>
              <a:t>binnen inschrijvingsperiode van 1</a:t>
            </a:r>
            <a:r>
              <a:rPr lang="nl-BE" sz="3600" baseline="30000" dirty="0"/>
              <a:t>ste</a:t>
            </a:r>
            <a:r>
              <a:rPr lang="nl-BE" sz="3600" dirty="0"/>
              <a:t> schooldag maart tot 30 september</a:t>
            </a:r>
          </a:p>
          <a:p>
            <a:pPr marL="1314450" lvl="1" indent="-571500">
              <a:lnSpc>
                <a:spcPct val="70000"/>
              </a:lnSpc>
            </a:pPr>
            <a:r>
              <a:rPr lang="nl-BE" sz="3600" dirty="0"/>
              <a:t>voorbeeld werkloosheid</a:t>
            </a:r>
          </a:p>
          <a:p>
            <a:pPr marL="1314450" lvl="1" indent="-571500">
              <a:lnSpc>
                <a:spcPct val="70000"/>
              </a:lnSpc>
            </a:pPr>
            <a:endParaRPr lang="nl-BE" sz="3600" dirty="0"/>
          </a:p>
          <a:p>
            <a:pPr marL="571500" indent="-571500">
              <a:lnSpc>
                <a:spcPct val="70000"/>
              </a:lnSpc>
            </a:pPr>
            <a:r>
              <a:rPr lang="nl-BE" sz="3600" dirty="0"/>
              <a:t>Deze regeling is pas vanaf schooljaar 2019-2020 van kracht</a:t>
            </a:r>
          </a:p>
          <a:p>
            <a:pPr marL="1314450" lvl="1" indent="-571500">
              <a:lnSpc>
                <a:spcPct val="70000"/>
              </a:lnSpc>
            </a:pPr>
            <a:r>
              <a:rPr lang="nl-BE" sz="3600" dirty="0"/>
              <a:t>inwerkingtreding decreet 1/9/2018</a:t>
            </a:r>
          </a:p>
          <a:p>
            <a:pPr marL="1314450" lvl="1" indent="-571500">
              <a:lnSpc>
                <a:spcPct val="70000"/>
              </a:lnSpc>
            </a:pPr>
            <a:endParaRPr lang="nl-BE" sz="3600" dirty="0"/>
          </a:p>
          <a:p>
            <a:pPr marL="571500" indent="-571500">
              <a:lnSpc>
                <a:spcPct val="70000"/>
              </a:lnSpc>
            </a:pPr>
            <a:endParaRPr lang="nl-BE" sz="3600" dirty="0"/>
          </a:p>
          <a:p>
            <a:pPr marL="1314450" lvl="1" indent="-571500">
              <a:lnSpc>
                <a:spcPct val="70000"/>
              </a:lnSpc>
            </a:pPr>
            <a:endParaRPr lang="nl-BE" sz="3600" dirty="0"/>
          </a:p>
          <a:p>
            <a:pPr marL="1314450" lvl="1" indent="-571500">
              <a:lnSpc>
                <a:spcPct val="70000"/>
              </a:lnSpc>
            </a:pPr>
            <a:endParaRPr lang="nl-BE" sz="3600" dirty="0"/>
          </a:p>
          <a:p>
            <a:pPr>
              <a:buNone/>
            </a:pPr>
            <a:endParaRPr lang="nl-BE" sz="3600" dirty="0">
              <a:solidFill>
                <a:srgbClr val="FF0000"/>
              </a:solidFill>
            </a:endParaRPr>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293117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VERMINDERD TARIEF</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052736"/>
            <a:ext cx="8280920" cy="4824536"/>
          </a:xfrm>
        </p:spPr>
        <p:txBody>
          <a:bodyPr>
            <a:normAutofit fontScale="77500" lnSpcReduction="20000"/>
          </a:bodyPr>
          <a:lstStyle/>
          <a:p>
            <a:pPr>
              <a:buNone/>
            </a:pPr>
            <a:r>
              <a:rPr lang="nl-BE" sz="4600" dirty="0">
                <a:solidFill>
                  <a:srgbClr val="FF0000"/>
                </a:solidFill>
              </a:rPr>
              <a:t>NIEUW</a:t>
            </a:r>
          </a:p>
          <a:p>
            <a:pPr>
              <a:buNone/>
            </a:pPr>
            <a:endParaRPr lang="nl-BE" sz="3600" dirty="0">
              <a:solidFill>
                <a:srgbClr val="FF0000"/>
              </a:solidFill>
            </a:endParaRPr>
          </a:p>
          <a:p>
            <a:pPr marL="571500" indent="-571500">
              <a:lnSpc>
                <a:spcPct val="70000"/>
              </a:lnSpc>
            </a:pPr>
            <a:r>
              <a:rPr lang="nl-BE" sz="3600" dirty="0"/>
              <a:t>Recht op verminderd tarief binnen inschrijvingsperiode begin maart tot 30 september</a:t>
            </a:r>
          </a:p>
          <a:p>
            <a:pPr marL="571500" indent="-571500">
              <a:lnSpc>
                <a:spcPct val="70000"/>
              </a:lnSpc>
            </a:pPr>
            <a:endParaRPr lang="nl-BE" sz="3600" dirty="0"/>
          </a:p>
          <a:p>
            <a:pPr marL="571500" indent="-571500">
              <a:lnSpc>
                <a:spcPct val="70000"/>
              </a:lnSpc>
            </a:pPr>
            <a:r>
              <a:rPr lang="nl-BE" sz="3600" dirty="0"/>
              <a:t>VOORBEELD</a:t>
            </a:r>
          </a:p>
          <a:p>
            <a:pPr marL="571500" indent="-571500">
              <a:lnSpc>
                <a:spcPct val="70000"/>
              </a:lnSpc>
            </a:pPr>
            <a:endParaRPr lang="nl-BE" sz="3600" dirty="0"/>
          </a:p>
          <a:p>
            <a:pPr lvl="1">
              <a:lnSpc>
                <a:spcPct val="70000"/>
              </a:lnSpc>
              <a:buNone/>
            </a:pPr>
            <a:r>
              <a:rPr lang="nl-BE" sz="3600" dirty="0"/>
              <a:t>Werkloze schrijft zich in op 1 juni en toont attest van werkloosheid</a:t>
            </a:r>
          </a:p>
          <a:p>
            <a:pPr lvl="2">
              <a:lnSpc>
                <a:spcPct val="70000"/>
              </a:lnSpc>
              <a:buNone/>
            </a:pPr>
            <a:r>
              <a:rPr lang="nl-BE" sz="3800" dirty="0">
                <a:sym typeface="Wingdings" panose="05000000000000000000" pitchFamily="2" charset="2"/>
              </a:rPr>
              <a:t> krijgt verminderd tarief en behoudt dat recht zelfs al is hij in september terug aan het werk</a:t>
            </a:r>
          </a:p>
          <a:p>
            <a:pPr lvl="1">
              <a:lnSpc>
                <a:spcPct val="70000"/>
              </a:lnSpc>
              <a:buNone/>
            </a:pPr>
            <a:endParaRPr lang="nl-BE" sz="3600" dirty="0"/>
          </a:p>
          <a:p>
            <a:pPr lvl="1">
              <a:lnSpc>
                <a:spcPct val="70000"/>
              </a:lnSpc>
              <a:buNone/>
            </a:pPr>
            <a:r>
              <a:rPr lang="nl-BE" sz="3600" dirty="0"/>
              <a:t> Werkende schrijft zich in op 1 juni en betaalt volledig tarief, wordt werkloos op 15 september en brengt werkloosheidsattest binnen</a:t>
            </a:r>
          </a:p>
          <a:p>
            <a:pPr lvl="2">
              <a:lnSpc>
                <a:spcPct val="70000"/>
              </a:lnSpc>
              <a:buNone/>
            </a:pPr>
            <a:r>
              <a:rPr lang="nl-BE" sz="3800" dirty="0">
                <a:sym typeface="Wingdings" panose="05000000000000000000" pitchFamily="2" charset="2"/>
              </a:rPr>
              <a:t> krijgt een deel van zijn inschrijvingsgeld terug</a:t>
            </a:r>
            <a:endParaRPr lang="nl-BE" sz="3800" dirty="0"/>
          </a:p>
          <a:p>
            <a:pPr marL="571500" indent="-571500">
              <a:lnSpc>
                <a:spcPct val="70000"/>
              </a:lnSpc>
            </a:pPr>
            <a:endParaRPr lang="nl-BE" sz="3600" dirty="0"/>
          </a:p>
          <a:p>
            <a:pPr marL="1314450" lvl="1" indent="-571500">
              <a:lnSpc>
                <a:spcPct val="70000"/>
              </a:lnSpc>
            </a:pPr>
            <a:endParaRPr lang="nl-BE" sz="3600" dirty="0"/>
          </a:p>
          <a:p>
            <a:pPr marL="1314450" lvl="1" indent="-571500">
              <a:lnSpc>
                <a:spcPct val="70000"/>
              </a:lnSpc>
            </a:pPr>
            <a:endParaRPr lang="nl-BE" sz="3600" dirty="0"/>
          </a:p>
          <a:p>
            <a:pPr>
              <a:buNone/>
            </a:pPr>
            <a:endParaRPr lang="nl-BE" sz="3600" dirty="0">
              <a:solidFill>
                <a:srgbClr val="FF0000"/>
              </a:solidFill>
            </a:endParaRPr>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143675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96752"/>
            <a:ext cx="8136904" cy="4680520"/>
          </a:xfrm>
        </p:spPr>
        <p:txBody>
          <a:bodyPr>
            <a:normAutofit/>
          </a:bodyPr>
          <a:lstStyle/>
          <a:p>
            <a:pPr marL="571500" indent="-571500"/>
            <a:endParaRPr lang="nl-BE" sz="3600" dirty="0"/>
          </a:p>
          <a:p>
            <a:pPr marL="457200" lvl="1" indent="0">
              <a:buNone/>
            </a:pPr>
            <a:endParaRPr lang="nl-BE" sz="3600" dirty="0"/>
          </a:p>
          <a:p>
            <a:pPr algn="ctr">
              <a:buNone/>
            </a:pPr>
            <a:r>
              <a:rPr lang="nl-BE" sz="4400" dirty="0">
                <a:solidFill>
                  <a:srgbClr val="00B050"/>
                </a:solidFill>
                <a:latin typeface="Arial Rounded MT Bold" pitchFamily="34" charset="0"/>
              </a:rPr>
              <a:t>REGISTRATIE VAN DE INSCHRIJVING</a:t>
            </a:r>
            <a:endParaRPr lang="nl-BE" sz="4400" dirty="0"/>
          </a:p>
        </p:txBody>
      </p:sp>
    </p:spTree>
    <p:extLst>
      <p:ext uri="{BB962C8B-B14F-4D97-AF65-F5344CB8AC3E}">
        <p14:creationId xmlns:p14="http://schemas.microsoft.com/office/powerpoint/2010/main" val="82341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r>
              <a:rPr lang="nl-BE" sz="4000" dirty="0">
                <a:solidFill>
                  <a:srgbClr val="00B050"/>
                </a:solidFill>
                <a:latin typeface="Arial Rounded MT Bold" pitchFamily="34" charset="0"/>
              </a:rPr>
              <a:t>OPLEIDINGSSTRUCTUUR</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96752"/>
            <a:ext cx="8136904" cy="4680520"/>
          </a:xfrm>
        </p:spPr>
        <p:txBody>
          <a:bodyPr>
            <a:normAutofit lnSpcReduction="10000"/>
          </a:bodyPr>
          <a:lstStyle/>
          <a:p>
            <a:pPr>
              <a:buNone/>
            </a:pPr>
            <a:r>
              <a:rPr lang="nl-BE" sz="3600" dirty="0">
                <a:solidFill>
                  <a:srgbClr val="FF0000"/>
                </a:solidFill>
              </a:rPr>
              <a:t>NIEUW</a:t>
            </a:r>
            <a:endParaRPr lang="nl-BE" sz="3600" dirty="0"/>
          </a:p>
          <a:p>
            <a:pPr marL="571500" indent="-571500"/>
            <a:r>
              <a:rPr lang="nl-BE" sz="3600" dirty="0"/>
              <a:t>Gemoderniseerde en uitgebreide opleidingsstructuur</a:t>
            </a:r>
          </a:p>
          <a:p>
            <a:pPr marL="1314450" lvl="1" indent="-571500"/>
            <a:r>
              <a:rPr lang="nl-BE" sz="3600" dirty="0"/>
              <a:t>4 domeinen 	met 4 graden en een studierichting specialisatie</a:t>
            </a:r>
          </a:p>
          <a:p>
            <a:pPr marL="1314450" lvl="1" indent="-571500"/>
            <a:r>
              <a:rPr lang="nl-BE" sz="3600" dirty="0"/>
              <a:t>groot aantal nieuwe opties en nieuwe vakken</a:t>
            </a:r>
          </a:p>
          <a:p>
            <a:pPr marL="1314450" lvl="1" indent="-571500"/>
            <a:r>
              <a:rPr lang="nl-BE" sz="3600" dirty="0"/>
              <a:t>meer leertrajecten met flexibele lessenroosters</a:t>
            </a:r>
          </a:p>
          <a:p>
            <a:pPr marL="571500" indent="-571500"/>
            <a:endParaRPr lang="nl-BE" sz="3600" dirty="0"/>
          </a:p>
          <a:p>
            <a:pPr lvl="1">
              <a:buNone/>
            </a:pPr>
            <a:endParaRPr lang="nl-BE" sz="32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30737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334" y="260648"/>
            <a:ext cx="7416000" cy="1116000"/>
          </a:xfrm>
        </p:spPr>
        <p:txBody>
          <a:bodyPr>
            <a:normAutofit/>
          </a:bodyPr>
          <a:lstStyle/>
          <a:p>
            <a:r>
              <a:rPr lang="nl-BE" sz="4000" dirty="0">
                <a:solidFill>
                  <a:srgbClr val="00B050"/>
                </a:solidFill>
                <a:latin typeface="Arial Rounded MT Bold" pitchFamily="34" charset="0"/>
              </a:rPr>
              <a:t>VERGELIJKING</a:t>
            </a:r>
          </a:p>
        </p:txBody>
      </p:sp>
      <p:graphicFrame>
        <p:nvGraphicFramePr>
          <p:cNvPr id="5" name="Tabel 4"/>
          <p:cNvGraphicFramePr>
            <a:graphicFrameLocks noGrp="1"/>
          </p:cNvGraphicFramePr>
          <p:nvPr>
            <p:extLst/>
          </p:nvPr>
        </p:nvGraphicFramePr>
        <p:xfrm>
          <a:off x="755576" y="1052736"/>
          <a:ext cx="7848872" cy="4886228"/>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841416">
                <a:tc>
                  <a:txBody>
                    <a:bodyPr/>
                    <a:lstStyle/>
                    <a:p>
                      <a:endParaRPr lang="nl-BE" dirty="0"/>
                    </a:p>
                  </a:txBody>
                  <a:tcPr/>
                </a:tc>
                <a:tc>
                  <a:txBody>
                    <a:bodyPr/>
                    <a:lstStyle/>
                    <a:p>
                      <a:r>
                        <a:rPr lang="nl-BE" dirty="0"/>
                        <a:t>Huidige</a:t>
                      </a:r>
                      <a:r>
                        <a:rPr lang="nl-BE" baseline="0" dirty="0"/>
                        <a:t> structuur</a:t>
                      </a:r>
                      <a:endParaRPr lang="nl-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N</a:t>
                      </a:r>
                      <a:r>
                        <a:rPr lang="nl-BE" dirty="0"/>
                        <a:t>ieuwe</a:t>
                      </a:r>
                      <a:r>
                        <a:rPr lang="nl-BE" baseline="0" dirty="0"/>
                        <a:t> structuur</a:t>
                      </a:r>
                      <a:endParaRPr lang="nl-BE" dirty="0"/>
                    </a:p>
                  </a:txBody>
                  <a:tcPr/>
                </a:tc>
                <a:tc>
                  <a:txBody>
                    <a:bodyPr/>
                    <a:lstStyle/>
                    <a:p>
                      <a:r>
                        <a:rPr lang="nl-BE" dirty="0"/>
                        <a:t>Stijging</a:t>
                      </a:r>
                    </a:p>
                  </a:txBody>
                  <a:tcPr/>
                </a:tc>
                <a:extLst>
                  <a:ext uri="{0D108BD9-81ED-4DB2-BD59-A6C34878D82A}">
                    <a16:rowId xmlns:a16="http://schemas.microsoft.com/office/drawing/2014/main" val="10000"/>
                  </a:ext>
                </a:extLst>
              </a:tr>
              <a:tr h="480809">
                <a:tc>
                  <a:txBody>
                    <a:bodyPr/>
                    <a:lstStyle/>
                    <a:p>
                      <a:r>
                        <a:rPr lang="nl-BE" dirty="0"/>
                        <a:t>studierichtingen/domeinen</a:t>
                      </a:r>
                    </a:p>
                  </a:txBody>
                  <a:tcPr/>
                </a:tc>
                <a:tc>
                  <a:txBody>
                    <a:bodyPr/>
                    <a:lstStyle/>
                    <a:p>
                      <a:pPr algn="r"/>
                      <a:r>
                        <a:rPr lang="nl-BE" dirty="0"/>
                        <a:t>4</a:t>
                      </a:r>
                    </a:p>
                  </a:txBody>
                  <a:tcPr/>
                </a:tc>
                <a:tc>
                  <a:txBody>
                    <a:bodyPr/>
                    <a:lstStyle/>
                    <a:p>
                      <a:pPr algn="r"/>
                      <a:r>
                        <a:rPr lang="nl-BE" dirty="0"/>
                        <a:t>4</a:t>
                      </a:r>
                    </a:p>
                  </a:txBody>
                  <a:tcPr/>
                </a:tc>
                <a:tc>
                  <a:txBody>
                    <a:bodyPr/>
                    <a:lstStyle/>
                    <a:p>
                      <a:pPr algn="r"/>
                      <a:r>
                        <a:rPr lang="nl-BE" dirty="0"/>
                        <a:t>-</a:t>
                      </a:r>
                    </a:p>
                  </a:txBody>
                  <a:tcPr/>
                </a:tc>
                <a:extLst>
                  <a:ext uri="{0D108BD9-81ED-4DB2-BD59-A6C34878D82A}">
                    <a16:rowId xmlns:a16="http://schemas.microsoft.com/office/drawing/2014/main" val="10001"/>
                  </a:ext>
                </a:extLst>
              </a:tr>
              <a:tr h="609234">
                <a:tc>
                  <a:txBody>
                    <a:bodyPr/>
                    <a:lstStyle/>
                    <a:p>
                      <a:r>
                        <a:rPr lang="nl-BE" dirty="0"/>
                        <a:t>Langlopende </a:t>
                      </a:r>
                      <a:r>
                        <a:rPr lang="nl-BE" baseline="0" dirty="0"/>
                        <a:t>studierichtingen</a:t>
                      </a:r>
                    </a:p>
                    <a:p>
                      <a:r>
                        <a:rPr lang="nl-BE" baseline="0" dirty="0"/>
                        <a:t>in 4</a:t>
                      </a:r>
                      <a:r>
                        <a:rPr lang="nl-BE" baseline="30000" dirty="0"/>
                        <a:t>e</a:t>
                      </a:r>
                      <a:r>
                        <a:rPr lang="nl-BE" baseline="0" dirty="0"/>
                        <a:t> graad</a:t>
                      </a:r>
                      <a:endParaRPr lang="nl-BE" dirty="0"/>
                    </a:p>
                  </a:txBody>
                  <a:tcPr/>
                </a:tc>
                <a:tc>
                  <a:txBody>
                    <a:bodyPr/>
                    <a:lstStyle/>
                    <a:p>
                      <a:pPr algn="r"/>
                      <a:endParaRPr lang="nl-BE" dirty="0"/>
                    </a:p>
                    <a:p>
                      <a:pPr algn="r"/>
                      <a:r>
                        <a:rPr lang="nl-BE" dirty="0"/>
                        <a:t>NVT</a:t>
                      </a:r>
                    </a:p>
                  </a:txBody>
                  <a:tcPr/>
                </a:tc>
                <a:tc>
                  <a:txBody>
                    <a:bodyPr/>
                    <a:lstStyle/>
                    <a:p>
                      <a:pPr algn="r"/>
                      <a:endParaRPr lang="nl-BE" dirty="0"/>
                    </a:p>
                    <a:p>
                      <a:pPr algn="r"/>
                      <a:r>
                        <a:rPr lang="nl-BE" dirty="0"/>
                        <a:t>28</a:t>
                      </a:r>
                    </a:p>
                  </a:txBody>
                  <a:tcPr/>
                </a:tc>
                <a:tc>
                  <a:txBody>
                    <a:bodyPr/>
                    <a:lstStyle/>
                    <a:p>
                      <a:pPr algn="r"/>
                      <a:endParaRPr lang="nl-BE" dirty="0"/>
                    </a:p>
                    <a:p>
                      <a:pPr algn="r"/>
                      <a:r>
                        <a:rPr lang="nl-BE" dirty="0">
                          <a:solidFill>
                            <a:srgbClr val="FF0000"/>
                          </a:solidFill>
                        </a:rPr>
                        <a:t>+ 28</a:t>
                      </a:r>
                    </a:p>
                  </a:txBody>
                  <a:tcPr/>
                </a:tc>
                <a:extLst>
                  <a:ext uri="{0D108BD9-81ED-4DB2-BD59-A6C34878D82A}">
                    <a16:rowId xmlns:a16="http://schemas.microsoft.com/office/drawing/2014/main" val="10002"/>
                  </a:ext>
                </a:extLst>
              </a:tr>
              <a:tr h="609234">
                <a:tc>
                  <a:txBody>
                    <a:bodyPr/>
                    <a:lstStyle/>
                    <a:p>
                      <a:r>
                        <a:rPr lang="nl-BE" dirty="0"/>
                        <a:t>Kortlopende studierichtingen buiten gradenstructuur</a:t>
                      </a:r>
                    </a:p>
                  </a:txBody>
                  <a:tcPr/>
                </a:tc>
                <a:tc>
                  <a:txBody>
                    <a:bodyPr/>
                    <a:lstStyle/>
                    <a:p>
                      <a:pPr algn="r"/>
                      <a:endParaRPr lang="nl-BE" dirty="0"/>
                    </a:p>
                    <a:p>
                      <a:pPr algn="r"/>
                      <a:r>
                        <a:rPr lang="nl-BE" dirty="0"/>
                        <a:t>NVT</a:t>
                      </a:r>
                    </a:p>
                  </a:txBody>
                  <a:tcPr/>
                </a:tc>
                <a:tc>
                  <a:txBody>
                    <a:bodyPr/>
                    <a:lstStyle/>
                    <a:p>
                      <a:pPr algn="r"/>
                      <a:endParaRPr lang="nl-BE" dirty="0"/>
                    </a:p>
                    <a:p>
                      <a:pPr algn="r"/>
                      <a:r>
                        <a:rPr lang="nl-BE" dirty="0"/>
                        <a:t>10</a:t>
                      </a:r>
                    </a:p>
                  </a:txBody>
                  <a:tcPr/>
                </a:tc>
                <a:tc>
                  <a:txBody>
                    <a:bodyPr/>
                    <a:lstStyle/>
                    <a:p>
                      <a:pPr algn="r"/>
                      <a:endParaRPr lang="nl-BE" dirty="0">
                        <a:solidFill>
                          <a:srgbClr val="FF0000"/>
                        </a:solidFill>
                      </a:endParaRPr>
                    </a:p>
                    <a:p>
                      <a:pPr algn="r"/>
                      <a:r>
                        <a:rPr lang="nl-BE" dirty="0">
                          <a:solidFill>
                            <a:srgbClr val="FF0000"/>
                          </a:solidFill>
                        </a:rPr>
                        <a:t>+ 10</a:t>
                      </a:r>
                    </a:p>
                  </a:txBody>
                  <a:tcPr/>
                </a:tc>
                <a:extLst>
                  <a:ext uri="{0D108BD9-81ED-4DB2-BD59-A6C34878D82A}">
                    <a16:rowId xmlns:a16="http://schemas.microsoft.com/office/drawing/2014/main" val="848871491"/>
                  </a:ext>
                </a:extLst>
              </a:tr>
              <a:tr h="480809">
                <a:tc>
                  <a:txBody>
                    <a:bodyPr/>
                    <a:lstStyle/>
                    <a:p>
                      <a:r>
                        <a:rPr lang="nl-BE" dirty="0"/>
                        <a:t>opties</a:t>
                      </a:r>
                    </a:p>
                  </a:txBody>
                  <a:tcPr/>
                </a:tc>
                <a:tc>
                  <a:txBody>
                    <a:bodyPr/>
                    <a:lstStyle/>
                    <a:p>
                      <a:pPr algn="r"/>
                      <a:r>
                        <a:rPr lang="nl-BE" dirty="0"/>
                        <a:t>80</a:t>
                      </a:r>
                    </a:p>
                  </a:txBody>
                  <a:tcPr/>
                </a:tc>
                <a:tc>
                  <a:txBody>
                    <a:bodyPr/>
                    <a:lstStyle/>
                    <a:p>
                      <a:pPr algn="r"/>
                      <a:r>
                        <a:rPr lang="nl-BE" dirty="0"/>
                        <a:t>87</a:t>
                      </a:r>
                    </a:p>
                  </a:txBody>
                  <a:tcPr/>
                </a:tc>
                <a:tc>
                  <a:txBody>
                    <a:bodyPr/>
                    <a:lstStyle/>
                    <a:p>
                      <a:pPr algn="r"/>
                      <a:r>
                        <a:rPr lang="nl-BE" dirty="0">
                          <a:solidFill>
                            <a:srgbClr val="FF0000"/>
                          </a:solidFill>
                        </a:rPr>
                        <a:t>+ 7</a:t>
                      </a:r>
                    </a:p>
                  </a:txBody>
                  <a:tcPr/>
                </a:tc>
                <a:extLst>
                  <a:ext uri="{0D108BD9-81ED-4DB2-BD59-A6C34878D82A}">
                    <a16:rowId xmlns:a16="http://schemas.microsoft.com/office/drawing/2014/main" val="10003"/>
                  </a:ext>
                </a:extLst>
              </a:tr>
              <a:tr h="480809">
                <a:tc>
                  <a:txBody>
                    <a:bodyPr/>
                    <a:lstStyle/>
                    <a:p>
                      <a:r>
                        <a:rPr lang="nl-BE" dirty="0"/>
                        <a:t>vakken</a:t>
                      </a:r>
                    </a:p>
                  </a:txBody>
                  <a:tcPr/>
                </a:tc>
                <a:tc>
                  <a:txBody>
                    <a:bodyPr/>
                    <a:lstStyle/>
                    <a:p>
                      <a:pPr algn="r"/>
                      <a:r>
                        <a:rPr lang="nl-BE" dirty="0"/>
                        <a:t>179</a:t>
                      </a:r>
                    </a:p>
                  </a:txBody>
                  <a:tcPr/>
                </a:tc>
                <a:tc>
                  <a:txBody>
                    <a:bodyPr/>
                    <a:lstStyle/>
                    <a:p>
                      <a:pPr algn="r"/>
                      <a:r>
                        <a:rPr lang="nl-BE" dirty="0"/>
                        <a:t>180</a:t>
                      </a:r>
                    </a:p>
                  </a:txBody>
                  <a:tcPr/>
                </a:tc>
                <a:tc>
                  <a:txBody>
                    <a:bodyPr/>
                    <a:lstStyle/>
                    <a:p>
                      <a:pPr algn="r"/>
                      <a:r>
                        <a:rPr lang="nl-BE" dirty="0">
                          <a:solidFill>
                            <a:srgbClr val="FF0000"/>
                          </a:solidFill>
                        </a:rPr>
                        <a:t>+ 1</a:t>
                      </a:r>
                    </a:p>
                  </a:txBody>
                  <a:tcPr/>
                </a:tc>
                <a:extLst>
                  <a:ext uri="{0D108BD9-81ED-4DB2-BD59-A6C34878D82A}">
                    <a16:rowId xmlns:a16="http://schemas.microsoft.com/office/drawing/2014/main" val="10004"/>
                  </a:ext>
                </a:extLst>
              </a:tr>
              <a:tr h="480809">
                <a:tc>
                  <a:txBody>
                    <a:bodyPr/>
                    <a:lstStyle/>
                    <a:p>
                      <a:r>
                        <a:rPr lang="nl-BE" dirty="0"/>
                        <a:t>muziekinstrumenten</a:t>
                      </a:r>
                    </a:p>
                  </a:txBody>
                  <a:tcPr/>
                </a:tc>
                <a:tc>
                  <a:txBody>
                    <a:bodyPr/>
                    <a:lstStyle/>
                    <a:p>
                      <a:pPr algn="r"/>
                      <a:r>
                        <a:rPr lang="nl-BE" dirty="0"/>
                        <a:t>79</a:t>
                      </a:r>
                    </a:p>
                  </a:txBody>
                  <a:tcPr/>
                </a:tc>
                <a:tc>
                  <a:txBody>
                    <a:bodyPr/>
                    <a:lstStyle/>
                    <a:p>
                      <a:pPr algn="r"/>
                      <a:r>
                        <a:rPr lang="nl-BE" dirty="0"/>
                        <a:t>116</a:t>
                      </a:r>
                    </a:p>
                  </a:txBody>
                  <a:tcPr/>
                </a:tc>
                <a:tc>
                  <a:txBody>
                    <a:bodyPr/>
                    <a:lstStyle/>
                    <a:p>
                      <a:pPr algn="r"/>
                      <a:r>
                        <a:rPr lang="nl-BE" dirty="0">
                          <a:solidFill>
                            <a:srgbClr val="FF0000"/>
                          </a:solidFill>
                        </a:rPr>
                        <a:t>+ 37</a:t>
                      </a:r>
                    </a:p>
                  </a:txBody>
                  <a:tcPr/>
                </a:tc>
                <a:extLst>
                  <a:ext uri="{0D108BD9-81ED-4DB2-BD59-A6C34878D82A}">
                    <a16:rowId xmlns:a16="http://schemas.microsoft.com/office/drawing/2014/main" val="10005"/>
                  </a:ext>
                </a:extLst>
              </a:tr>
              <a:tr h="841416">
                <a:tc>
                  <a:txBody>
                    <a:bodyPr/>
                    <a:lstStyle/>
                    <a:p>
                      <a:r>
                        <a:rPr lang="nl-BE" i="1" dirty="0">
                          <a:solidFill>
                            <a:schemeClr val="tx1"/>
                          </a:solidFill>
                        </a:rPr>
                        <a:t>Totaal aantal opleidingsonderdelen</a:t>
                      </a:r>
                    </a:p>
                  </a:txBody>
                  <a:tcPr/>
                </a:tc>
                <a:tc>
                  <a:txBody>
                    <a:bodyPr/>
                    <a:lstStyle/>
                    <a:p>
                      <a:pPr algn="r"/>
                      <a:endParaRPr lang="nl-BE" dirty="0">
                        <a:solidFill>
                          <a:schemeClr val="tx1"/>
                        </a:solidFill>
                      </a:endParaRPr>
                    </a:p>
                    <a:p>
                      <a:pPr algn="r"/>
                      <a:r>
                        <a:rPr lang="nl-BE" i="1" dirty="0">
                          <a:solidFill>
                            <a:schemeClr val="tx1"/>
                          </a:solidFill>
                        </a:rPr>
                        <a:t>342</a:t>
                      </a:r>
                    </a:p>
                  </a:txBody>
                  <a:tcPr/>
                </a:tc>
                <a:tc>
                  <a:txBody>
                    <a:bodyPr/>
                    <a:lstStyle/>
                    <a:p>
                      <a:pPr algn="r"/>
                      <a:endParaRPr lang="nl-BE" dirty="0">
                        <a:solidFill>
                          <a:schemeClr val="tx1"/>
                        </a:solidFill>
                      </a:endParaRPr>
                    </a:p>
                    <a:p>
                      <a:pPr algn="r"/>
                      <a:r>
                        <a:rPr lang="nl-BE" i="1" dirty="0">
                          <a:solidFill>
                            <a:schemeClr val="tx1"/>
                          </a:solidFill>
                        </a:rPr>
                        <a:t>425</a:t>
                      </a:r>
                    </a:p>
                  </a:txBody>
                  <a:tcPr/>
                </a:tc>
                <a:tc>
                  <a:txBody>
                    <a:bodyPr/>
                    <a:lstStyle/>
                    <a:p>
                      <a:pPr algn="r"/>
                      <a:endParaRPr lang="nl-BE" dirty="0">
                        <a:solidFill>
                          <a:srgbClr val="00B050"/>
                        </a:solidFill>
                      </a:endParaRPr>
                    </a:p>
                    <a:p>
                      <a:pPr algn="r"/>
                      <a:r>
                        <a:rPr lang="nl-BE" i="1" dirty="0">
                          <a:solidFill>
                            <a:srgbClr val="FF0000"/>
                          </a:solidFill>
                        </a:rPr>
                        <a:t>83 (+ 24%)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393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539140" y="1052736"/>
            <a:ext cx="8136904" cy="4896544"/>
          </a:xfrm>
        </p:spPr>
        <p:txBody>
          <a:bodyPr>
            <a:normAutofit fontScale="70000" lnSpcReduction="20000"/>
          </a:bodyPr>
          <a:lstStyle/>
          <a:p>
            <a:pPr marL="571500" indent="-571500"/>
            <a:r>
              <a:rPr lang="nl-BE" sz="4200" dirty="0"/>
              <a:t>Softwarepakket voor leerlingenadministratie</a:t>
            </a:r>
          </a:p>
          <a:p>
            <a:pPr marL="571500" indent="-571500"/>
            <a:endParaRPr lang="nl-BE" sz="4200" dirty="0"/>
          </a:p>
          <a:p>
            <a:pPr marL="571500" indent="-571500"/>
            <a:r>
              <a:rPr lang="nl-BE" sz="4200" dirty="0"/>
              <a:t>Registratie in administratieve groepen</a:t>
            </a:r>
          </a:p>
          <a:p>
            <a:pPr marL="1314450" lvl="1" indent="-571500"/>
            <a:r>
              <a:rPr lang="nl-BE" sz="3300" dirty="0"/>
              <a:t>leerlingen in een </a:t>
            </a:r>
            <a:r>
              <a:rPr lang="nl-BE" sz="3300" dirty="0">
                <a:solidFill>
                  <a:srgbClr val="FF0000"/>
                </a:solidFill>
              </a:rPr>
              <a:t>zelfde </a:t>
            </a:r>
            <a:r>
              <a:rPr lang="nl-BE" sz="3300" dirty="0"/>
              <a:t>administratieve groep volgen in een schooljaar </a:t>
            </a:r>
            <a:r>
              <a:rPr lang="nl-BE" sz="3300" dirty="0">
                <a:solidFill>
                  <a:srgbClr val="FF0000"/>
                </a:solidFill>
              </a:rPr>
              <a:t>dezelfde</a:t>
            </a:r>
            <a:r>
              <a:rPr lang="nl-BE" sz="3300" dirty="0"/>
              <a:t> opleiding om op het einde van dat schooljaar </a:t>
            </a:r>
            <a:r>
              <a:rPr lang="nl-BE" sz="3300" dirty="0">
                <a:solidFill>
                  <a:srgbClr val="FF0000"/>
                </a:solidFill>
              </a:rPr>
              <a:t>dezelfde</a:t>
            </a:r>
            <a:r>
              <a:rPr lang="nl-BE" sz="3300" dirty="0"/>
              <a:t> competenties te verwerven</a:t>
            </a:r>
          </a:p>
          <a:p>
            <a:pPr marL="1314450" lvl="1" indent="-571500"/>
            <a:endParaRPr lang="nl-BE" sz="3300" dirty="0"/>
          </a:p>
          <a:p>
            <a:pPr marL="1314450" lvl="1" indent="-571500"/>
            <a:r>
              <a:rPr lang="nl-BE" sz="3300" dirty="0"/>
              <a:t>geen juridisch begrip maar vertaling naar databankjargon die de opleiding uniek maakt</a:t>
            </a:r>
          </a:p>
          <a:p>
            <a:pPr marL="2171700" lvl="3" indent="-571500"/>
            <a:r>
              <a:rPr lang="nl-BE" sz="2900" dirty="0"/>
              <a:t>unieke naam</a:t>
            </a:r>
          </a:p>
          <a:p>
            <a:pPr marL="2171700" lvl="3" indent="-571500"/>
            <a:r>
              <a:rPr lang="nl-BE" sz="2900" dirty="0"/>
              <a:t>uniek nummer</a:t>
            </a:r>
          </a:p>
          <a:p>
            <a:pPr marL="1314450" lvl="1" indent="-571500"/>
            <a:endParaRPr lang="nl-BE" sz="3300" dirty="0"/>
          </a:p>
          <a:p>
            <a:pPr marL="1314450" lvl="1" indent="-571500"/>
            <a:r>
              <a:rPr lang="nl-BE" sz="3300" dirty="0"/>
              <a:t>registratie mogelijk in verschillende </a:t>
            </a:r>
            <a:r>
              <a:rPr lang="nl-BE" sz="3300" dirty="0" err="1"/>
              <a:t>admgr</a:t>
            </a:r>
            <a:endParaRPr lang="nl-BE" sz="3300" dirty="0"/>
          </a:p>
          <a:p>
            <a:pPr marL="1314450" lvl="1" indent="-571500"/>
            <a:endParaRPr lang="nl-BE" sz="3300" dirty="0"/>
          </a:p>
          <a:p>
            <a:pPr marL="1314450" lvl="1" indent="-571500"/>
            <a:r>
              <a:rPr lang="nl-BE" sz="3300" dirty="0"/>
              <a:t>in principe slechts in één </a:t>
            </a:r>
            <a:r>
              <a:rPr lang="nl-BE" sz="3300" dirty="0" err="1"/>
              <a:t>admgr</a:t>
            </a:r>
            <a:r>
              <a:rPr lang="nl-BE" sz="3300" dirty="0"/>
              <a:t> financierbaar binnen een domein</a:t>
            </a:r>
          </a:p>
          <a:p>
            <a:pPr marL="1314450" lvl="1" indent="-571500"/>
            <a:endParaRPr lang="nl-BE" sz="3600" dirty="0"/>
          </a:p>
          <a:p>
            <a:pPr marL="571500" indent="-571500"/>
            <a:endParaRPr lang="nl-BE" sz="3600" dirty="0"/>
          </a:p>
          <a:p>
            <a:pPr lvl="1">
              <a:buNone/>
            </a:pPr>
            <a:endParaRPr lang="nl-BE" sz="32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3018530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752528"/>
          </a:xfrm>
        </p:spPr>
        <p:txBody>
          <a:bodyPr>
            <a:normAutofit fontScale="92500" lnSpcReduction="10000"/>
          </a:bodyPr>
          <a:lstStyle/>
          <a:p>
            <a:pPr marL="571500" indent="-571500"/>
            <a:r>
              <a:rPr lang="nl-BE" sz="3600" dirty="0"/>
              <a:t>administratieve groep van de </a:t>
            </a:r>
            <a:r>
              <a:rPr lang="nl-BE" sz="3600" i="1" dirty="0">
                <a:solidFill>
                  <a:srgbClr val="FF0000"/>
                </a:solidFill>
              </a:rPr>
              <a:t>huidige</a:t>
            </a:r>
            <a:r>
              <a:rPr lang="nl-BE" sz="3600" i="1" dirty="0"/>
              <a:t> </a:t>
            </a:r>
            <a:r>
              <a:rPr lang="nl-BE" sz="3600" dirty="0"/>
              <a:t>structuur is een combinatie van studierichting, (sectie), leerjaar, graad, optie, (onderverdeling optie)</a:t>
            </a:r>
          </a:p>
          <a:p>
            <a:pPr marL="571500" indent="-571500"/>
            <a:endParaRPr lang="nl-BE" sz="3600" dirty="0"/>
          </a:p>
          <a:p>
            <a:pPr>
              <a:buNone/>
            </a:pPr>
            <a:endParaRPr lang="nl-BE" sz="3600" dirty="0"/>
          </a:p>
          <a:p>
            <a:pPr marL="571500" indent="-571500"/>
            <a:r>
              <a:rPr lang="nl-BE" sz="3600" dirty="0"/>
              <a:t>administratieve groep van de </a:t>
            </a:r>
            <a:r>
              <a:rPr lang="nl-BE" sz="3600" i="1" dirty="0">
                <a:solidFill>
                  <a:srgbClr val="FF0000"/>
                </a:solidFill>
              </a:rPr>
              <a:t>nieuwe</a:t>
            </a:r>
            <a:r>
              <a:rPr lang="nl-BE" sz="3600" dirty="0"/>
              <a:t> structuur is een combinatie van domein, leerjaar, (sectie), (graad), (traject),  (studierichting), optie</a:t>
            </a:r>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358716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334" y="260648"/>
            <a:ext cx="7416000" cy="1116000"/>
          </a:xfrm>
        </p:spPr>
        <p:txBody>
          <a:bodyPr>
            <a:normAutofit/>
          </a:bodyPr>
          <a:lstStyle/>
          <a:p>
            <a:r>
              <a:rPr lang="nl-BE" sz="4000" dirty="0">
                <a:solidFill>
                  <a:srgbClr val="00B050"/>
                </a:solidFill>
                <a:latin typeface="Arial Rounded MT Bold" pitchFamily="34" charset="0"/>
              </a:rPr>
              <a:t>VERGELIJKING ADMGR</a:t>
            </a:r>
          </a:p>
        </p:txBody>
      </p:sp>
      <p:graphicFrame>
        <p:nvGraphicFramePr>
          <p:cNvPr id="3" name="Tabel 2">
            <a:extLst>
              <a:ext uri="{FF2B5EF4-FFF2-40B4-BE49-F238E27FC236}">
                <a16:creationId xmlns:a16="http://schemas.microsoft.com/office/drawing/2014/main" id="{C757999C-2E98-4A33-A227-7981C23DD002}"/>
              </a:ext>
            </a:extLst>
          </p:cNvPr>
          <p:cNvGraphicFramePr>
            <a:graphicFrameLocks noGrp="1"/>
          </p:cNvGraphicFramePr>
          <p:nvPr>
            <p:extLst/>
          </p:nvPr>
        </p:nvGraphicFramePr>
        <p:xfrm>
          <a:off x="827584" y="1397000"/>
          <a:ext cx="7776864" cy="4206193"/>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253937875"/>
                    </a:ext>
                  </a:extLst>
                </a:gridCol>
                <a:gridCol w="1584176">
                  <a:extLst>
                    <a:ext uri="{9D8B030D-6E8A-4147-A177-3AD203B41FA5}">
                      <a16:colId xmlns:a16="http://schemas.microsoft.com/office/drawing/2014/main" val="2667727934"/>
                    </a:ext>
                  </a:extLst>
                </a:gridCol>
                <a:gridCol w="1512168">
                  <a:extLst>
                    <a:ext uri="{9D8B030D-6E8A-4147-A177-3AD203B41FA5}">
                      <a16:colId xmlns:a16="http://schemas.microsoft.com/office/drawing/2014/main" val="737881150"/>
                    </a:ext>
                  </a:extLst>
                </a:gridCol>
                <a:gridCol w="1440160">
                  <a:extLst>
                    <a:ext uri="{9D8B030D-6E8A-4147-A177-3AD203B41FA5}">
                      <a16:colId xmlns:a16="http://schemas.microsoft.com/office/drawing/2014/main" val="517431358"/>
                    </a:ext>
                  </a:extLst>
                </a:gridCol>
              </a:tblGrid>
              <a:tr h="721943">
                <a:tc>
                  <a:txBody>
                    <a:bodyPr/>
                    <a:lstStyle/>
                    <a:p>
                      <a:r>
                        <a:rPr lang="nl-BE" dirty="0"/>
                        <a:t>Studierichting/domein</a:t>
                      </a:r>
                    </a:p>
                  </a:txBody>
                  <a:tcPr/>
                </a:tc>
                <a:tc>
                  <a:txBody>
                    <a:bodyPr/>
                    <a:lstStyle/>
                    <a:p>
                      <a:pPr algn="r"/>
                      <a:r>
                        <a:rPr lang="nl-BE" dirty="0"/>
                        <a:t>Huidige</a:t>
                      </a:r>
                      <a:r>
                        <a:rPr lang="nl-BE" baseline="0" dirty="0"/>
                        <a:t> structuur</a:t>
                      </a:r>
                      <a:endParaRPr lang="nl-BE"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baseline="0" dirty="0"/>
                        <a:t>N</a:t>
                      </a:r>
                      <a:r>
                        <a:rPr lang="nl-BE" dirty="0"/>
                        <a:t>ieuwe</a:t>
                      </a:r>
                      <a:r>
                        <a:rPr lang="nl-BE" baseline="0" dirty="0"/>
                        <a:t> structuur</a:t>
                      </a:r>
                      <a:endParaRPr lang="nl-BE" dirty="0"/>
                    </a:p>
                  </a:txBody>
                  <a:tcPr/>
                </a:tc>
                <a:tc>
                  <a:txBody>
                    <a:bodyPr/>
                    <a:lstStyle/>
                    <a:p>
                      <a:pPr algn="r"/>
                      <a:r>
                        <a:rPr lang="nl-BE" dirty="0"/>
                        <a:t>Stijging</a:t>
                      </a:r>
                    </a:p>
                  </a:txBody>
                  <a:tcPr/>
                </a:tc>
                <a:extLst>
                  <a:ext uri="{0D108BD9-81ED-4DB2-BD59-A6C34878D82A}">
                    <a16:rowId xmlns:a16="http://schemas.microsoft.com/office/drawing/2014/main" val="1231503168"/>
                  </a:ext>
                </a:extLst>
              </a:tr>
              <a:tr h="721943">
                <a:tc>
                  <a:txBody>
                    <a:bodyPr/>
                    <a:lstStyle/>
                    <a:p>
                      <a:r>
                        <a:rPr lang="nl-BE" dirty="0"/>
                        <a:t>Beeldende kunst/beeldende en audiovisuele kunst</a:t>
                      </a:r>
                    </a:p>
                  </a:txBody>
                  <a:tcPr/>
                </a:tc>
                <a:tc>
                  <a:txBody>
                    <a:bodyPr/>
                    <a:lstStyle/>
                    <a:p>
                      <a:pPr algn="r"/>
                      <a:r>
                        <a:rPr lang="nl-BE" dirty="0"/>
                        <a:t>431</a:t>
                      </a:r>
                    </a:p>
                  </a:txBody>
                  <a:tcPr/>
                </a:tc>
                <a:tc>
                  <a:txBody>
                    <a:bodyPr/>
                    <a:lstStyle/>
                    <a:p>
                      <a:pPr algn="r"/>
                      <a:r>
                        <a:rPr lang="nl-BE" dirty="0"/>
                        <a:t>940</a:t>
                      </a:r>
                    </a:p>
                  </a:txBody>
                  <a:tcPr/>
                </a:tc>
                <a:tc>
                  <a:txBody>
                    <a:bodyPr/>
                    <a:lstStyle/>
                    <a:p>
                      <a:pPr algn="r"/>
                      <a:endParaRPr lang="nl-BE" dirty="0"/>
                    </a:p>
                  </a:txBody>
                  <a:tcPr/>
                </a:tc>
                <a:extLst>
                  <a:ext uri="{0D108BD9-81ED-4DB2-BD59-A6C34878D82A}">
                    <a16:rowId xmlns:a16="http://schemas.microsoft.com/office/drawing/2014/main" val="3692569854"/>
                  </a:ext>
                </a:extLst>
              </a:tr>
              <a:tr h="687089">
                <a:tc>
                  <a:txBody>
                    <a:bodyPr/>
                    <a:lstStyle/>
                    <a:p>
                      <a:r>
                        <a:rPr lang="nl-BE" dirty="0"/>
                        <a:t>Dans</a:t>
                      </a:r>
                    </a:p>
                  </a:txBody>
                  <a:tcPr/>
                </a:tc>
                <a:tc>
                  <a:txBody>
                    <a:bodyPr/>
                    <a:lstStyle/>
                    <a:p>
                      <a:pPr algn="r"/>
                      <a:r>
                        <a:rPr lang="nl-BE" dirty="0"/>
                        <a:t>29</a:t>
                      </a:r>
                    </a:p>
                  </a:txBody>
                  <a:tcPr/>
                </a:tc>
                <a:tc>
                  <a:txBody>
                    <a:bodyPr/>
                    <a:lstStyle/>
                    <a:p>
                      <a:pPr algn="r"/>
                      <a:r>
                        <a:rPr lang="nl-BE" dirty="0"/>
                        <a:t>74</a:t>
                      </a:r>
                    </a:p>
                  </a:txBody>
                  <a:tcPr/>
                </a:tc>
                <a:tc>
                  <a:txBody>
                    <a:bodyPr/>
                    <a:lstStyle/>
                    <a:p>
                      <a:pPr algn="r"/>
                      <a:endParaRPr lang="nl-BE" dirty="0"/>
                    </a:p>
                  </a:txBody>
                  <a:tcPr/>
                </a:tc>
                <a:extLst>
                  <a:ext uri="{0D108BD9-81ED-4DB2-BD59-A6C34878D82A}">
                    <a16:rowId xmlns:a16="http://schemas.microsoft.com/office/drawing/2014/main" val="2294074507"/>
                  </a:ext>
                </a:extLst>
              </a:tr>
              <a:tr h="687089">
                <a:tc>
                  <a:txBody>
                    <a:bodyPr/>
                    <a:lstStyle/>
                    <a:p>
                      <a:r>
                        <a:rPr lang="nl-BE" dirty="0"/>
                        <a:t>Woordkunst/woordkunst-drama</a:t>
                      </a:r>
                    </a:p>
                  </a:txBody>
                  <a:tcPr/>
                </a:tc>
                <a:tc>
                  <a:txBody>
                    <a:bodyPr/>
                    <a:lstStyle/>
                    <a:p>
                      <a:pPr algn="r"/>
                      <a:r>
                        <a:rPr lang="nl-BE" dirty="0"/>
                        <a:t>32</a:t>
                      </a:r>
                    </a:p>
                  </a:txBody>
                  <a:tcPr/>
                </a:tc>
                <a:tc>
                  <a:txBody>
                    <a:bodyPr/>
                    <a:lstStyle/>
                    <a:p>
                      <a:pPr algn="r"/>
                      <a:r>
                        <a:rPr lang="nl-BE" dirty="0"/>
                        <a:t>64</a:t>
                      </a:r>
                    </a:p>
                  </a:txBody>
                  <a:tcPr/>
                </a:tc>
                <a:tc>
                  <a:txBody>
                    <a:bodyPr/>
                    <a:lstStyle/>
                    <a:p>
                      <a:pPr algn="r"/>
                      <a:endParaRPr lang="nl-BE" dirty="0"/>
                    </a:p>
                  </a:txBody>
                  <a:tcPr/>
                </a:tc>
                <a:extLst>
                  <a:ext uri="{0D108BD9-81ED-4DB2-BD59-A6C34878D82A}">
                    <a16:rowId xmlns:a16="http://schemas.microsoft.com/office/drawing/2014/main" val="1361521701"/>
                  </a:ext>
                </a:extLst>
              </a:tr>
              <a:tr h="687089">
                <a:tc>
                  <a:txBody>
                    <a:bodyPr/>
                    <a:lstStyle/>
                    <a:p>
                      <a:r>
                        <a:rPr lang="nl-BE" dirty="0"/>
                        <a:t>Muziek</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dirty="0"/>
                        <a:t>108</a:t>
                      </a:r>
                    </a:p>
                    <a:p>
                      <a:pPr algn="r"/>
                      <a:endParaRPr lang="nl-BE" dirty="0"/>
                    </a:p>
                  </a:txBody>
                  <a:tcPr/>
                </a:tc>
                <a:tc>
                  <a:txBody>
                    <a:bodyPr/>
                    <a:lstStyle/>
                    <a:p>
                      <a:pPr algn="r"/>
                      <a:r>
                        <a:rPr lang="nl-BE" dirty="0"/>
                        <a:t>132</a:t>
                      </a:r>
                    </a:p>
                  </a:txBody>
                  <a:tcPr/>
                </a:tc>
                <a:tc>
                  <a:txBody>
                    <a:bodyPr/>
                    <a:lstStyle/>
                    <a:p>
                      <a:pPr algn="r"/>
                      <a:endParaRPr lang="nl-BE" dirty="0"/>
                    </a:p>
                  </a:txBody>
                  <a:tcPr/>
                </a:tc>
                <a:extLst>
                  <a:ext uri="{0D108BD9-81ED-4DB2-BD59-A6C34878D82A}">
                    <a16:rowId xmlns:a16="http://schemas.microsoft.com/office/drawing/2014/main" val="2490919547"/>
                  </a:ext>
                </a:extLst>
              </a:tr>
              <a:tr h="687089">
                <a:tc>
                  <a:txBody>
                    <a:bodyPr/>
                    <a:lstStyle/>
                    <a:p>
                      <a:r>
                        <a:rPr lang="nl-BE" sz="2000" i="1" dirty="0"/>
                        <a:t>Deeltijds kunstonderwijs</a:t>
                      </a:r>
                    </a:p>
                  </a:txBody>
                  <a:tcPr/>
                </a:tc>
                <a:tc>
                  <a:txBody>
                    <a:bodyPr/>
                    <a:lstStyle/>
                    <a:p>
                      <a:pPr algn="r"/>
                      <a:r>
                        <a:rPr lang="nl-BE" sz="2000" i="1" dirty="0">
                          <a:solidFill>
                            <a:schemeClr val="tx2">
                              <a:lumMod val="60000"/>
                              <a:lumOff val="40000"/>
                            </a:schemeClr>
                          </a:solidFill>
                        </a:rPr>
                        <a:t>600</a:t>
                      </a:r>
                    </a:p>
                  </a:txBody>
                  <a:tcPr>
                    <a:solidFill>
                      <a:srgbClr val="FFC000"/>
                    </a:solidFill>
                  </a:tcPr>
                </a:tc>
                <a:tc>
                  <a:txBody>
                    <a:bodyPr/>
                    <a:lstStyle/>
                    <a:p>
                      <a:pPr algn="r"/>
                      <a:r>
                        <a:rPr lang="nl-BE" sz="2000" i="1" dirty="0">
                          <a:solidFill>
                            <a:schemeClr val="tx2">
                              <a:lumMod val="60000"/>
                              <a:lumOff val="40000"/>
                            </a:schemeClr>
                          </a:solidFill>
                        </a:rPr>
                        <a:t>1213</a:t>
                      </a:r>
                    </a:p>
                  </a:txBody>
                  <a:tcPr>
                    <a:solidFill>
                      <a:srgbClr val="FFC000"/>
                    </a:solidFill>
                  </a:tcPr>
                </a:tc>
                <a:tc>
                  <a:txBody>
                    <a:bodyPr/>
                    <a:lstStyle/>
                    <a:p>
                      <a:pPr algn="r"/>
                      <a:r>
                        <a:rPr lang="nl-BE" sz="2000" i="1" dirty="0">
                          <a:solidFill>
                            <a:srgbClr val="0070C0"/>
                          </a:solidFill>
                        </a:rPr>
                        <a:t>+ 613</a:t>
                      </a:r>
                    </a:p>
                    <a:p>
                      <a:pPr algn="r"/>
                      <a:r>
                        <a:rPr lang="nl-BE" sz="2000" i="1" dirty="0">
                          <a:solidFill>
                            <a:srgbClr val="0070C0"/>
                          </a:solidFill>
                        </a:rPr>
                        <a:t>(+ 102 %)</a:t>
                      </a:r>
                    </a:p>
                  </a:txBody>
                  <a:tcPr>
                    <a:solidFill>
                      <a:srgbClr val="FFC000"/>
                    </a:solidFill>
                  </a:tcPr>
                </a:tc>
                <a:extLst>
                  <a:ext uri="{0D108BD9-81ED-4DB2-BD59-A6C34878D82A}">
                    <a16:rowId xmlns:a16="http://schemas.microsoft.com/office/drawing/2014/main" val="2961713241"/>
                  </a:ext>
                </a:extLst>
              </a:tr>
            </a:tbl>
          </a:graphicData>
        </a:graphic>
      </p:graphicFrame>
    </p:spTree>
    <p:extLst>
      <p:ext uri="{BB962C8B-B14F-4D97-AF65-F5344CB8AC3E}">
        <p14:creationId xmlns:p14="http://schemas.microsoft.com/office/powerpoint/2010/main" val="1164286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752528"/>
          </a:xfrm>
        </p:spPr>
        <p:txBody>
          <a:bodyPr>
            <a:normAutofit fontScale="92500" lnSpcReduction="10000"/>
          </a:bodyPr>
          <a:lstStyle/>
          <a:p>
            <a:pPr marL="571500" indent="-571500"/>
            <a:r>
              <a:rPr lang="nl-BE" sz="3600" dirty="0"/>
              <a:t>Overzetting leerlingen administratieve groep huidige structuur naar administratieve groep nieuwe structuur</a:t>
            </a:r>
          </a:p>
          <a:p>
            <a:pPr marL="1314450" lvl="1" indent="-571500"/>
            <a:r>
              <a:rPr lang="nl-BE" sz="3600" dirty="0"/>
              <a:t>Logische overzetting van bestaande naar nieuwe structuur via </a:t>
            </a:r>
            <a:r>
              <a:rPr lang="nl-BE" sz="3600" dirty="0">
                <a:solidFill>
                  <a:srgbClr val="FF0000"/>
                </a:solidFill>
              </a:rPr>
              <a:t>concordantietabel oud-nieuw</a:t>
            </a:r>
            <a:r>
              <a:rPr lang="nl-BE" sz="3600" dirty="0"/>
              <a:t>!</a:t>
            </a:r>
          </a:p>
          <a:p>
            <a:pPr marL="1314450" lvl="1" indent="-571500"/>
            <a:r>
              <a:rPr lang="nl-BE" sz="3600" dirty="0"/>
              <a:t>Alternatieve overzetting van bestaand naar nieuw</a:t>
            </a:r>
          </a:p>
          <a:p>
            <a:pPr marL="1314450" lvl="1" indent="-571500"/>
            <a:r>
              <a:rPr lang="nl-BE" sz="3600" dirty="0"/>
              <a:t>geen concordantie/overzetting voorzien (geen tegenhanger/opvolger)</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270475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96752"/>
            <a:ext cx="8136904" cy="4680520"/>
          </a:xfrm>
        </p:spPr>
        <p:txBody>
          <a:bodyPr>
            <a:normAutofit/>
          </a:bodyPr>
          <a:lstStyle/>
          <a:p>
            <a:pPr marL="571500" indent="-571500"/>
            <a:endParaRPr lang="nl-BE" sz="3600" dirty="0"/>
          </a:p>
          <a:p>
            <a:pPr marL="457200" lvl="1" indent="0">
              <a:buNone/>
            </a:pPr>
            <a:endParaRPr lang="nl-BE" sz="3600" dirty="0"/>
          </a:p>
          <a:p>
            <a:pPr algn="ctr">
              <a:buNone/>
            </a:pPr>
            <a:r>
              <a:rPr lang="nl-BE" sz="4400" dirty="0">
                <a:solidFill>
                  <a:srgbClr val="00B050"/>
                </a:solidFill>
                <a:latin typeface="Arial Rounded MT Bold" pitchFamily="34" charset="0"/>
              </a:rPr>
              <a:t>INSCHRIJVINGSGELD</a:t>
            </a:r>
          </a:p>
          <a:p>
            <a:pPr algn="ctr">
              <a:buNone/>
            </a:pPr>
            <a:r>
              <a:rPr lang="nl-BE" sz="4400" dirty="0">
                <a:solidFill>
                  <a:srgbClr val="00B050"/>
                </a:solidFill>
                <a:latin typeface="Arial Rounded MT Bold" pitchFamily="34" charset="0"/>
              </a:rPr>
              <a:t>&amp;</a:t>
            </a:r>
          </a:p>
          <a:p>
            <a:pPr algn="ctr">
              <a:buNone/>
            </a:pPr>
            <a:r>
              <a:rPr lang="nl-BE" sz="4400" dirty="0">
                <a:solidFill>
                  <a:srgbClr val="00B050"/>
                </a:solidFill>
                <a:latin typeface="Arial Rounded MT Bold" pitchFamily="34" charset="0"/>
              </a:rPr>
              <a:t>BIJDRAGE</a:t>
            </a:r>
            <a:endParaRPr lang="nl-BE" sz="4400" dirty="0"/>
          </a:p>
        </p:txBody>
      </p:sp>
    </p:spTree>
    <p:extLst>
      <p:ext uri="{BB962C8B-B14F-4D97-AF65-F5344CB8AC3E}">
        <p14:creationId xmlns:p14="http://schemas.microsoft.com/office/powerpoint/2010/main" val="76506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752528"/>
          </a:xfrm>
        </p:spPr>
        <p:txBody>
          <a:bodyPr>
            <a:normAutofit/>
          </a:bodyPr>
          <a:lstStyle/>
          <a:p>
            <a:pPr marL="571500" indent="-571500"/>
            <a:r>
              <a:rPr lang="nl-BE" sz="3600" dirty="0"/>
              <a:t>VOORBEELDEN automatische concordantie beeldende kunst</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683568" y="2348880"/>
          <a:ext cx="8064896" cy="3635612"/>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170716501"/>
                    </a:ext>
                  </a:extLst>
                </a:gridCol>
                <a:gridCol w="4032448">
                  <a:extLst>
                    <a:ext uri="{9D8B030D-6E8A-4147-A177-3AD203B41FA5}">
                      <a16:colId xmlns:a16="http://schemas.microsoft.com/office/drawing/2014/main" val="1788571759"/>
                    </a:ext>
                  </a:extLst>
                </a:gridCol>
              </a:tblGrid>
              <a:tr h="316835">
                <a:tc>
                  <a:txBody>
                    <a:bodyPr/>
                    <a:lstStyle/>
                    <a:p>
                      <a:r>
                        <a:rPr lang="nl-BE" dirty="0"/>
                        <a:t>ADMGR van de huidige studierichting beeldende kunst</a:t>
                      </a:r>
                    </a:p>
                  </a:txBody>
                  <a:tcPr/>
                </a:tc>
                <a:tc>
                  <a:txBody>
                    <a:bodyPr/>
                    <a:lstStyle/>
                    <a:p>
                      <a:r>
                        <a:rPr lang="nl-BE" dirty="0"/>
                        <a:t>ADMGR van het nieuwe domein beeldende en audiovisuele kunst</a:t>
                      </a:r>
                    </a:p>
                  </a:txBody>
                  <a:tcPr/>
                </a:tc>
                <a:extLst>
                  <a:ext uri="{0D108BD9-81ED-4DB2-BD59-A6C34878D82A}">
                    <a16:rowId xmlns:a16="http://schemas.microsoft.com/office/drawing/2014/main" val="4181042004"/>
                  </a:ext>
                </a:extLst>
              </a:tr>
              <a:tr h="748883">
                <a:tc>
                  <a:txBody>
                    <a:bodyPr/>
                    <a:lstStyle/>
                    <a:p>
                      <a:r>
                        <a:rPr lang="nl-BE" dirty="0">
                          <a:solidFill>
                            <a:srgbClr val="C00000"/>
                          </a:solidFill>
                        </a:rPr>
                        <a:t>25314	BK J1LG algemeen beeldende vorming</a:t>
                      </a:r>
                    </a:p>
                  </a:txBody>
                  <a:tcPr/>
                </a:tc>
                <a:tc>
                  <a:txBody>
                    <a:bodyPr/>
                    <a:lstStyle/>
                    <a:p>
                      <a:r>
                        <a:rPr lang="nl-BE" dirty="0">
                          <a:solidFill>
                            <a:srgbClr val="C00000"/>
                          </a:solidFill>
                        </a:rPr>
                        <a:t>38613	BAK 1EG beeldatelier</a:t>
                      </a:r>
                    </a:p>
                  </a:txBody>
                  <a:tcPr/>
                </a:tc>
                <a:extLst>
                  <a:ext uri="{0D108BD9-81ED-4DB2-BD59-A6C34878D82A}">
                    <a16:rowId xmlns:a16="http://schemas.microsoft.com/office/drawing/2014/main" val="521969013"/>
                  </a:ext>
                </a:extLst>
              </a:tr>
              <a:tr h="748883">
                <a:tc>
                  <a:txBody>
                    <a:bodyPr/>
                    <a:lstStyle/>
                    <a:p>
                      <a:r>
                        <a:rPr lang="nl-BE" dirty="0"/>
                        <a:t>25334	BK V5MG beeldende vorming</a:t>
                      </a:r>
                    </a:p>
                    <a:p>
                      <a:endParaRPr lang="nl-BE" dirty="0"/>
                    </a:p>
                  </a:txBody>
                  <a:tcPr/>
                </a:tc>
                <a:tc>
                  <a:txBody>
                    <a:bodyPr/>
                    <a:lstStyle/>
                    <a:p>
                      <a:r>
                        <a:rPr lang="nl-BE" dirty="0"/>
                        <a:t>38627	BAK 1voDG2 beeldatelier</a:t>
                      </a:r>
                    </a:p>
                    <a:p>
                      <a:endParaRPr lang="nl-BE" dirty="0"/>
                    </a:p>
                  </a:txBody>
                  <a:tcPr/>
                </a:tc>
                <a:extLst>
                  <a:ext uri="{0D108BD9-81ED-4DB2-BD59-A6C34878D82A}">
                    <a16:rowId xmlns:a16="http://schemas.microsoft.com/office/drawing/2014/main" val="3105517768"/>
                  </a:ext>
                </a:extLst>
              </a:tr>
              <a:tr h="748883">
                <a:tc>
                  <a:txBody>
                    <a:bodyPr/>
                    <a:lstStyle/>
                    <a:p>
                      <a:r>
                        <a:rPr lang="nl-BE" dirty="0">
                          <a:solidFill>
                            <a:srgbClr val="C00000"/>
                          </a:solidFill>
                        </a:rPr>
                        <a:t>25056	BK 1HG4 edelsmeedkunst</a:t>
                      </a:r>
                    </a:p>
                    <a:p>
                      <a:endParaRPr lang="nl-BE" dirty="0">
                        <a:solidFill>
                          <a:srgbClr val="C00000"/>
                        </a:solidFill>
                      </a:endParaRPr>
                    </a:p>
                  </a:txBody>
                  <a:tcPr/>
                </a:tc>
                <a:tc>
                  <a:txBody>
                    <a:bodyPr/>
                    <a:lstStyle/>
                    <a:p>
                      <a:r>
                        <a:rPr lang="nl-BE" dirty="0">
                          <a:solidFill>
                            <a:srgbClr val="C00000"/>
                          </a:solidFill>
                        </a:rPr>
                        <a:t>38792	BAK 1VG4 juweelontwerp/edelmetaal</a:t>
                      </a:r>
                    </a:p>
                  </a:txBody>
                  <a:tcPr/>
                </a:tc>
                <a:extLst>
                  <a:ext uri="{0D108BD9-81ED-4DB2-BD59-A6C34878D82A}">
                    <a16:rowId xmlns:a16="http://schemas.microsoft.com/office/drawing/2014/main" val="2865517164"/>
                  </a:ext>
                </a:extLst>
              </a:tr>
              <a:tr h="748883">
                <a:tc>
                  <a:txBody>
                    <a:bodyPr/>
                    <a:lstStyle/>
                    <a:p>
                      <a:r>
                        <a:rPr lang="nl-BE" dirty="0"/>
                        <a:t>25184	BK 1HG5 fotokunst</a:t>
                      </a:r>
                    </a:p>
                    <a:p>
                      <a:endParaRPr lang="nl-BE" dirty="0"/>
                    </a:p>
                  </a:txBody>
                  <a:tcPr/>
                </a:tc>
                <a:tc>
                  <a:txBody>
                    <a:bodyPr/>
                    <a:lstStyle/>
                    <a:p>
                      <a:r>
                        <a:rPr lang="nl-BE" dirty="0"/>
                        <a:t>38959	BAK 1VG5 fotokunst</a:t>
                      </a:r>
                    </a:p>
                    <a:p>
                      <a:endParaRPr lang="nl-BE" dirty="0"/>
                    </a:p>
                  </a:txBody>
                  <a:tcPr/>
                </a:tc>
                <a:extLst>
                  <a:ext uri="{0D108BD9-81ED-4DB2-BD59-A6C34878D82A}">
                    <a16:rowId xmlns:a16="http://schemas.microsoft.com/office/drawing/2014/main" val="4106046823"/>
                  </a:ext>
                </a:extLst>
              </a:tr>
            </a:tbl>
          </a:graphicData>
        </a:graphic>
      </p:graphicFrame>
    </p:spTree>
    <p:extLst>
      <p:ext uri="{BB962C8B-B14F-4D97-AF65-F5344CB8AC3E}">
        <p14:creationId xmlns:p14="http://schemas.microsoft.com/office/powerpoint/2010/main" val="4197071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32655" y="980728"/>
            <a:ext cx="8136904" cy="4752528"/>
          </a:xfrm>
        </p:spPr>
        <p:txBody>
          <a:bodyPr>
            <a:normAutofit/>
          </a:bodyPr>
          <a:lstStyle/>
          <a:p>
            <a:pPr marL="571500" indent="-571500"/>
            <a:r>
              <a:rPr lang="nl-BE" sz="3600" dirty="0"/>
              <a:t>VOORBEELDEN automatische concordantie dans</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704663" y="2060848"/>
          <a:ext cx="8064896" cy="380112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170716501"/>
                    </a:ext>
                  </a:extLst>
                </a:gridCol>
                <a:gridCol w="4032448">
                  <a:extLst>
                    <a:ext uri="{9D8B030D-6E8A-4147-A177-3AD203B41FA5}">
                      <a16:colId xmlns:a16="http://schemas.microsoft.com/office/drawing/2014/main" val="1788571759"/>
                    </a:ext>
                  </a:extLst>
                </a:gridCol>
              </a:tblGrid>
              <a:tr h="316835">
                <a:tc>
                  <a:txBody>
                    <a:bodyPr/>
                    <a:lstStyle/>
                    <a:p>
                      <a:r>
                        <a:rPr lang="nl-BE" dirty="0"/>
                        <a:t>ADMGR van huidige studierichting dans</a:t>
                      </a:r>
                    </a:p>
                  </a:txBody>
                  <a:tcPr/>
                </a:tc>
                <a:tc>
                  <a:txBody>
                    <a:bodyPr/>
                    <a:lstStyle/>
                    <a:p>
                      <a:r>
                        <a:rPr lang="nl-BE" dirty="0"/>
                        <a:t>ADMGR van het nieuwe domein dans</a:t>
                      </a:r>
                    </a:p>
                  </a:txBody>
                  <a:tcPr/>
                </a:tc>
                <a:extLst>
                  <a:ext uri="{0D108BD9-81ED-4DB2-BD59-A6C34878D82A}">
                    <a16:rowId xmlns:a16="http://schemas.microsoft.com/office/drawing/2014/main" val="4181042004"/>
                  </a:ext>
                </a:extLst>
              </a:tr>
              <a:tr h="748883">
                <a:tc>
                  <a:txBody>
                    <a:bodyPr/>
                    <a:lstStyle/>
                    <a:p>
                      <a:r>
                        <a:rPr lang="nl-BE" dirty="0">
                          <a:solidFill>
                            <a:srgbClr val="C00000"/>
                          </a:solidFill>
                        </a:rPr>
                        <a:t>32455	DA J1LG alg artistieke bewegingsleer</a:t>
                      </a:r>
                    </a:p>
                  </a:txBody>
                  <a:tcPr/>
                </a:tc>
                <a:tc>
                  <a:txBody>
                    <a:bodyPr/>
                    <a:lstStyle/>
                    <a:p>
                      <a:r>
                        <a:rPr lang="nl-BE" dirty="0">
                          <a:solidFill>
                            <a:srgbClr val="C00000"/>
                          </a:solidFill>
                        </a:rPr>
                        <a:t>39553	DA 1EG dans</a:t>
                      </a:r>
                    </a:p>
                    <a:p>
                      <a:endParaRPr lang="nl-BE" dirty="0">
                        <a:solidFill>
                          <a:srgbClr val="C00000"/>
                        </a:solidFill>
                      </a:endParaRPr>
                    </a:p>
                  </a:txBody>
                  <a:tcPr/>
                </a:tc>
                <a:extLst>
                  <a:ext uri="{0D108BD9-81ED-4DB2-BD59-A6C34878D82A}">
                    <a16:rowId xmlns:a16="http://schemas.microsoft.com/office/drawing/2014/main" val="521969013"/>
                  </a:ext>
                </a:extLst>
              </a:tr>
              <a:tr h="748883">
                <a:tc>
                  <a:txBody>
                    <a:bodyPr/>
                    <a:lstStyle/>
                    <a:p>
                      <a:r>
                        <a:rPr lang="nl-BE" dirty="0"/>
                        <a:t>25433	DA V2LG alg artistieke bewegingsleer</a:t>
                      </a:r>
                    </a:p>
                  </a:txBody>
                  <a:tcPr/>
                </a:tc>
                <a:tc>
                  <a:txBody>
                    <a:bodyPr/>
                    <a:lstStyle/>
                    <a:p>
                      <a:r>
                        <a:rPr lang="nl-BE" dirty="0"/>
                        <a:t>39560	DA 4TG4 dans</a:t>
                      </a:r>
                    </a:p>
                    <a:p>
                      <a:endParaRPr lang="nl-BE" dirty="0"/>
                    </a:p>
                  </a:txBody>
                  <a:tcPr/>
                </a:tc>
                <a:extLst>
                  <a:ext uri="{0D108BD9-81ED-4DB2-BD59-A6C34878D82A}">
                    <a16:rowId xmlns:a16="http://schemas.microsoft.com/office/drawing/2014/main" val="3105517768"/>
                  </a:ext>
                </a:extLst>
              </a:tr>
              <a:tr h="748883">
                <a:tc>
                  <a:txBody>
                    <a:bodyPr/>
                    <a:lstStyle/>
                    <a:p>
                      <a:r>
                        <a:rPr lang="nl-BE" dirty="0">
                          <a:solidFill>
                            <a:srgbClr val="C00000"/>
                          </a:solidFill>
                        </a:rPr>
                        <a:t>32457	DA 1MG klassieke dans</a:t>
                      </a:r>
                    </a:p>
                    <a:p>
                      <a:endParaRPr lang="nl-BE" dirty="0">
                        <a:solidFill>
                          <a:srgbClr val="C00000"/>
                        </a:solidFill>
                      </a:endParaRPr>
                    </a:p>
                  </a:txBody>
                  <a:tcPr/>
                </a:tc>
                <a:tc>
                  <a:txBody>
                    <a:bodyPr/>
                    <a:lstStyle/>
                    <a:p>
                      <a:r>
                        <a:rPr lang="nl-BE" dirty="0">
                          <a:solidFill>
                            <a:srgbClr val="C00000"/>
                          </a:solidFill>
                        </a:rPr>
                        <a:t>39567	DA 1DG klassieke dans</a:t>
                      </a:r>
                    </a:p>
                    <a:p>
                      <a:endParaRPr lang="nl-BE" dirty="0">
                        <a:solidFill>
                          <a:srgbClr val="C00000"/>
                        </a:solidFill>
                      </a:endParaRPr>
                    </a:p>
                  </a:txBody>
                  <a:tcPr/>
                </a:tc>
                <a:extLst>
                  <a:ext uri="{0D108BD9-81ED-4DB2-BD59-A6C34878D82A}">
                    <a16:rowId xmlns:a16="http://schemas.microsoft.com/office/drawing/2014/main" val="2865517164"/>
                  </a:ext>
                </a:extLst>
              </a:tr>
              <a:tr h="748883">
                <a:tc>
                  <a:txBody>
                    <a:bodyPr/>
                    <a:lstStyle/>
                    <a:p>
                      <a:r>
                        <a:rPr lang="nl-BE" dirty="0"/>
                        <a:t>25404	DA 1HG hedendaagse dans</a:t>
                      </a:r>
                    </a:p>
                    <a:p>
                      <a:endParaRPr lang="nl-BE" dirty="0"/>
                    </a:p>
                  </a:txBody>
                  <a:tcPr/>
                </a:tc>
                <a:tc>
                  <a:txBody>
                    <a:bodyPr/>
                    <a:lstStyle/>
                    <a:p>
                      <a:r>
                        <a:rPr lang="da-DK" dirty="0"/>
                        <a:t>39594	DA 1VG vertolkend danser hedendaagse dans     </a:t>
                      </a:r>
                      <a:r>
                        <a:rPr lang="da-DK" b="1" dirty="0">
                          <a:solidFill>
                            <a:srgbClr val="FF0000"/>
                          </a:solidFill>
                        </a:rPr>
                        <a:t>OF</a:t>
                      </a:r>
                    </a:p>
                    <a:p>
                      <a:r>
                        <a:rPr lang="nl-BE" dirty="0"/>
                        <a:t>39579	DA 1VG creërend danser hedendaagse dans</a:t>
                      </a:r>
                    </a:p>
                  </a:txBody>
                  <a:tcPr/>
                </a:tc>
                <a:extLst>
                  <a:ext uri="{0D108BD9-81ED-4DB2-BD59-A6C34878D82A}">
                    <a16:rowId xmlns:a16="http://schemas.microsoft.com/office/drawing/2014/main" val="4106046823"/>
                  </a:ext>
                </a:extLst>
              </a:tr>
            </a:tbl>
          </a:graphicData>
        </a:graphic>
      </p:graphicFrame>
    </p:spTree>
    <p:extLst>
      <p:ext uri="{BB962C8B-B14F-4D97-AF65-F5344CB8AC3E}">
        <p14:creationId xmlns:p14="http://schemas.microsoft.com/office/powerpoint/2010/main" val="974532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752528"/>
          </a:xfrm>
        </p:spPr>
        <p:txBody>
          <a:bodyPr>
            <a:normAutofit/>
          </a:bodyPr>
          <a:lstStyle/>
          <a:p>
            <a:pPr marL="571500" indent="-571500"/>
            <a:r>
              <a:rPr lang="nl-BE" sz="3600" dirty="0"/>
              <a:t>VOORBEELDEN automatische concordantie woordkunst-drama</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683568" y="2348880"/>
          <a:ext cx="8064896" cy="3635612"/>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170716501"/>
                    </a:ext>
                  </a:extLst>
                </a:gridCol>
                <a:gridCol w="4032448">
                  <a:extLst>
                    <a:ext uri="{9D8B030D-6E8A-4147-A177-3AD203B41FA5}">
                      <a16:colId xmlns:a16="http://schemas.microsoft.com/office/drawing/2014/main" val="1788571759"/>
                    </a:ext>
                  </a:extLst>
                </a:gridCol>
              </a:tblGrid>
              <a:tr h="316835">
                <a:tc>
                  <a:txBody>
                    <a:bodyPr/>
                    <a:lstStyle/>
                    <a:p>
                      <a:r>
                        <a:rPr lang="nl-BE" dirty="0"/>
                        <a:t>ADMGR van de huidige studierichting woordkunst</a:t>
                      </a:r>
                    </a:p>
                  </a:txBody>
                  <a:tcPr/>
                </a:tc>
                <a:tc>
                  <a:txBody>
                    <a:bodyPr/>
                    <a:lstStyle/>
                    <a:p>
                      <a:r>
                        <a:rPr lang="nl-BE" dirty="0"/>
                        <a:t>ADMGR van het nieuwe domein woordkunst-drama</a:t>
                      </a:r>
                    </a:p>
                  </a:txBody>
                  <a:tcPr/>
                </a:tc>
                <a:extLst>
                  <a:ext uri="{0D108BD9-81ED-4DB2-BD59-A6C34878D82A}">
                    <a16:rowId xmlns:a16="http://schemas.microsoft.com/office/drawing/2014/main" val="4181042004"/>
                  </a:ext>
                </a:extLst>
              </a:tr>
              <a:tr h="748883">
                <a:tc>
                  <a:txBody>
                    <a:bodyPr/>
                    <a:lstStyle/>
                    <a:p>
                      <a:r>
                        <a:rPr lang="nl-BE" dirty="0"/>
                        <a:t>25522	WO J1LG woordkunst</a:t>
                      </a:r>
                    </a:p>
                    <a:p>
                      <a:endParaRPr lang="nl-BE" dirty="0"/>
                    </a:p>
                  </a:txBody>
                  <a:tcPr/>
                </a:tc>
                <a:tc>
                  <a:txBody>
                    <a:bodyPr/>
                    <a:lstStyle/>
                    <a:p>
                      <a:r>
                        <a:rPr lang="nl-BE" dirty="0"/>
                        <a:t>39631	WOD 1TG</a:t>
                      </a:r>
                      <a:r>
                        <a:rPr lang="nl-BE" b="1" dirty="0">
                          <a:solidFill>
                            <a:srgbClr val="FF0000"/>
                          </a:solidFill>
                        </a:rPr>
                        <a:t>4</a:t>
                      </a:r>
                      <a:r>
                        <a:rPr lang="nl-BE" dirty="0"/>
                        <a:t> woordkunst-drama</a:t>
                      </a:r>
                    </a:p>
                    <a:p>
                      <a:endParaRPr lang="nl-BE" dirty="0"/>
                    </a:p>
                  </a:txBody>
                  <a:tcPr/>
                </a:tc>
                <a:extLst>
                  <a:ext uri="{0D108BD9-81ED-4DB2-BD59-A6C34878D82A}">
                    <a16:rowId xmlns:a16="http://schemas.microsoft.com/office/drawing/2014/main" val="521969013"/>
                  </a:ext>
                </a:extLst>
              </a:tr>
              <a:tr h="748883">
                <a:tc>
                  <a:txBody>
                    <a:bodyPr/>
                    <a:lstStyle/>
                    <a:p>
                      <a:r>
                        <a:rPr lang="nl-BE" dirty="0">
                          <a:solidFill>
                            <a:srgbClr val="C00000"/>
                          </a:solidFill>
                        </a:rPr>
                        <a:t>32444	WO V2MG toneel</a:t>
                      </a:r>
                    </a:p>
                    <a:p>
                      <a:endParaRPr lang="nl-BE" dirty="0">
                        <a:solidFill>
                          <a:srgbClr val="C00000"/>
                        </a:solidFill>
                      </a:endParaRPr>
                    </a:p>
                  </a:txBody>
                  <a:tcPr/>
                </a:tc>
                <a:tc>
                  <a:txBody>
                    <a:bodyPr/>
                    <a:lstStyle/>
                    <a:p>
                      <a:r>
                        <a:rPr lang="nl-BE" dirty="0">
                          <a:solidFill>
                            <a:srgbClr val="C00000"/>
                          </a:solidFill>
                        </a:rPr>
                        <a:t>39636	WOD 2DG speltheater</a:t>
                      </a:r>
                    </a:p>
                    <a:p>
                      <a:endParaRPr lang="nl-BE" dirty="0">
                        <a:solidFill>
                          <a:srgbClr val="C00000"/>
                        </a:solidFill>
                      </a:endParaRPr>
                    </a:p>
                  </a:txBody>
                  <a:tcPr/>
                </a:tc>
                <a:extLst>
                  <a:ext uri="{0D108BD9-81ED-4DB2-BD59-A6C34878D82A}">
                    <a16:rowId xmlns:a16="http://schemas.microsoft.com/office/drawing/2014/main" val="3105517768"/>
                  </a:ext>
                </a:extLst>
              </a:tr>
              <a:tr h="748883">
                <a:tc>
                  <a:txBody>
                    <a:bodyPr/>
                    <a:lstStyle/>
                    <a:p>
                      <a:r>
                        <a:rPr lang="nl-BE" dirty="0"/>
                        <a:t>25518	WO 3HG voordracht</a:t>
                      </a:r>
                    </a:p>
                    <a:p>
                      <a:endParaRPr lang="nl-BE" dirty="0"/>
                    </a:p>
                  </a:txBody>
                  <a:tcPr/>
                </a:tc>
                <a:tc>
                  <a:txBody>
                    <a:bodyPr/>
                    <a:lstStyle/>
                    <a:p>
                      <a:r>
                        <a:rPr lang="nl-BE" dirty="0"/>
                        <a:t>39667	WOD 3VG verteltheater</a:t>
                      </a:r>
                    </a:p>
                    <a:p>
                      <a:endParaRPr lang="nl-BE" dirty="0"/>
                    </a:p>
                  </a:txBody>
                  <a:tcPr/>
                </a:tc>
                <a:extLst>
                  <a:ext uri="{0D108BD9-81ED-4DB2-BD59-A6C34878D82A}">
                    <a16:rowId xmlns:a16="http://schemas.microsoft.com/office/drawing/2014/main" val="2865517164"/>
                  </a:ext>
                </a:extLst>
              </a:tr>
              <a:tr h="748883">
                <a:tc>
                  <a:txBody>
                    <a:bodyPr/>
                    <a:lstStyle/>
                    <a:p>
                      <a:r>
                        <a:rPr lang="nl-BE" dirty="0">
                          <a:solidFill>
                            <a:srgbClr val="C00000"/>
                          </a:solidFill>
                        </a:rPr>
                        <a:t>32452	WO 1HG literaire creatie</a:t>
                      </a:r>
                    </a:p>
                    <a:p>
                      <a:endParaRPr lang="nl-BE" dirty="0">
                        <a:solidFill>
                          <a:srgbClr val="C00000"/>
                        </a:solidFill>
                      </a:endParaRPr>
                    </a:p>
                  </a:txBody>
                  <a:tcPr/>
                </a:tc>
                <a:tc>
                  <a:txBody>
                    <a:bodyPr/>
                    <a:lstStyle/>
                    <a:p>
                      <a:r>
                        <a:rPr lang="nl-BE" dirty="0">
                          <a:solidFill>
                            <a:srgbClr val="C00000"/>
                          </a:solidFill>
                        </a:rPr>
                        <a:t>39682	WOD 1SCH schrijver</a:t>
                      </a:r>
                    </a:p>
                    <a:p>
                      <a:endParaRPr lang="nl-BE" dirty="0">
                        <a:solidFill>
                          <a:srgbClr val="C00000"/>
                        </a:solidFill>
                      </a:endParaRPr>
                    </a:p>
                  </a:txBody>
                  <a:tcPr/>
                </a:tc>
                <a:extLst>
                  <a:ext uri="{0D108BD9-81ED-4DB2-BD59-A6C34878D82A}">
                    <a16:rowId xmlns:a16="http://schemas.microsoft.com/office/drawing/2014/main" val="4106046823"/>
                  </a:ext>
                </a:extLst>
              </a:tr>
            </a:tbl>
          </a:graphicData>
        </a:graphic>
      </p:graphicFrame>
    </p:spTree>
    <p:extLst>
      <p:ext uri="{BB962C8B-B14F-4D97-AF65-F5344CB8AC3E}">
        <p14:creationId xmlns:p14="http://schemas.microsoft.com/office/powerpoint/2010/main" val="12112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908720"/>
            <a:ext cx="8136904" cy="4968552"/>
          </a:xfrm>
        </p:spPr>
        <p:txBody>
          <a:bodyPr>
            <a:normAutofit/>
          </a:bodyPr>
          <a:lstStyle/>
          <a:p>
            <a:pPr marL="571500" indent="-571500"/>
            <a:r>
              <a:rPr lang="nl-BE" sz="3600" dirty="0"/>
              <a:t>VOORBEELDEN automatische concordantie muziek</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647564" y="1988841"/>
          <a:ext cx="8064896" cy="402336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170716501"/>
                    </a:ext>
                  </a:extLst>
                </a:gridCol>
                <a:gridCol w="3816424">
                  <a:extLst>
                    <a:ext uri="{9D8B030D-6E8A-4147-A177-3AD203B41FA5}">
                      <a16:colId xmlns:a16="http://schemas.microsoft.com/office/drawing/2014/main" val="1788571759"/>
                    </a:ext>
                  </a:extLst>
                </a:gridCol>
              </a:tblGrid>
              <a:tr h="346067">
                <a:tc>
                  <a:txBody>
                    <a:bodyPr/>
                    <a:lstStyle/>
                    <a:p>
                      <a:r>
                        <a:rPr lang="nl-BE" dirty="0"/>
                        <a:t>ADMGR van huidige studierichting muziek</a:t>
                      </a:r>
                    </a:p>
                  </a:txBody>
                  <a:tcPr/>
                </a:tc>
                <a:tc>
                  <a:txBody>
                    <a:bodyPr/>
                    <a:lstStyle/>
                    <a:p>
                      <a:r>
                        <a:rPr lang="nl-BE" dirty="0"/>
                        <a:t>ADMGR van nieuwe domein muziek</a:t>
                      </a:r>
                    </a:p>
                  </a:txBody>
                  <a:tcPr/>
                </a:tc>
                <a:extLst>
                  <a:ext uri="{0D108BD9-81ED-4DB2-BD59-A6C34878D82A}">
                    <a16:rowId xmlns:a16="http://schemas.microsoft.com/office/drawing/2014/main" val="4181042004"/>
                  </a:ext>
                </a:extLst>
              </a:tr>
              <a:tr h="865169">
                <a:tc>
                  <a:txBody>
                    <a:bodyPr/>
                    <a:lstStyle/>
                    <a:p>
                      <a:r>
                        <a:rPr lang="nl-BE" dirty="0"/>
                        <a:t>25480	MU J2LG -AML instrument</a:t>
                      </a:r>
                    </a:p>
                    <a:p>
                      <a:r>
                        <a:rPr lang="nl-BE" dirty="0"/>
                        <a:t>37569	MU J2LG AML volksmuziek</a:t>
                      </a:r>
                    </a:p>
                    <a:p>
                      <a:r>
                        <a:rPr lang="pl-PL" dirty="0"/>
                        <a:t>32417	MU J2LG -AML zang</a:t>
                      </a:r>
                    </a:p>
                  </a:txBody>
                  <a:tcPr/>
                </a:tc>
                <a:tc>
                  <a:txBody>
                    <a:bodyPr/>
                    <a:lstStyle/>
                    <a:p>
                      <a:endParaRPr lang="nl-BE" dirty="0"/>
                    </a:p>
                    <a:p>
                      <a:r>
                        <a:rPr lang="nl-BE" dirty="0"/>
                        <a:t>39697	MU 2joTG</a:t>
                      </a:r>
                      <a:r>
                        <a:rPr lang="nl-BE" dirty="0">
                          <a:solidFill>
                            <a:srgbClr val="FF0000"/>
                          </a:solidFill>
                        </a:rPr>
                        <a:t>4</a:t>
                      </a:r>
                      <a:r>
                        <a:rPr lang="nl-BE" dirty="0"/>
                        <a:t> muziek</a:t>
                      </a:r>
                    </a:p>
                    <a:p>
                      <a:endParaRPr lang="nl-BE" dirty="0"/>
                    </a:p>
                  </a:txBody>
                  <a:tcPr/>
                </a:tc>
                <a:extLst>
                  <a:ext uri="{0D108BD9-81ED-4DB2-BD59-A6C34878D82A}">
                    <a16:rowId xmlns:a16="http://schemas.microsoft.com/office/drawing/2014/main" val="521969013"/>
                  </a:ext>
                </a:extLst>
              </a:tr>
              <a:tr h="865169">
                <a:tc>
                  <a:txBody>
                    <a:bodyPr/>
                    <a:lstStyle/>
                    <a:p>
                      <a:r>
                        <a:rPr lang="de-DE" dirty="0"/>
                        <a:t>25490	MU V3LG -AML </a:t>
                      </a:r>
                      <a:r>
                        <a:rPr lang="de-DE" dirty="0" err="1"/>
                        <a:t>instrument</a:t>
                      </a:r>
                      <a:endParaRPr lang="de-DE" dirty="0"/>
                    </a:p>
                    <a:p>
                      <a:r>
                        <a:rPr lang="nl-BE" dirty="0"/>
                        <a:t>37574	MU V3LG AML volksmuziek</a:t>
                      </a:r>
                    </a:p>
                    <a:p>
                      <a:r>
                        <a:rPr lang="nl-BE" dirty="0"/>
                        <a:t>25491	MU V3LG -AML zang</a:t>
                      </a:r>
                    </a:p>
                  </a:txBody>
                  <a:tcPr/>
                </a:tc>
                <a:tc>
                  <a:txBody>
                    <a:bodyPr/>
                    <a:lstStyle/>
                    <a:p>
                      <a:endParaRPr lang="nl-BE" dirty="0"/>
                    </a:p>
                    <a:p>
                      <a:r>
                        <a:rPr lang="nl-BE" dirty="0"/>
                        <a:t>39695	MU 3voTG</a:t>
                      </a:r>
                      <a:r>
                        <a:rPr lang="nl-BE" dirty="0">
                          <a:solidFill>
                            <a:srgbClr val="FF0000"/>
                          </a:solidFill>
                        </a:rPr>
                        <a:t>3</a:t>
                      </a:r>
                      <a:r>
                        <a:rPr lang="nl-BE" dirty="0"/>
                        <a:t> muziek</a:t>
                      </a:r>
                    </a:p>
                    <a:p>
                      <a:endParaRPr lang="nl-BE" dirty="0"/>
                    </a:p>
                  </a:txBody>
                  <a:tcPr/>
                </a:tc>
                <a:extLst>
                  <a:ext uri="{0D108BD9-81ED-4DB2-BD59-A6C34878D82A}">
                    <a16:rowId xmlns:a16="http://schemas.microsoft.com/office/drawing/2014/main" val="3105517768"/>
                  </a:ext>
                </a:extLst>
              </a:tr>
              <a:tr h="436549">
                <a:tc>
                  <a:txBody>
                    <a:bodyPr/>
                    <a:lstStyle/>
                    <a:p>
                      <a:r>
                        <a:rPr lang="nl-BE" dirty="0"/>
                        <a:t>25501	MU 1MG instrument</a:t>
                      </a:r>
                    </a:p>
                    <a:p>
                      <a:r>
                        <a:rPr lang="nl-BE" dirty="0"/>
                        <a:t>25510	MU 1MG zang</a:t>
                      </a:r>
                    </a:p>
                    <a:p>
                      <a:r>
                        <a:rPr lang="nl-BE" dirty="0"/>
                        <a:t>25504	MU 1MG samenspel</a:t>
                      </a:r>
                    </a:p>
                    <a:p>
                      <a:r>
                        <a:rPr lang="nl-BE" dirty="0"/>
                        <a:t>25507	MU 1MG stemvorming</a:t>
                      </a:r>
                    </a:p>
                  </a:txBody>
                  <a:tcPr/>
                </a:tc>
                <a:tc>
                  <a:txBody>
                    <a:bodyPr/>
                    <a:lstStyle/>
                    <a:p>
                      <a:endParaRPr lang="nl-BE" dirty="0"/>
                    </a:p>
                    <a:p>
                      <a:r>
                        <a:rPr lang="nl-BE" dirty="0"/>
                        <a:t>39709	MU 1DG</a:t>
                      </a:r>
                      <a:r>
                        <a:rPr lang="nl-BE" dirty="0">
                          <a:solidFill>
                            <a:srgbClr val="FF0000"/>
                          </a:solidFill>
                        </a:rPr>
                        <a:t>3</a:t>
                      </a:r>
                      <a:r>
                        <a:rPr lang="nl-BE" dirty="0"/>
                        <a:t> klassiek</a:t>
                      </a:r>
                    </a:p>
                    <a:p>
                      <a:endParaRPr lang="nl-BE" dirty="0"/>
                    </a:p>
                  </a:txBody>
                  <a:tcPr/>
                </a:tc>
                <a:extLst>
                  <a:ext uri="{0D108BD9-81ED-4DB2-BD59-A6C34878D82A}">
                    <a16:rowId xmlns:a16="http://schemas.microsoft.com/office/drawing/2014/main" val="2865517164"/>
                  </a:ext>
                </a:extLst>
              </a:tr>
              <a:tr h="482495">
                <a:tc>
                  <a:txBody>
                    <a:bodyPr/>
                    <a:lstStyle/>
                    <a:p>
                      <a:r>
                        <a:rPr lang="de-DE" dirty="0"/>
                        <a:t>32422	MU 1MG </a:t>
                      </a:r>
                      <a:r>
                        <a:rPr lang="de-DE" dirty="0" err="1"/>
                        <a:t>instrument</a:t>
                      </a:r>
                      <a:r>
                        <a:rPr lang="de-DE" dirty="0"/>
                        <a:t>/</a:t>
                      </a:r>
                      <a:r>
                        <a:rPr lang="de-DE" dirty="0" err="1"/>
                        <a:t>j&amp;lm</a:t>
                      </a:r>
                      <a:endParaRPr lang="de-DE" dirty="0"/>
                    </a:p>
                    <a:p>
                      <a:r>
                        <a:rPr lang="de-DE" dirty="0"/>
                        <a:t>32425	MU 1MG </a:t>
                      </a:r>
                      <a:r>
                        <a:rPr lang="de-DE" dirty="0" err="1"/>
                        <a:t>zang</a:t>
                      </a:r>
                      <a:r>
                        <a:rPr lang="de-DE" dirty="0"/>
                        <a:t>/</a:t>
                      </a:r>
                      <a:r>
                        <a:rPr lang="de-DE" dirty="0" err="1"/>
                        <a:t>j&amp;lm</a:t>
                      </a:r>
                      <a:endParaRPr lang="nl-BE" dirty="0"/>
                    </a:p>
                  </a:txBody>
                  <a:tcPr/>
                </a:tc>
                <a:tc>
                  <a:txBody>
                    <a:bodyPr/>
                    <a:lstStyle/>
                    <a:p>
                      <a:r>
                        <a:rPr lang="nl-BE" dirty="0"/>
                        <a:t>39706	MU 1DG3 jazz-pop-rock</a:t>
                      </a:r>
                    </a:p>
                    <a:p>
                      <a:endParaRPr lang="nl-BE" dirty="0"/>
                    </a:p>
                  </a:txBody>
                  <a:tcPr/>
                </a:tc>
                <a:extLst>
                  <a:ext uri="{0D108BD9-81ED-4DB2-BD59-A6C34878D82A}">
                    <a16:rowId xmlns:a16="http://schemas.microsoft.com/office/drawing/2014/main" val="4106046823"/>
                  </a:ext>
                </a:extLst>
              </a:tr>
            </a:tbl>
          </a:graphicData>
        </a:graphic>
      </p:graphicFrame>
    </p:spTree>
    <p:extLst>
      <p:ext uri="{BB962C8B-B14F-4D97-AF65-F5344CB8AC3E}">
        <p14:creationId xmlns:p14="http://schemas.microsoft.com/office/powerpoint/2010/main" val="355487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908720"/>
            <a:ext cx="8136904" cy="4968552"/>
          </a:xfrm>
        </p:spPr>
        <p:txBody>
          <a:bodyPr>
            <a:normAutofit/>
          </a:bodyPr>
          <a:lstStyle/>
          <a:p>
            <a:pPr marL="571500" indent="-571500"/>
            <a:r>
              <a:rPr lang="nl-BE" sz="3600" dirty="0"/>
              <a:t>VOORBEELDEN automatische concordantie muziek</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663893" y="2060848"/>
          <a:ext cx="8064896" cy="3751312"/>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170716501"/>
                    </a:ext>
                  </a:extLst>
                </a:gridCol>
                <a:gridCol w="3888432">
                  <a:extLst>
                    <a:ext uri="{9D8B030D-6E8A-4147-A177-3AD203B41FA5}">
                      <a16:colId xmlns:a16="http://schemas.microsoft.com/office/drawing/2014/main" val="1788571759"/>
                    </a:ext>
                  </a:extLst>
                </a:gridCol>
              </a:tblGrid>
              <a:tr h="346067">
                <a:tc>
                  <a:txBody>
                    <a:bodyPr/>
                    <a:lstStyle/>
                    <a:p>
                      <a:r>
                        <a:rPr lang="nl-BE" dirty="0"/>
                        <a:t>ADMGR van huidige studierichting muziek</a:t>
                      </a:r>
                    </a:p>
                  </a:txBody>
                  <a:tcPr/>
                </a:tc>
                <a:tc>
                  <a:txBody>
                    <a:bodyPr/>
                    <a:lstStyle/>
                    <a:p>
                      <a:r>
                        <a:rPr lang="nl-BE" dirty="0"/>
                        <a:t>ADMGR van nieuwe domein muziek</a:t>
                      </a:r>
                    </a:p>
                  </a:txBody>
                  <a:tcPr/>
                </a:tc>
                <a:extLst>
                  <a:ext uri="{0D108BD9-81ED-4DB2-BD59-A6C34878D82A}">
                    <a16:rowId xmlns:a16="http://schemas.microsoft.com/office/drawing/2014/main" val="4181042004"/>
                  </a:ext>
                </a:extLst>
              </a:tr>
              <a:tr h="642352">
                <a:tc>
                  <a:txBody>
                    <a:bodyPr/>
                    <a:lstStyle/>
                    <a:p>
                      <a:r>
                        <a:rPr lang="pl-PL" dirty="0"/>
                        <a:t>37555	MU 1MG volksmuziek</a:t>
                      </a:r>
                    </a:p>
                    <a:p>
                      <a:endParaRPr lang="pl-PL" dirty="0"/>
                    </a:p>
                  </a:txBody>
                  <a:tcPr/>
                </a:tc>
                <a:tc>
                  <a:txBody>
                    <a:bodyPr/>
                    <a:lstStyle/>
                    <a:p>
                      <a:r>
                        <a:rPr lang="nl-BE" dirty="0"/>
                        <a:t>39703	MU 1DG3 folk- en wereldmuziek</a:t>
                      </a:r>
                    </a:p>
                  </a:txBody>
                  <a:tcPr/>
                </a:tc>
                <a:extLst>
                  <a:ext uri="{0D108BD9-81ED-4DB2-BD59-A6C34878D82A}">
                    <a16:rowId xmlns:a16="http://schemas.microsoft.com/office/drawing/2014/main" val="521969013"/>
                  </a:ext>
                </a:extLst>
              </a:tr>
              <a:tr h="865169">
                <a:tc>
                  <a:txBody>
                    <a:bodyPr/>
                    <a:lstStyle/>
                    <a:p>
                      <a:r>
                        <a:rPr lang="nl-BE" dirty="0"/>
                        <a:t>25455	MU 2HG instrument</a:t>
                      </a:r>
                    </a:p>
                    <a:p>
                      <a:r>
                        <a:rPr lang="nl-BE" dirty="0"/>
                        <a:t>25467	MU 2HG samenspel</a:t>
                      </a:r>
                    </a:p>
                    <a:p>
                      <a:r>
                        <a:rPr lang="fr-FR" dirty="0"/>
                        <a:t>25474	MU 2HG </a:t>
                      </a:r>
                      <a:r>
                        <a:rPr lang="fr-FR" dirty="0" err="1"/>
                        <a:t>zang</a:t>
                      </a:r>
                      <a:r>
                        <a:rPr lang="fr-FR" dirty="0"/>
                        <a:t> </a:t>
                      </a:r>
                      <a:r>
                        <a:rPr lang="fr-FR" dirty="0" err="1"/>
                        <a:t>vocaal</a:t>
                      </a:r>
                      <a:r>
                        <a:rPr lang="fr-FR" dirty="0"/>
                        <a:t> ensemble</a:t>
                      </a:r>
                    </a:p>
                    <a:p>
                      <a:r>
                        <a:rPr lang="de-DE" dirty="0"/>
                        <a:t>25475	MU 2HG </a:t>
                      </a:r>
                      <a:r>
                        <a:rPr lang="de-DE" dirty="0" err="1"/>
                        <a:t>zang</a:t>
                      </a:r>
                      <a:r>
                        <a:rPr lang="de-DE" dirty="0"/>
                        <a:t> lyrische </a:t>
                      </a:r>
                      <a:r>
                        <a:rPr lang="de-DE" dirty="0" err="1"/>
                        <a:t>kunst</a:t>
                      </a:r>
                      <a:endParaRPr lang="nl-BE" dirty="0"/>
                    </a:p>
                    <a:p>
                      <a:r>
                        <a:rPr lang="nl-BE" dirty="0"/>
                        <a:t>25470	MU 2HG stemvorming</a:t>
                      </a:r>
                    </a:p>
                  </a:txBody>
                  <a:tcPr/>
                </a:tc>
                <a:tc>
                  <a:txBody>
                    <a:bodyPr/>
                    <a:lstStyle/>
                    <a:p>
                      <a:r>
                        <a:rPr lang="nl-BE" dirty="0"/>
                        <a:t>39786	MU 2VG vertolkend muzikant klassiek      </a:t>
                      </a:r>
                      <a:r>
                        <a:rPr lang="nl-BE" dirty="0">
                          <a:solidFill>
                            <a:srgbClr val="FF0000"/>
                          </a:solidFill>
                        </a:rPr>
                        <a:t>OF</a:t>
                      </a:r>
                    </a:p>
                    <a:p>
                      <a:r>
                        <a:rPr lang="nl-BE" dirty="0"/>
                        <a:t>39759	MU 2VG creërend muzikant klassiek</a:t>
                      </a:r>
                    </a:p>
                  </a:txBody>
                  <a:tcPr/>
                </a:tc>
                <a:extLst>
                  <a:ext uri="{0D108BD9-81ED-4DB2-BD59-A6C34878D82A}">
                    <a16:rowId xmlns:a16="http://schemas.microsoft.com/office/drawing/2014/main" val="3105517768"/>
                  </a:ext>
                </a:extLst>
              </a:tr>
              <a:tr h="436549">
                <a:tc>
                  <a:txBody>
                    <a:bodyPr/>
                    <a:lstStyle/>
                    <a:p>
                      <a:r>
                        <a:rPr lang="nl-BE" dirty="0"/>
                        <a:t>25461	MU 1HG muziektheorie</a:t>
                      </a:r>
                    </a:p>
                    <a:p>
                      <a:endParaRPr lang="nl-BE" dirty="0"/>
                    </a:p>
                  </a:txBody>
                  <a:tcPr/>
                </a:tc>
                <a:tc>
                  <a:txBody>
                    <a:bodyPr/>
                    <a:lstStyle/>
                    <a:p>
                      <a:r>
                        <a:rPr lang="nl-BE" dirty="0"/>
                        <a:t>39758	MU 1VG creërend muzikant klassiek</a:t>
                      </a:r>
                    </a:p>
                  </a:txBody>
                  <a:tcPr/>
                </a:tc>
                <a:extLst>
                  <a:ext uri="{0D108BD9-81ED-4DB2-BD59-A6C34878D82A}">
                    <a16:rowId xmlns:a16="http://schemas.microsoft.com/office/drawing/2014/main" val="2865517164"/>
                  </a:ext>
                </a:extLst>
              </a:tr>
              <a:tr h="482495">
                <a:tc>
                  <a:txBody>
                    <a:bodyPr/>
                    <a:lstStyle/>
                    <a:p>
                      <a:r>
                        <a:rPr lang="nl-BE" dirty="0"/>
                        <a:t>37554	MU 3HG experimentele muziek</a:t>
                      </a:r>
                    </a:p>
                  </a:txBody>
                  <a:tcPr/>
                </a:tc>
                <a:tc>
                  <a:txBody>
                    <a:bodyPr/>
                    <a:lstStyle/>
                    <a:p>
                      <a:r>
                        <a:rPr lang="nl-BE" dirty="0"/>
                        <a:t>39751	MU 3VG experimentele muziek</a:t>
                      </a:r>
                    </a:p>
                  </a:txBody>
                  <a:tcPr/>
                </a:tc>
                <a:extLst>
                  <a:ext uri="{0D108BD9-81ED-4DB2-BD59-A6C34878D82A}">
                    <a16:rowId xmlns:a16="http://schemas.microsoft.com/office/drawing/2014/main" val="4106046823"/>
                  </a:ext>
                </a:extLst>
              </a:tr>
            </a:tbl>
          </a:graphicData>
        </a:graphic>
      </p:graphicFrame>
    </p:spTree>
    <p:extLst>
      <p:ext uri="{BB962C8B-B14F-4D97-AF65-F5344CB8AC3E}">
        <p14:creationId xmlns:p14="http://schemas.microsoft.com/office/powerpoint/2010/main" val="1548831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46651" y="910342"/>
            <a:ext cx="8136904" cy="4752528"/>
          </a:xfrm>
        </p:spPr>
        <p:txBody>
          <a:bodyPr>
            <a:normAutofit/>
          </a:bodyPr>
          <a:lstStyle/>
          <a:p>
            <a:pPr marL="571500" indent="-571500"/>
            <a:r>
              <a:rPr lang="nl-BE" sz="3600" dirty="0"/>
              <a:t>VOORBEELDEN </a:t>
            </a:r>
            <a:r>
              <a:rPr lang="nl-BE" sz="3600" dirty="0">
                <a:solidFill>
                  <a:srgbClr val="FF0000"/>
                </a:solidFill>
              </a:rPr>
              <a:t>handmatige </a:t>
            </a:r>
            <a:r>
              <a:rPr lang="nl-BE" sz="3600" dirty="0"/>
              <a:t>overzetting leerlingen van huidig naar nieuw</a:t>
            </a:r>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718659" y="1988840"/>
          <a:ext cx="8064896" cy="384048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170716501"/>
                    </a:ext>
                  </a:extLst>
                </a:gridCol>
                <a:gridCol w="4032448">
                  <a:extLst>
                    <a:ext uri="{9D8B030D-6E8A-4147-A177-3AD203B41FA5}">
                      <a16:colId xmlns:a16="http://schemas.microsoft.com/office/drawing/2014/main" val="1788571759"/>
                    </a:ext>
                  </a:extLst>
                </a:gridCol>
              </a:tblGrid>
              <a:tr h="346162">
                <a:tc>
                  <a:txBody>
                    <a:bodyPr/>
                    <a:lstStyle/>
                    <a:p>
                      <a:r>
                        <a:rPr lang="nl-BE" dirty="0"/>
                        <a:t>ADMGR van de huidige  structuur</a:t>
                      </a:r>
                    </a:p>
                  </a:txBody>
                  <a:tcPr/>
                </a:tc>
                <a:tc>
                  <a:txBody>
                    <a:bodyPr/>
                    <a:lstStyle/>
                    <a:p>
                      <a:r>
                        <a:rPr lang="nl-BE" dirty="0"/>
                        <a:t>ADMGR van de nieuwe structuur</a:t>
                      </a:r>
                    </a:p>
                  </a:txBody>
                  <a:tcPr/>
                </a:tc>
                <a:extLst>
                  <a:ext uri="{0D108BD9-81ED-4DB2-BD59-A6C34878D82A}">
                    <a16:rowId xmlns:a16="http://schemas.microsoft.com/office/drawing/2014/main" val="4181042004"/>
                  </a:ext>
                </a:extLst>
              </a:tr>
              <a:tr h="2794723">
                <a:tc>
                  <a:txBody>
                    <a:bodyPr/>
                    <a:lstStyle/>
                    <a:p>
                      <a:r>
                        <a:rPr lang="nl-BE" dirty="0"/>
                        <a:t>25048	BK 1HG4 beeldhouwkunst</a:t>
                      </a:r>
                    </a:p>
                    <a:p>
                      <a:r>
                        <a:rPr lang="nl-BE" dirty="0"/>
                        <a:t>37489	BK 1HG4 digitale beeldende kunst</a:t>
                      </a:r>
                    </a:p>
                    <a:p>
                      <a:r>
                        <a:rPr lang="nl-BE" dirty="0"/>
                        <a:t>25064	BK 1HG4 glasschilderkunst</a:t>
                      </a:r>
                    </a:p>
                    <a:p>
                      <a:r>
                        <a:rPr lang="nl-BE" dirty="0"/>
                        <a:t>37498	BK 1HG4 interactieve media</a:t>
                      </a:r>
                    </a:p>
                    <a:p>
                      <a:r>
                        <a:rPr lang="nl-BE" dirty="0"/>
                        <a:t>25076	BK 1HG4 keramiek</a:t>
                      </a:r>
                    </a:p>
                    <a:p>
                      <a:r>
                        <a:rPr lang="nl-BE" dirty="0"/>
                        <a:t>25136	BK 1HG4 schilderkunst</a:t>
                      </a:r>
                    </a:p>
                    <a:p>
                      <a:r>
                        <a:rPr lang="nl-BE" dirty="0"/>
                        <a:t>25140	BK 1HG4 tekenkunst</a:t>
                      </a:r>
                    </a:p>
                    <a:p>
                      <a:r>
                        <a:rPr lang="nl-BE" dirty="0"/>
                        <a:t>25144	BK 1HG4 textiele kunst</a:t>
                      </a:r>
                    </a:p>
                    <a:p>
                      <a:r>
                        <a:rPr lang="nl-BE" dirty="0"/>
                        <a:t>25156	BK 1HG4 vrije grafiek</a:t>
                      </a:r>
                    </a:p>
                  </a:txBody>
                  <a:tcPr/>
                </a:tc>
                <a:tc>
                  <a:txBody>
                    <a:bodyPr/>
                    <a:lstStyle/>
                    <a:p>
                      <a:endParaRPr lang="nl-BE" dirty="0"/>
                    </a:p>
                    <a:p>
                      <a:endParaRPr lang="nl-BE" dirty="0"/>
                    </a:p>
                    <a:p>
                      <a:endParaRPr lang="nl-BE" dirty="0"/>
                    </a:p>
                    <a:p>
                      <a:endParaRPr lang="nl-BE" dirty="0"/>
                    </a:p>
                    <a:p>
                      <a:r>
                        <a:rPr lang="nl-BE" dirty="0"/>
                        <a:t>38764	BAK 1VG4 projectatelier</a:t>
                      </a:r>
                    </a:p>
                    <a:p>
                      <a:endParaRPr lang="nl-BE" dirty="0"/>
                    </a:p>
                  </a:txBody>
                  <a:tcPr/>
                </a:tc>
                <a:extLst>
                  <a:ext uri="{0D108BD9-81ED-4DB2-BD59-A6C34878D82A}">
                    <a16:rowId xmlns:a16="http://schemas.microsoft.com/office/drawing/2014/main" val="521969013"/>
                  </a:ext>
                </a:extLst>
              </a:tr>
              <a:tr h="616024">
                <a:tc>
                  <a:txBody>
                    <a:bodyPr/>
                    <a:lstStyle/>
                    <a:p>
                      <a:r>
                        <a:rPr lang="nl-BE" dirty="0"/>
                        <a:t>25495	MU 1MG algemene muziekcultuur</a:t>
                      </a:r>
                    </a:p>
                  </a:txBody>
                  <a:tcPr/>
                </a:tc>
                <a:tc>
                  <a:txBody>
                    <a:bodyPr/>
                    <a:lstStyle/>
                    <a:p>
                      <a:r>
                        <a:rPr lang="nl-BE" dirty="0"/>
                        <a:t>39817	MU 1MUC recensent muziek</a:t>
                      </a:r>
                    </a:p>
                  </a:txBody>
                  <a:tcPr/>
                </a:tc>
                <a:extLst>
                  <a:ext uri="{0D108BD9-81ED-4DB2-BD59-A6C34878D82A}">
                    <a16:rowId xmlns:a16="http://schemas.microsoft.com/office/drawing/2014/main" val="4106046823"/>
                  </a:ext>
                </a:extLst>
              </a:tr>
            </a:tbl>
          </a:graphicData>
        </a:graphic>
      </p:graphicFrame>
    </p:spTree>
    <p:extLst>
      <p:ext uri="{BB962C8B-B14F-4D97-AF65-F5344CB8AC3E}">
        <p14:creationId xmlns:p14="http://schemas.microsoft.com/office/powerpoint/2010/main" val="2679054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752528"/>
          </a:xfrm>
        </p:spPr>
        <p:txBody>
          <a:bodyPr>
            <a:normAutofit/>
          </a:bodyPr>
          <a:lstStyle/>
          <a:p>
            <a:pPr marL="571500" indent="-571500"/>
            <a:r>
              <a:rPr lang="nl-BE" sz="3600" dirty="0"/>
              <a:t>VOORBEELDEN </a:t>
            </a:r>
            <a:r>
              <a:rPr lang="nl-BE" sz="3600" dirty="0">
                <a:solidFill>
                  <a:srgbClr val="FF0000"/>
                </a:solidFill>
              </a:rPr>
              <a:t>geen concordantie voorzien</a:t>
            </a:r>
            <a:endParaRPr lang="nl-BE" sz="3600" dirty="0"/>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graphicFrame>
        <p:nvGraphicFramePr>
          <p:cNvPr id="5" name="Tabel 4">
            <a:extLst>
              <a:ext uri="{FF2B5EF4-FFF2-40B4-BE49-F238E27FC236}">
                <a16:creationId xmlns:a16="http://schemas.microsoft.com/office/drawing/2014/main" id="{0D9D8D78-6C06-4535-BF2A-735B5537BEEB}"/>
              </a:ext>
            </a:extLst>
          </p:cNvPr>
          <p:cNvGraphicFramePr>
            <a:graphicFrameLocks noGrp="1"/>
          </p:cNvGraphicFramePr>
          <p:nvPr>
            <p:extLst/>
          </p:nvPr>
        </p:nvGraphicFramePr>
        <p:xfrm>
          <a:off x="683568" y="2348880"/>
          <a:ext cx="8064896" cy="3383280"/>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170716501"/>
                    </a:ext>
                  </a:extLst>
                </a:gridCol>
                <a:gridCol w="3312368">
                  <a:extLst>
                    <a:ext uri="{9D8B030D-6E8A-4147-A177-3AD203B41FA5}">
                      <a16:colId xmlns:a16="http://schemas.microsoft.com/office/drawing/2014/main" val="1788571759"/>
                    </a:ext>
                  </a:extLst>
                </a:gridCol>
              </a:tblGrid>
              <a:tr h="316835">
                <a:tc>
                  <a:txBody>
                    <a:bodyPr/>
                    <a:lstStyle/>
                    <a:p>
                      <a:r>
                        <a:rPr lang="nl-BE" dirty="0"/>
                        <a:t>ADMGR van de huidige  structuur</a:t>
                      </a:r>
                    </a:p>
                  </a:txBody>
                  <a:tcPr/>
                </a:tc>
                <a:tc>
                  <a:txBody>
                    <a:bodyPr/>
                    <a:lstStyle/>
                    <a:p>
                      <a:r>
                        <a:rPr lang="nl-BE" dirty="0"/>
                        <a:t>ADMGR van de nieuwe structuur</a:t>
                      </a:r>
                    </a:p>
                  </a:txBody>
                  <a:tcPr/>
                </a:tc>
                <a:extLst>
                  <a:ext uri="{0D108BD9-81ED-4DB2-BD59-A6C34878D82A}">
                    <a16:rowId xmlns:a16="http://schemas.microsoft.com/office/drawing/2014/main" val="4181042004"/>
                  </a:ext>
                </a:extLst>
              </a:tr>
              <a:tr h="748883">
                <a:tc>
                  <a:txBody>
                    <a:bodyPr/>
                    <a:lstStyle/>
                    <a:p>
                      <a:r>
                        <a:rPr lang="nl-BE" dirty="0"/>
                        <a:t>32463	DA 1MG dans en muziek</a:t>
                      </a:r>
                    </a:p>
                    <a:p>
                      <a:r>
                        <a:rPr lang="nl-BE" dirty="0"/>
                        <a:t>32464	DA 2MG dans en muziek</a:t>
                      </a:r>
                    </a:p>
                    <a:p>
                      <a:r>
                        <a:rPr lang="nl-BE" dirty="0"/>
                        <a:t>32465	DA 3MG dans en muziek</a:t>
                      </a:r>
                    </a:p>
                  </a:txBody>
                  <a:tcPr/>
                </a:tc>
                <a:tc>
                  <a:txBody>
                    <a:bodyPr/>
                    <a:lstStyle/>
                    <a:p>
                      <a:endParaRPr lang="nl-BE" dirty="0"/>
                    </a:p>
                    <a:p>
                      <a:r>
                        <a:rPr lang="nl-BE" dirty="0"/>
                        <a:t>Geen tegenhanger</a:t>
                      </a:r>
                    </a:p>
                  </a:txBody>
                  <a:tcPr/>
                </a:tc>
                <a:extLst>
                  <a:ext uri="{0D108BD9-81ED-4DB2-BD59-A6C34878D82A}">
                    <a16:rowId xmlns:a16="http://schemas.microsoft.com/office/drawing/2014/main" val="521969013"/>
                  </a:ext>
                </a:extLst>
              </a:tr>
              <a:tr h="748883">
                <a:tc>
                  <a:txBody>
                    <a:bodyPr/>
                    <a:lstStyle/>
                    <a:p>
                      <a:r>
                        <a:rPr lang="nl-BE" dirty="0"/>
                        <a:t>25451	MU 1HG algemene muzikale vorming</a:t>
                      </a:r>
                    </a:p>
                    <a:p>
                      <a:r>
                        <a:rPr lang="nl-BE" dirty="0"/>
                        <a:t>25452	MU 2HG algemene muzikale vorming</a:t>
                      </a:r>
                    </a:p>
                    <a:p>
                      <a:r>
                        <a:rPr lang="nl-BE" dirty="0"/>
                        <a:t>25453	MU 3HG algemene muzikale vorming</a:t>
                      </a:r>
                    </a:p>
                  </a:txBody>
                  <a:tcPr/>
                </a:tc>
                <a:tc>
                  <a:txBody>
                    <a:bodyPr/>
                    <a:lstStyle/>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Geen tegenhanger</a:t>
                      </a:r>
                    </a:p>
                    <a:p>
                      <a:endParaRPr lang="nl-BE" dirty="0"/>
                    </a:p>
                  </a:txBody>
                  <a:tcPr/>
                </a:tc>
                <a:extLst>
                  <a:ext uri="{0D108BD9-81ED-4DB2-BD59-A6C34878D82A}">
                    <a16:rowId xmlns:a16="http://schemas.microsoft.com/office/drawing/2014/main" val="3105517768"/>
                  </a:ext>
                </a:extLst>
              </a:tr>
              <a:tr h="748883">
                <a:tc>
                  <a:txBody>
                    <a:bodyPr/>
                    <a:lstStyle/>
                    <a:p>
                      <a:r>
                        <a:rPr lang="nl-BE" dirty="0"/>
                        <a:t>2 tijdelijke projecten</a:t>
                      </a:r>
                    </a:p>
                    <a:p>
                      <a:pPr marL="285750" indent="-285750">
                        <a:buFontTx/>
                        <a:buChar char="-"/>
                      </a:pPr>
                      <a:r>
                        <a:rPr lang="nl-BE" dirty="0"/>
                        <a:t>Viool min 8 (</a:t>
                      </a:r>
                      <a:r>
                        <a:rPr lang="nl-BE" dirty="0" err="1"/>
                        <a:t>suzuki</a:t>
                      </a:r>
                      <a:r>
                        <a:rPr lang="nl-BE" dirty="0"/>
                        <a:t> vioolopleiding min 8-jarigen</a:t>
                      </a:r>
                    </a:p>
                    <a:p>
                      <a:pPr marL="285750" indent="-285750">
                        <a:buFontTx/>
                        <a:buChar char="-"/>
                      </a:pPr>
                      <a:r>
                        <a:rPr lang="nl-BE" dirty="0"/>
                        <a:t>Geïntegreerde lesmethodiek</a:t>
                      </a:r>
                    </a:p>
                  </a:txBody>
                  <a:tcPr/>
                </a:tc>
                <a:tc>
                  <a:txBody>
                    <a:bodyPr/>
                    <a:lstStyle/>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Geen organieke opvolger</a:t>
                      </a:r>
                    </a:p>
                    <a:p>
                      <a:endParaRPr lang="nl-BE" dirty="0"/>
                    </a:p>
                  </a:txBody>
                  <a:tcPr/>
                </a:tc>
                <a:extLst>
                  <a:ext uri="{0D108BD9-81ED-4DB2-BD59-A6C34878D82A}">
                    <a16:rowId xmlns:a16="http://schemas.microsoft.com/office/drawing/2014/main" val="2865517164"/>
                  </a:ext>
                </a:extLst>
              </a:tr>
            </a:tbl>
          </a:graphicData>
        </a:graphic>
      </p:graphicFrame>
    </p:spTree>
    <p:extLst>
      <p:ext uri="{BB962C8B-B14F-4D97-AF65-F5344CB8AC3E}">
        <p14:creationId xmlns:p14="http://schemas.microsoft.com/office/powerpoint/2010/main" val="245169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fontScale="90000"/>
          </a:bodyPr>
          <a:lstStyle/>
          <a:p>
            <a:r>
              <a:rPr lang="nl-BE" sz="4000" dirty="0">
                <a:solidFill>
                  <a:srgbClr val="00B050"/>
                </a:solidFill>
                <a:latin typeface="Arial Rounded MT Bold" pitchFamily="34" charset="0"/>
              </a:rPr>
              <a:t>REGISTRATIE INSCHRIJVING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752528"/>
          </a:xfrm>
        </p:spPr>
        <p:txBody>
          <a:bodyPr>
            <a:normAutofit lnSpcReduction="10000"/>
          </a:bodyPr>
          <a:lstStyle/>
          <a:p>
            <a:pPr marL="571500" indent="-571500"/>
            <a:r>
              <a:rPr lang="nl-BE" sz="4000" dirty="0"/>
              <a:t>Concordantietabel </a:t>
            </a:r>
            <a:r>
              <a:rPr lang="nl-BE" sz="4000" dirty="0">
                <a:solidFill>
                  <a:srgbClr val="FF0000"/>
                </a:solidFill>
              </a:rPr>
              <a:t>oud-nieuw</a:t>
            </a:r>
          </a:p>
          <a:p>
            <a:pPr marL="1314450" lvl="1" indent="-571500"/>
            <a:r>
              <a:rPr lang="nl-BE" sz="3600" dirty="0"/>
              <a:t>reeds beschikbaar gesteld aan de softwareleveranciers</a:t>
            </a:r>
          </a:p>
          <a:p>
            <a:pPr marL="1314450" lvl="1" indent="-571500"/>
            <a:r>
              <a:rPr lang="nl-BE" sz="3600" dirty="0"/>
              <a:t>wordt voor de academies ook nog ter beschikking gesteld</a:t>
            </a:r>
          </a:p>
          <a:p>
            <a:pPr marL="1314450" lvl="1" indent="-571500"/>
            <a:endParaRPr lang="nl-BE" sz="3600" dirty="0"/>
          </a:p>
          <a:p>
            <a:pPr marL="571500" indent="-571500"/>
            <a:r>
              <a:rPr lang="nl-BE" sz="3600" dirty="0"/>
              <a:t>Vervolgtabel </a:t>
            </a:r>
            <a:r>
              <a:rPr lang="nl-BE" sz="3600" dirty="0">
                <a:solidFill>
                  <a:srgbClr val="FF0000"/>
                </a:solidFill>
              </a:rPr>
              <a:t>oud-nieuw-vervolg</a:t>
            </a:r>
          </a:p>
          <a:p>
            <a:pPr marL="1314450" lvl="1" indent="-571500"/>
            <a:r>
              <a:rPr lang="nl-BE" sz="3600" dirty="0"/>
              <a:t>logisch vervolg van omgezette opleiding in volgend schooljaar</a:t>
            </a:r>
          </a:p>
          <a:p>
            <a:pPr>
              <a:buNone/>
            </a:pPr>
            <a:endParaRPr lang="nl-BE" sz="3600" dirty="0"/>
          </a:p>
          <a:p>
            <a:pPr marL="571500" indent="-571500"/>
            <a:endParaRPr lang="nl-BE" sz="3600" dirty="0"/>
          </a:p>
          <a:p>
            <a:pPr>
              <a:buNone/>
            </a:pPr>
            <a:endParaRPr lang="nl-BE" sz="36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252541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7128792" cy="4752528"/>
          </a:xfrm>
        </p:spPr>
        <p:txBody>
          <a:bodyPr>
            <a:normAutofit/>
          </a:bodyPr>
          <a:lstStyle/>
          <a:p>
            <a:pPr>
              <a:buNone/>
            </a:pPr>
            <a:endParaRPr lang="nl-BE" sz="3600" dirty="0"/>
          </a:p>
          <a:p>
            <a:pPr>
              <a:buNone/>
            </a:pPr>
            <a:endParaRPr lang="nl-BE" sz="3600" dirty="0"/>
          </a:p>
          <a:p>
            <a:pPr marL="457200" lvl="1" indent="0" algn="ctr">
              <a:buNone/>
            </a:pPr>
            <a:r>
              <a:rPr lang="nl-BE" sz="3600" dirty="0">
                <a:solidFill>
                  <a:srgbClr val="00B050"/>
                </a:solidFill>
                <a:latin typeface="Arial Rounded MT Bold" pitchFamily="34" charset="0"/>
              </a:rPr>
              <a:t>LEERLINGEN-</a:t>
            </a:r>
          </a:p>
          <a:p>
            <a:pPr marL="457200" lvl="1" indent="0" algn="ctr">
              <a:buNone/>
            </a:pPr>
            <a:br>
              <a:rPr lang="nl-BE" sz="3600" dirty="0">
                <a:solidFill>
                  <a:srgbClr val="00B050"/>
                </a:solidFill>
                <a:latin typeface="Arial Rounded MT Bold" pitchFamily="34" charset="0"/>
              </a:rPr>
            </a:br>
            <a:r>
              <a:rPr lang="nl-BE" sz="3600" dirty="0">
                <a:solidFill>
                  <a:srgbClr val="00B050"/>
                </a:solidFill>
                <a:latin typeface="Arial Rounded MT Bold" pitchFamily="34" charset="0"/>
              </a:rPr>
              <a:t>ZENDING</a:t>
            </a:r>
            <a:endParaRPr lang="nl-BE" sz="3600" dirty="0"/>
          </a:p>
          <a:p>
            <a:pPr algn="ctr">
              <a:buNone/>
            </a:pPr>
            <a:endParaRPr lang="nl-BE" sz="4400" dirty="0"/>
          </a:p>
        </p:txBody>
      </p:sp>
    </p:spTree>
    <p:extLst>
      <p:ext uri="{BB962C8B-B14F-4D97-AF65-F5344CB8AC3E}">
        <p14:creationId xmlns:p14="http://schemas.microsoft.com/office/powerpoint/2010/main" val="428185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LEERLINGENZENDING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539552" y="1052736"/>
            <a:ext cx="8352928" cy="4608512"/>
          </a:xfrm>
        </p:spPr>
        <p:txBody>
          <a:bodyPr>
            <a:normAutofit fontScale="77500" lnSpcReduction="20000"/>
          </a:bodyPr>
          <a:lstStyle/>
          <a:p>
            <a:pPr marL="457200" lvl="1" indent="0">
              <a:buNone/>
            </a:pPr>
            <a:r>
              <a:rPr lang="nl-BE" sz="4800" dirty="0">
                <a:solidFill>
                  <a:srgbClr val="FF0000"/>
                </a:solidFill>
              </a:rPr>
              <a:t>NIEUW</a:t>
            </a:r>
          </a:p>
          <a:p>
            <a:pPr marL="457200" lvl="1" indent="0">
              <a:buNone/>
            </a:pPr>
            <a:endParaRPr lang="nl-BE" sz="4800" dirty="0">
              <a:solidFill>
                <a:srgbClr val="FF0000"/>
              </a:solidFill>
            </a:endParaRPr>
          </a:p>
          <a:p>
            <a:pPr marL="571500" lvl="1" indent="-571500">
              <a:buBlip>
                <a:blip r:embed="rId3"/>
              </a:buBlip>
            </a:pPr>
            <a:r>
              <a:rPr lang="nl-BE" sz="4200" dirty="0"/>
              <a:t>DISCIMUS vanaf 2018-2019 geïntegreerd in softwarepakket voor leerlingenadministratie</a:t>
            </a:r>
          </a:p>
          <a:p>
            <a:pPr marL="0" lvl="1" indent="0">
              <a:buNone/>
            </a:pPr>
            <a:endParaRPr lang="nl-BE" sz="4200" dirty="0">
              <a:solidFill>
                <a:schemeClr val="tx1"/>
              </a:solidFill>
            </a:endParaRPr>
          </a:p>
          <a:p>
            <a:pPr marL="571500" lvl="1" indent="-571500">
              <a:buBlip>
                <a:blip r:embed="rId3"/>
              </a:buBlip>
            </a:pPr>
            <a:r>
              <a:rPr lang="nl-BE" sz="4000" dirty="0">
                <a:solidFill>
                  <a:schemeClr val="tx1"/>
                </a:solidFill>
              </a:rPr>
              <a:t>moderner en toekomstgerichte manier van </a:t>
            </a:r>
            <a:r>
              <a:rPr lang="nl-BE" sz="4000" dirty="0">
                <a:solidFill>
                  <a:srgbClr val="FF0000"/>
                </a:solidFill>
              </a:rPr>
              <a:t>uitwisselen </a:t>
            </a:r>
            <a:r>
              <a:rPr lang="nl-BE" sz="4000" dirty="0">
                <a:solidFill>
                  <a:schemeClr val="tx1"/>
                </a:solidFill>
              </a:rPr>
              <a:t>van leerlingengegevens met overheid</a:t>
            </a:r>
          </a:p>
          <a:p>
            <a:pPr marL="571500" lvl="1" indent="-571500">
              <a:buBlip>
                <a:blip r:embed="rId3"/>
              </a:buBlip>
            </a:pPr>
            <a:endParaRPr lang="nl-BE" sz="4000" dirty="0">
              <a:solidFill>
                <a:schemeClr val="tx1"/>
              </a:solidFill>
            </a:endParaRPr>
          </a:p>
          <a:p>
            <a:pPr marL="571500" lvl="1" indent="-571500">
              <a:buBlip>
                <a:blip r:embed="rId3"/>
              </a:buBlip>
            </a:pPr>
            <a:r>
              <a:rPr lang="nl-NL" sz="4000" dirty="0">
                <a:solidFill>
                  <a:schemeClr val="tx1"/>
                </a:solidFill>
              </a:rPr>
              <a:t>manier om leerlingen te registreren wijzigt niet</a:t>
            </a:r>
            <a:endParaRPr lang="nl-BE" sz="4000" dirty="0">
              <a:solidFill>
                <a:schemeClr val="tx1"/>
              </a:solidFill>
            </a:endParaRPr>
          </a:p>
          <a:p>
            <a:pPr marL="571500" lvl="1" indent="-571500">
              <a:buBlip>
                <a:blip r:embed="rId3"/>
              </a:buBlip>
            </a:pPr>
            <a:endParaRPr lang="nl-BE" sz="4000" dirty="0">
              <a:solidFill>
                <a:schemeClr val="tx1"/>
              </a:solidFill>
            </a:endParaRPr>
          </a:p>
        </p:txBody>
      </p:sp>
    </p:spTree>
    <p:extLst>
      <p:ext uri="{BB962C8B-B14F-4D97-AF65-F5344CB8AC3E}">
        <p14:creationId xmlns:p14="http://schemas.microsoft.com/office/powerpoint/2010/main" val="38275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INSCHRIJVINGSGELD</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340768"/>
            <a:ext cx="8136904" cy="4680520"/>
          </a:xfrm>
        </p:spPr>
        <p:txBody>
          <a:bodyPr>
            <a:normAutofit/>
          </a:bodyPr>
          <a:lstStyle/>
          <a:p>
            <a:pPr>
              <a:buNone/>
            </a:pPr>
            <a:r>
              <a:rPr lang="nl-BE" sz="3600" dirty="0">
                <a:solidFill>
                  <a:srgbClr val="FF0000"/>
                </a:solidFill>
              </a:rPr>
              <a:t>GEBLEVEN!</a:t>
            </a:r>
          </a:p>
          <a:p>
            <a:pPr lvl="1">
              <a:buNone/>
            </a:pPr>
            <a:r>
              <a:rPr lang="nl-BE" sz="3200" dirty="0"/>
              <a:t>ZELFDE vier tarieven schooljaar 2018-2019 </a:t>
            </a:r>
          </a:p>
          <a:p>
            <a:pPr marL="457200" lvl="1" indent="0">
              <a:buNone/>
            </a:pPr>
            <a:endParaRPr lang="nl-BE" sz="3600" dirty="0"/>
          </a:p>
          <a:p>
            <a:pPr algn="ctr">
              <a:buNone/>
            </a:pPr>
            <a:endParaRPr lang="nl-BE" sz="4400" dirty="0"/>
          </a:p>
        </p:txBody>
      </p:sp>
      <p:graphicFrame>
        <p:nvGraphicFramePr>
          <p:cNvPr id="3" name="Tabel 2">
            <a:extLst>
              <a:ext uri="{FF2B5EF4-FFF2-40B4-BE49-F238E27FC236}">
                <a16:creationId xmlns:a16="http://schemas.microsoft.com/office/drawing/2014/main" id="{A09D21B6-C120-4BF8-B68A-5365F4777AF9}"/>
              </a:ext>
            </a:extLst>
          </p:cNvPr>
          <p:cNvGraphicFramePr>
            <a:graphicFrameLocks noGrp="1"/>
          </p:cNvGraphicFramePr>
          <p:nvPr>
            <p:extLst>
              <p:ext uri="{D42A27DB-BD31-4B8C-83A1-F6EECF244321}">
                <p14:modId xmlns:p14="http://schemas.microsoft.com/office/powerpoint/2010/main" val="25717265"/>
              </p:ext>
            </p:extLst>
          </p:nvPr>
        </p:nvGraphicFramePr>
        <p:xfrm>
          <a:off x="1043608" y="2564904"/>
          <a:ext cx="6984776" cy="324036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3548852821"/>
                    </a:ext>
                  </a:extLst>
                </a:gridCol>
                <a:gridCol w="2880320">
                  <a:extLst>
                    <a:ext uri="{9D8B030D-6E8A-4147-A177-3AD203B41FA5}">
                      <a16:colId xmlns:a16="http://schemas.microsoft.com/office/drawing/2014/main" val="4087306388"/>
                    </a:ext>
                  </a:extLst>
                </a:gridCol>
              </a:tblGrid>
              <a:tr h="648072">
                <a:tc>
                  <a:txBody>
                    <a:bodyPr/>
                    <a:lstStyle/>
                    <a:p>
                      <a:r>
                        <a:rPr lang="nl-BE" sz="2800" dirty="0"/>
                        <a:t>4 tarieven</a:t>
                      </a:r>
                    </a:p>
                  </a:txBody>
                  <a:tcPr/>
                </a:tc>
                <a:tc>
                  <a:txBody>
                    <a:bodyPr/>
                    <a:lstStyle/>
                    <a:p>
                      <a:pPr algn="r"/>
                      <a:r>
                        <a:rPr lang="nl-BE" sz="2800" dirty="0"/>
                        <a:t> bedrag</a:t>
                      </a:r>
                    </a:p>
                  </a:txBody>
                  <a:tcPr/>
                </a:tc>
                <a:extLst>
                  <a:ext uri="{0D108BD9-81ED-4DB2-BD59-A6C34878D82A}">
                    <a16:rowId xmlns:a16="http://schemas.microsoft.com/office/drawing/2014/main" val="2531756134"/>
                  </a:ext>
                </a:extLst>
              </a:tr>
              <a:tr h="648072">
                <a:tc>
                  <a:txBody>
                    <a:bodyPr/>
                    <a:lstStyle/>
                    <a:p>
                      <a:r>
                        <a:rPr lang="nl-BE" sz="2800" dirty="0"/>
                        <a:t>jongeren</a:t>
                      </a:r>
                    </a:p>
                  </a:txBody>
                  <a:tcPr/>
                </a:tc>
                <a:tc>
                  <a:txBody>
                    <a:bodyPr/>
                    <a:lstStyle/>
                    <a:p>
                      <a:pPr marL="0" algn="r" defTabSz="914400" rtl="0" eaLnBrk="1" latinLnBrk="0" hangingPunct="1"/>
                      <a:r>
                        <a:rPr lang="nl-BE" sz="2800" kern="1200" dirty="0">
                          <a:solidFill>
                            <a:schemeClr val="dk1"/>
                          </a:solidFill>
                          <a:latin typeface="+mn-lt"/>
                          <a:ea typeface="+mn-ea"/>
                          <a:cs typeface="+mn-cs"/>
                        </a:rPr>
                        <a:t>65 euro</a:t>
                      </a:r>
                    </a:p>
                  </a:txBody>
                  <a:tcPr/>
                </a:tc>
                <a:extLst>
                  <a:ext uri="{0D108BD9-81ED-4DB2-BD59-A6C34878D82A}">
                    <a16:rowId xmlns:a16="http://schemas.microsoft.com/office/drawing/2014/main" val="728981081"/>
                  </a:ext>
                </a:extLst>
              </a:tr>
              <a:tr h="648072">
                <a:tc>
                  <a:txBody>
                    <a:bodyPr/>
                    <a:lstStyle/>
                    <a:p>
                      <a:r>
                        <a:rPr lang="nl-BE" sz="2800" dirty="0"/>
                        <a:t>jongeren verminderd</a:t>
                      </a:r>
                    </a:p>
                  </a:txBody>
                  <a:tcPr/>
                </a:tc>
                <a:tc>
                  <a:txBody>
                    <a:bodyPr/>
                    <a:lstStyle/>
                    <a:p>
                      <a:pPr marL="0" algn="r" defTabSz="914400" rtl="0" eaLnBrk="1" latinLnBrk="0" hangingPunct="1"/>
                      <a:r>
                        <a:rPr lang="nl-BE" sz="2800" kern="1200" dirty="0">
                          <a:solidFill>
                            <a:schemeClr val="dk1"/>
                          </a:solidFill>
                          <a:latin typeface="+mn-lt"/>
                          <a:ea typeface="+mn-ea"/>
                          <a:cs typeface="+mn-cs"/>
                        </a:rPr>
                        <a:t>42 euro</a:t>
                      </a:r>
                    </a:p>
                  </a:txBody>
                  <a:tcPr/>
                </a:tc>
                <a:extLst>
                  <a:ext uri="{0D108BD9-81ED-4DB2-BD59-A6C34878D82A}">
                    <a16:rowId xmlns:a16="http://schemas.microsoft.com/office/drawing/2014/main" val="3342286548"/>
                  </a:ext>
                </a:extLst>
              </a:tr>
              <a:tr h="648072">
                <a:tc>
                  <a:txBody>
                    <a:bodyPr/>
                    <a:lstStyle/>
                    <a:p>
                      <a:r>
                        <a:rPr lang="nl-BE" sz="2800" dirty="0"/>
                        <a:t>volwassenen</a:t>
                      </a:r>
                    </a:p>
                  </a:txBody>
                  <a:tcPr/>
                </a:tc>
                <a:tc>
                  <a:txBody>
                    <a:bodyPr/>
                    <a:lstStyle/>
                    <a:p>
                      <a:pPr algn="r"/>
                      <a:r>
                        <a:rPr lang="nl-BE" sz="2800" dirty="0"/>
                        <a:t>307 euro</a:t>
                      </a:r>
                    </a:p>
                  </a:txBody>
                  <a:tcPr/>
                </a:tc>
                <a:extLst>
                  <a:ext uri="{0D108BD9-81ED-4DB2-BD59-A6C34878D82A}">
                    <a16:rowId xmlns:a16="http://schemas.microsoft.com/office/drawing/2014/main" val="2409722466"/>
                  </a:ext>
                </a:extLst>
              </a:tr>
              <a:tr h="648072">
                <a:tc>
                  <a:txBody>
                    <a:bodyPr/>
                    <a:lstStyle/>
                    <a:p>
                      <a:r>
                        <a:rPr lang="nl-BE" sz="2800" dirty="0"/>
                        <a:t>volwassenen verminderd</a:t>
                      </a:r>
                    </a:p>
                  </a:txBody>
                  <a:tcPr/>
                </a:tc>
                <a:tc>
                  <a:txBody>
                    <a:bodyPr/>
                    <a:lstStyle/>
                    <a:p>
                      <a:pPr algn="r"/>
                      <a:r>
                        <a:rPr lang="nl-BE" sz="2800" dirty="0"/>
                        <a:t>129 euro</a:t>
                      </a:r>
                    </a:p>
                  </a:txBody>
                  <a:tcPr/>
                </a:tc>
                <a:extLst>
                  <a:ext uri="{0D108BD9-81ED-4DB2-BD59-A6C34878D82A}">
                    <a16:rowId xmlns:a16="http://schemas.microsoft.com/office/drawing/2014/main" val="4072007419"/>
                  </a:ext>
                </a:extLst>
              </a:tr>
            </a:tbl>
          </a:graphicData>
        </a:graphic>
      </p:graphicFrame>
    </p:spTree>
    <p:extLst>
      <p:ext uri="{BB962C8B-B14F-4D97-AF65-F5344CB8AC3E}">
        <p14:creationId xmlns:p14="http://schemas.microsoft.com/office/powerpoint/2010/main" val="3193797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LEERLINGENZENDING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539552" y="908720"/>
            <a:ext cx="8352928" cy="5112568"/>
          </a:xfrm>
        </p:spPr>
        <p:txBody>
          <a:bodyPr>
            <a:normAutofit fontScale="47500" lnSpcReduction="20000"/>
          </a:bodyPr>
          <a:lstStyle/>
          <a:p>
            <a:pPr marL="457200" lvl="1" indent="0">
              <a:buNone/>
            </a:pPr>
            <a:r>
              <a:rPr lang="nl-BE" sz="5700" dirty="0">
                <a:solidFill>
                  <a:srgbClr val="FF0000"/>
                </a:solidFill>
              </a:rPr>
              <a:t>DISCIMUS</a:t>
            </a:r>
          </a:p>
          <a:p>
            <a:pPr marL="457200" lvl="1" indent="0">
              <a:buNone/>
            </a:pPr>
            <a:endParaRPr lang="nl-BE" sz="4200" dirty="0">
              <a:solidFill>
                <a:schemeClr val="tx1"/>
              </a:solidFill>
            </a:endParaRPr>
          </a:p>
          <a:p>
            <a:pPr marL="571500" lvl="1" indent="-571500">
              <a:buBlip>
                <a:blip r:embed="rId2"/>
              </a:buBlip>
            </a:pPr>
            <a:r>
              <a:rPr lang="nl-BE" sz="5000" dirty="0">
                <a:solidFill>
                  <a:srgbClr val="FF0000"/>
                </a:solidFill>
              </a:rPr>
              <a:t>Directe</a:t>
            </a:r>
            <a:r>
              <a:rPr lang="nl-BE" sz="5000" dirty="0"/>
              <a:t> internetverbinding tussen schoolpakket en centrale onderwijsdatabank</a:t>
            </a:r>
          </a:p>
          <a:p>
            <a:pPr marL="571500" lvl="1" indent="-571500">
              <a:buBlip>
                <a:blip r:embed="rId2"/>
              </a:buBlip>
            </a:pPr>
            <a:endParaRPr lang="nl-BE" sz="5000" dirty="0"/>
          </a:p>
          <a:p>
            <a:pPr marL="571500" lvl="1" indent="-571500">
              <a:buBlip>
                <a:blip r:embed="rId2"/>
              </a:buBlip>
            </a:pPr>
            <a:r>
              <a:rPr lang="nl-BE" sz="5000" dirty="0"/>
              <a:t>Grote voordelen </a:t>
            </a:r>
            <a:r>
              <a:rPr lang="nl-BE" sz="5000" dirty="0" err="1"/>
              <a:t>tov</a:t>
            </a:r>
            <a:r>
              <a:rPr lang="nl-BE" sz="5000" dirty="0"/>
              <a:t> </a:t>
            </a:r>
            <a:r>
              <a:rPr lang="nl-BE" sz="5000" dirty="0" err="1"/>
              <a:t>Webedison</a:t>
            </a:r>
            <a:endParaRPr lang="nl-BE" sz="5000" dirty="0"/>
          </a:p>
          <a:p>
            <a:pPr marL="1885950" lvl="3" indent="-571500"/>
            <a:r>
              <a:rPr lang="nl-BE" sz="4000" dirty="0">
                <a:solidFill>
                  <a:srgbClr val="FF0000"/>
                </a:solidFill>
              </a:rPr>
              <a:t>constante</a:t>
            </a:r>
            <a:r>
              <a:rPr lang="nl-BE" sz="4000" dirty="0"/>
              <a:t> uitwisseling van gegevens</a:t>
            </a:r>
          </a:p>
          <a:p>
            <a:pPr marL="1885950" lvl="3" indent="-571500"/>
            <a:r>
              <a:rPr lang="nl-BE" sz="4000" dirty="0">
                <a:solidFill>
                  <a:srgbClr val="FF0000"/>
                </a:solidFill>
              </a:rPr>
              <a:t>onmiddellijke</a:t>
            </a:r>
            <a:r>
              <a:rPr lang="nl-BE" sz="4000" dirty="0"/>
              <a:t> uitwisseling van gegevens</a:t>
            </a:r>
          </a:p>
          <a:p>
            <a:pPr marL="1885950" lvl="3" indent="-571500"/>
            <a:r>
              <a:rPr lang="nl-BE" sz="4000" dirty="0"/>
              <a:t>gegeven per gegeven mogelijk (moet niet in ‘bulk’)</a:t>
            </a:r>
          </a:p>
          <a:p>
            <a:pPr marL="1885950" lvl="3" indent="-571500"/>
            <a:r>
              <a:rPr lang="nl-BE" sz="4000" dirty="0"/>
              <a:t>geen tijdverlies meer omwille van één fatale fout</a:t>
            </a:r>
          </a:p>
          <a:p>
            <a:pPr marL="457200" lvl="1" indent="0">
              <a:buNone/>
            </a:pPr>
            <a:endParaRPr lang="nl-BE" sz="4200" dirty="0">
              <a:solidFill>
                <a:schemeClr val="tx1"/>
              </a:solidFill>
            </a:endParaRPr>
          </a:p>
          <a:p>
            <a:pPr marL="571500" lvl="1" indent="-571500">
              <a:buBlip>
                <a:blip r:embed="rId2"/>
              </a:buBlip>
            </a:pPr>
            <a:r>
              <a:rPr lang="nl-BE" sz="5000" dirty="0">
                <a:solidFill>
                  <a:srgbClr val="FF0000"/>
                </a:solidFill>
              </a:rPr>
              <a:t>Feedback</a:t>
            </a:r>
            <a:r>
              <a:rPr lang="nl-BE" sz="5000" dirty="0"/>
              <a:t> op initiatief van de academie</a:t>
            </a:r>
          </a:p>
          <a:p>
            <a:pPr marL="1885950" lvl="3" indent="-571500"/>
            <a:r>
              <a:rPr lang="nl-BE" sz="4000" dirty="0"/>
              <a:t>o</a:t>
            </a:r>
            <a:r>
              <a:rPr lang="nl-BE" sz="4000" dirty="0">
                <a:solidFill>
                  <a:schemeClr val="tx1"/>
                </a:solidFill>
              </a:rPr>
              <a:t>pvragen tellingsrapporten</a:t>
            </a:r>
          </a:p>
          <a:p>
            <a:pPr marL="1885950" lvl="3" indent="-571500"/>
            <a:r>
              <a:rPr lang="nl-BE" sz="4000" dirty="0">
                <a:solidFill>
                  <a:schemeClr val="tx1"/>
                </a:solidFill>
              </a:rPr>
              <a:t>op termijn mogelijk:</a:t>
            </a:r>
          </a:p>
          <a:p>
            <a:pPr marL="2343150" lvl="4" indent="-571500"/>
            <a:r>
              <a:rPr lang="nl-BE" sz="4000" dirty="0"/>
              <a:t>info over dubbele inschrijvingen</a:t>
            </a:r>
          </a:p>
          <a:p>
            <a:pPr marL="2343150" lvl="4" indent="-571500"/>
            <a:r>
              <a:rPr lang="nl-BE" sz="4000" dirty="0">
                <a:solidFill>
                  <a:schemeClr val="tx1"/>
                </a:solidFill>
              </a:rPr>
              <a:t>info uit kruispuntbank voor sociale tarieven</a:t>
            </a:r>
          </a:p>
          <a:p>
            <a:pPr marL="457200" lvl="1" indent="0">
              <a:buNone/>
            </a:pPr>
            <a:endParaRPr lang="nl-NL" sz="4200" dirty="0">
              <a:solidFill>
                <a:schemeClr val="tx1"/>
              </a:solidFill>
            </a:endParaRPr>
          </a:p>
        </p:txBody>
      </p:sp>
    </p:spTree>
    <p:extLst>
      <p:ext uri="{BB962C8B-B14F-4D97-AF65-F5344CB8AC3E}">
        <p14:creationId xmlns:p14="http://schemas.microsoft.com/office/powerpoint/2010/main" val="1892566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LEERLINGENZENDING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539552" y="1052736"/>
            <a:ext cx="8352928" cy="4896544"/>
          </a:xfrm>
        </p:spPr>
        <p:txBody>
          <a:bodyPr>
            <a:normAutofit fontScale="70000" lnSpcReduction="20000"/>
          </a:bodyPr>
          <a:lstStyle/>
          <a:p>
            <a:pPr marL="457200" lvl="1" indent="0">
              <a:buNone/>
            </a:pPr>
            <a:r>
              <a:rPr lang="nl-BE" sz="5700" dirty="0">
                <a:solidFill>
                  <a:srgbClr val="FF0000"/>
                </a:solidFill>
              </a:rPr>
              <a:t>DISCIMUS</a:t>
            </a:r>
          </a:p>
          <a:p>
            <a:pPr marL="457200" lvl="1" indent="0">
              <a:buNone/>
            </a:pPr>
            <a:endParaRPr lang="nl-BE" sz="4200" dirty="0">
              <a:solidFill>
                <a:schemeClr val="tx1"/>
              </a:solidFill>
            </a:endParaRPr>
          </a:p>
          <a:p>
            <a:pPr marL="571500" lvl="1" indent="-571500">
              <a:buBlip>
                <a:blip r:embed="rId3"/>
              </a:buBlip>
            </a:pPr>
            <a:r>
              <a:rPr lang="nl-BE" sz="5000" dirty="0">
                <a:solidFill>
                  <a:schemeClr val="tx1"/>
                </a:solidFill>
              </a:rPr>
              <a:t>Geleidelijke uitbouw</a:t>
            </a:r>
          </a:p>
          <a:p>
            <a:pPr marL="971550" lvl="2" indent="-571500">
              <a:buBlip>
                <a:blip r:embed="rId3"/>
              </a:buBlip>
            </a:pPr>
            <a:r>
              <a:rPr lang="nl-BE" sz="4200" dirty="0">
                <a:solidFill>
                  <a:schemeClr val="bg1">
                    <a:lumMod val="50000"/>
                  </a:schemeClr>
                </a:solidFill>
              </a:rPr>
              <a:t>aanvankelijk vooral een modernisering van huidige situatie</a:t>
            </a:r>
          </a:p>
          <a:p>
            <a:pPr marL="971550" lvl="2" indent="-571500">
              <a:buBlip>
                <a:blip r:embed="rId3"/>
              </a:buBlip>
            </a:pPr>
            <a:r>
              <a:rPr lang="nl-BE" sz="4200" dirty="0">
                <a:solidFill>
                  <a:schemeClr val="bg1">
                    <a:lumMod val="50000"/>
                  </a:schemeClr>
                </a:solidFill>
              </a:rPr>
              <a:t>later meer en meer terugsturen van </a:t>
            </a:r>
            <a:r>
              <a:rPr lang="nl-BE" sz="4200" dirty="0">
                <a:solidFill>
                  <a:srgbClr val="FF0000"/>
                </a:solidFill>
              </a:rPr>
              <a:t>nieuwe</a:t>
            </a:r>
            <a:r>
              <a:rPr lang="nl-BE" sz="4200" dirty="0">
                <a:solidFill>
                  <a:schemeClr val="bg1">
                    <a:lumMod val="50000"/>
                  </a:schemeClr>
                </a:solidFill>
              </a:rPr>
              <a:t> informatie op aanvraag van academie</a:t>
            </a:r>
          </a:p>
          <a:p>
            <a:pPr marL="457200" lvl="1" indent="0">
              <a:buNone/>
            </a:pPr>
            <a:endParaRPr lang="nl-BE" sz="4200" dirty="0">
              <a:solidFill>
                <a:schemeClr val="tx1"/>
              </a:solidFill>
            </a:endParaRPr>
          </a:p>
          <a:p>
            <a:pPr marL="571500" lvl="1" indent="-571500">
              <a:buBlip>
                <a:blip r:embed="rId3"/>
              </a:buBlip>
            </a:pPr>
            <a:r>
              <a:rPr lang="nl-BE" sz="4400" dirty="0" err="1">
                <a:solidFill>
                  <a:schemeClr val="tx1"/>
                </a:solidFill>
              </a:rPr>
              <a:t>WebEdison</a:t>
            </a:r>
            <a:r>
              <a:rPr lang="nl-BE" sz="4400" dirty="0">
                <a:solidFill>
                  <a:schemeClr val="tx1"/>
                </a:solidFill>
              </a:rPr>
              <a:t> blijft basis voor personeelszendingen</a:t>
            </a:r>
          </a:p>
          <a:p>
            <a:pPr marL="1885950" lvl="3" indent="-571500"/>
            <a:r>
              <a:rPr lang="nl-BE" sz="4000" dirty="0">
                <a:solidFill>
                  <a:schemeClr val="tx1"/>
                </a:solidFill>
              </a:rPr>
              <a:t>betrouwbaar systeem</a:t>
            </a:r>
          </a:p>
          <a:p>
            <a:pPr marL="1885950" lvl="3" indent="-571500"/>
            <a:r>
              <a:rPr lang="nl-BE" sz="4000" dirty="0"/>
              <a:t>voldoet aan huidige noden</a:t>
            </a:r>
          </a:p>
          <a:p>
            <a:pPr marL="457200" lvl="1" indent="0">
              <a:buNone/>
            </a:pPr>
            <a:endParaRPr lang="nl-NL" sz="4200" dirty="0">
              <a:solidFill>
                <a:schemeClr val="tx1"/>
              </a:solidFill>
            </a:endParaRPr>
          </a:p>
        </p:txBody>
      </p:sp>
    </p:spTree>
    <p:extLst>
      <p:ext uri="{BB962C8B-B14F-4D97-AF65-F5344CB8AC3E}">
        <p14:creationId xmlns:p14="http://schemas.microsoft.com/office/powerpoint/2010/main" val="67620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LEERLINGENZENDING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539552" y="1052736"/>
            <a:ext cx="8352928" cy="4896544"/>
          </a:xfrm>
        </p:spPr>
        <p:txBody>
          <a:bodyPr>
            <a:normAutofit lnSpcReduction="10000"/>
          </a:bodyPr>
          <a:lstStyle/>
          <a:p>
            <a:pPr marL="457200" lvl="1" indent="0">
              <a:buNone/>
            </a:pPr>
            <a:r>
              <a:rPr lang="nl-BE" sz="4000" dirty="0">
                <a:solidFill>
                  <a:srgbClr val="FF0000"/>
                </a:solidFill>
              </a:rPr>
              <a:t>DISCIMUS</a:t>
            </a:r>
            <a:br>
              <a:rPr lang="nl-BE" sz="5700" dirty="0">
                <a:solidFill>
                  <a:srgbClr val="FF0000"/>
                </a:solidFill>
              </a:rPr>
            </a:br>
            <a:endParaRPr lang="nl-BE" sz="4200" dirty="0">
              <a:solidFill>
                <a:schemeClr val="tx1"/>
              </a:solidFill>
            </a:endParaRPr>
          </a:p>
          <a:p>
            <a:pPr marL="571500" lvl="1" indent="-571500">
              <a:lnSpc>
                <a:spcPct val="70000"/>
              </a:lnSpc>
              <a:buBlip>
                <a:blip r:embed="rId3"/>
              </a:buBlip>
            </a:pPr>
            <a:r>
              <a:rPr lang="nl-BE" sz="3600" dirty="0">
                <a:solidFill>
                  <a:schemeClr val="tx1"/>
                </a:solidFill>
              </a:rPr>
              <a:t>Softwareleveranciers </a:t>
            </a:r>
            <a:r>
              <a:rPr lang="nl-BE" sz="3600" dirty="0">
                <a:solidFill>
                  <a:srgbClr val="FF0000"/>
                </a:solidFill>
              </a:rPr>
              <a:t>ondersteunen</a:t>
            </a:r>
            <a:r>
              <a:rPr lang="nl-BE" sz="3600" dirty="0">
                <a:solidFill>
                  <a:schemeClr val="tx1"/>
                </a:solidFill>
              </a:rPr>
              <a:t> </a:t>
            </a:r>
            <a:r>
              <a:rPr lang="nl-BE" sz="3600" dirty="0">
                <a:solidFill>
                  <a:srgbClr val="FF0000"/>
                </a:solidFill>
              </a:rPr>
              <a:t>u</a:t>
            </a:r>
            <a:r>
              <a:rPr lang="nl-BE" sz="3600" dirty="0">
                <a:solidFill>
                  <a:schemeClr val="tx1"/>
                </a:solidFill>
              </a:rPr>
              <a:t> via handleiding en opleiding</a:t>
            </a:r>
          </a:p>
          <a:p>
            <a:pPr marL="571500" lvl="1" indent="-571500">
              <a:lnSpc>
                <a:spcPct val="70000"/>
              </a:lnSpc>
              <a:buBlip>
                <a:blip r:embed="rId3"/>
              </a:buBlip>
            </a:pPr>
            <a:endParaRPr lang="nl-BE" sz="3100" dirty="0">
              <a:solidFill>
                <a:schemeClr val="tx1"/>
              </a:solidFill>
            </a:endParaRPr>
          </a:p>
          <a:p>
            <a:pPr marL="571500" lvl="1" indent="-571500">
              <a:lnSpc>
                <a:spcPct val="70000"/>
              </a:lnSpc>
              <a:buBlip>
                <a:blip r:embed="rId3"/>
              </a:buBlip>
            </a:pPr>
            <a:r>
              <a:rPr lang="nl-NL" sz="3600" dirty="0">
                <a:solidFill>
                  <a:schemeClr val="tx1"/>
                </a:solidFill>
              </a:rPr>
              <a:t>Informatie en </a:t>
            </a:r>
            <a:r>
              <a:rPr lang="nl-NL" sz="3600" dirty="0" err="1">
                <a:solidFill>
                  <a:schemeClr val="tx1"/>
                </a:solidFill>
              </a:rPr>
              <a:t>FAQs</a:t>
            </a:r>
            <a:r>
              <a:rPr lang="nl-NL" sz="3600" dirty="0">
                <a:solidFill>
                  <a:schemeClr val="tx1"/>
                </a:solidFill>
              </a:rPr>
              <a:t> op website van AGODI</a:t>
            </a:r>
          </a:p>
          <a:p>
            <a:pPr marL="857250" lvl="3" indent="0">
              <a:lnSpc>
                <a:spcPct val="70000"/>
              </a:lnSpc>
              <a:buNone/>
            </a:pPr>
            <a:r>
              <a:rPr lang="nl-NL" sz="3400" dirty="0">
                <a:hlinkClick r:id="rId4"/>
              </a:rPr>
              <a:t>http://www.agodi.be/discimus</a:t>
            </a:r>
            <a:endParaRPr lang="nl-NL" sz="3400" dirty="0"/>
          </a:p>
          <a:p>
            <a:pPr marL="571500" lvl="1" indent="-571500">
              <a:lnSpc>
                <a:spcPct val="70000"/>
              </a:lnSpc>
              <a:buBlip>
                <a:blip r:embed="rId3"/>
              </a:buBlip>
            </a:pPr>
            <a:endParaRPr lang="nl-NL" sz="3600" dirty="0">
              <a:solidFill>
                <a:schemeClr val="tx1"/>
              </a:solidFill>
            </a:endParaRPr>
          </a:p>
          <a:p>
            <a:pPr marL="571500" lvl="1" indent="-571500">
              <a:lnSpc>
                <a:spcPct val="70000"/>
              </a:lnSpc>
              <a:buBlip>
                <a:blip r:embed="rId3"/>
              </a:buBlip>
            </a:pPr>
            <a:r>
              <a:rPr lang="nl-NL" sz="3600" dirty="0">
                <a:solidFill>
                  <a:schemeClr val="tx1"/>
                </a:solidFill>
              </a:rPr>
              <a:t>Opleiding schoolsecretariaten begin volgend schooljaar 2018-2019</a:t>
            </a:r>
          </a:p>
          <a:p>
            <a:pPr marL="457200" lvl="1" indent="0">
              <a:buNone/>
            </a:pPr>
            <a:endParaRPr lang="nl-NL" sz="4200" dirty="0">
              <a:solidFill>
                <a:schemeClr val="tx1"/>
              </a:solidFill>
            </a:endParaRPr>
          </a:p>
        </p:txBody>
      </p:sp>
    </p:spTree>
    <p:extLst>
      <p:ext uri="{BB962C8B-B14F-4D97-AF65-F5344CB8AC3E}">
        <p14:creationId xmlns:p14="http://schemas.microsoft.com/office/powerpoint/2010/main" val="291288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772816"/>
            <a:ext cx="8136904" cy="4248472"/>
          </a:xfrm>
        </p:spPr>
        <p:txBody>
          <a:bodyPr>
            <a:normAutofit/>
          </a:bodyPr>
          <a:lstStyle/>
          <a:p>
            <a:pPr marL="457200" lvl="1" indent="0">
              <a:buNone/>
            </a:pPr>
            <a:endParaRPr lang="nl-BE" sz="3600" dirty="0"/>
          </a:p>
          <a:p>
            <a:pPr algn="ctr">
              <a:buNone/>
            </a:pPr>
            <a:endParaRPr lang="nl-BE" sz="4400" dirty="0">
              <a:solidFill>
                <a:srgbClr val="00B050"/>
              </a:solidFill>
              <a:latin typeface="Arial Rounded MT Bold" pitchFamily="34" charset="0"/>
            </a:endParaRPr>
          </a:p>
          <a:p>
            <a:pPr algn="ctr">
              <a:buNone/>
            </a:pPr>
            <a:r>
              <a:rPr lang="nl-BE" sz="4400" dirty="0">
                <a:solidFill>
                  <a:srgbClr val="00B050"/>
                </a:solidFill>
                <a:latin typeface="Arial Rounded MT Bold" pitchFamily="34" charset="0"/>
              </a:rPr>
              <a:t>VERIFICATIE 2.0</a:t>
            </a:r>
            <a:endParaRPr lang="nl-BE" sz="4400" dirty="0"/>
          </a:p>
        </p:txBody>
      </p:sp>
    </p:spTree>
    <p:extLst>
      <p:ext uri="{BB962C8B-B14F-4D97-AF65-F5344CB8AC3E}">
        <p14:creationId xmlns:p14="http://schemas.microsoft.com/office/powerpoint/2010/main" val="107182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VERIFICATIE 2.0</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83568" y="1052736"/>
            <a:ext cx="8064896" cy="4968552"/>
          </a:xfrm>
        </p:spPr>
        <p:txBody>
          <a:bodyPr>
            <a:normAutofit fontScale="85000" lnSpcReduction="20000"/>
          </a:bodyPr>
          <a:lstStyle/>
          <a:p>
            <a:pPr lvl="0">
              <a:buNone/>
            </a:pPr>
            <a:r>
              <a:rPr lang="nl-BE" sz="3900" dirty="0">
                <a:solidFill>
                  <a:srgbClr val="FF0000"/>
                </a:solidFill>
              </a:rPr>
              <a:t>HUIDIG NAZICHT</a:t>
            </a:r>
          </a:p>
          <a:p>
            <a:pPr lvl="0"/>
            <a:r>
              <a:rPr lang="nl-BE" sz="3200" dirty="0"/>
              <a:t>Regelmatige inschrijvingen 1</a:t>
            </a:r>
            <a:r>
              <a:rPr lang="nl-BE" sz="3200" baseline="30000" dirty="0"/>
              <a:t>ste</a:t>
            </a:r>
            <a:r>
              <a:rPr lang="nl-BE" sz="3200" dirty="0"/>
              <a:t> telling op 1 okt</a:t>
            </a:r>
          </a:p>
          <a:p>
            <a:pPr lvl="1"/>
            <a:r>
              <a:rPr lang="nl-BE" sz="2400" dirty="0"/>
              <a:t>toelatingsvoorwaarden</a:t>
            </a:r>
          </a:p>
          <a:p>
            <a:pPr lvl="1"/>
            <a:r>
              <a:rPr lang="nl-BE" sz="2400" dirty="0"/>
              <a:t>inschrijvingsgeld</a:t>
            </a:r>
          </a:p>
          <a:p>
            <a:pPr lvl="1"/>
            <a:r>
              <a:rPr lang="nl-BE" sz="2400" dirty="0"/>
              <a:t>attesten verminderd tarief</a:t>
            </a:r>
          </a:p>
          <a:p>
            <a:pPr lvl="1"/>
            <a:r>
              <a:rPr lang="nl-BE" sz="2400" dirty="0"/>
              <a:t>dubbele inschrijvingen</a:t>
            </a:r>
          </a:p>
          <a:p>
            <a:pPr lvl="1"/>
            <a:endParaRPr lang="nl-BE" sz="2400" dirty="0"/>
          </a:p>
          <a:p>
            <a:pPr lvl="0"/>
            <a:r>
              <a:rPr lang="nl-BE" sz="3200" dirty="0"/>
              <a:t>Financierbare leerlingen 2</a:t>
            </a:r>
            <a:r>
              <a:rPr lang="nl-BE" sz="3200" baseline="30000" dirty="0"/>
              <a:t>de</a:t>
            </a:r>
            <a:r>
              <a:rPr lang="nl-BE" sz="3200" dirty="0"/>
              <a:t> telling op 1 feb</a:t>
            </a:r>
          </a:p>
          <a:p>
            <a:pPr lvl="1"/>
            <a:r>
              <a:rPr lang="nl-BE" sz="2400" dirty="0"/>
              <a:t>regelmatigheid lessenroosters</a:t>
            </a:r>
          </a:p>
          <a:p>
            <a:pPr lvl="3"/>
            <a:r>
              <a:rPr lang="nl-BE" sz="2200" dirty="0"/>
              <a:t>verplichte vakken (telvakken)</a:t>
            </a:r>
          </a:p>
          <a:p>
            <a:pPr lvl="3"/>
            <a:r>
              <a:rPr lang="nl-BE" sz="2200" dirty="0"/>
              <a:t>vrijstellingen</a:t>
            </a:r>
          </a:p>
          <a:p>
            <a:pPr lvl="1"/>
            <a:r>
              <a:rPr lang="nl-BE" sz="2400" dirty="0"/>
              <a:t>regelmatige aanwezigheid alle vakken van het lessenrooster</a:t>
            </a:r>
          </a:p>
          <a:p>
            <a:pPr lvl="1"/>
            <a:r>
              <a:rPr lang="nl-BE" sz="2400" dirty="0"/>
              <a:t>dubbele financiering</a:t>
            </a:r>
          </a:p>
          <a:p>
            <a:pPr lvl="1"/>
            <a:endParaRPr lang="nl-BE" sz="2400" dirty="0"/>
          </a:p>
          <a:p>
            <a:pPr lvl="0"/>
            <a:r>
              <a:rPr lang="nl-BE" sz="3200" dirty="0"/>
              <a:t>Toelagen</a:t>
            </a:r>
          </a:p>
          <a:p>
            <a:pPr lvl="1">
              <a:buNone/>
            </a:pPr>
            <a:endParaRPr lang="nl-BE" sz="32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1952059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VERIFICATIE 2.0</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899592" y="1124744"/>
            <a:ext cx="7848872" cy="4896544"/>
          </a:xfrm>
        </p:spPr>
        <p:txBody>
          <a:bodyPr>
            <a:normAutofit fontScale="85000" lnSpcReduction="20000"/>
          </a:bodyPr>
          <a:lstStyle/>
          <a:p>
            <a:pPr lvl="0">
              <a:buNone/>
            </a:pPr>
            <a:r>
              <a:rPr lang="nl-BE" sz="3900" dirty="0">
                <a:solidFill>
                  <a:srgbClr val="FF0000"/>
                </a:solidFill>
              </a:rPr>
              <a:t>NIEUW NAZICHT</a:t>
            </a:r>
          </a:p>
          <a:p>
            <a:pPr lvl="0"/>
            <a:r>
              <a:rPr lang="nl-BE" sz="3200" dirty="0"/>
              <a:t>Regelmatige inschrijvingen </a:t>
            </a:r>
            <a:r>
              <a:rPr lang="nl-BE" sz="3200" strike="sngStrike" dirty="0"/>
              <a:t>1</a:t>
            </a:r>
            <a:r>
              <a:rPr lang="nl-BE" sz="3200" strike="sngStrike" baseline="30000" dirty="0"/>
              <a:t>ste</a:t>
            </a:r>
            <a:r>
              <a:rPr lang="nl-BE" sz="3200" strike="sngStrike" dirty="0"/>
              <a:t> telling</a:t>
            </a:r>
            <a:r>
              <a:rPr lang="nl-BE" sz="3200" dirty="0"/>
              <a:t> op 1 okt</a:t>
            </a:r>
          </a:p>
          <a:p>
            <a:pPr lvl="1"/>
            <a:r>
              <a:rPr lang="nl-BE" sz="2400" dirty="0"/>
              <a:t>toelatingsvoorwaarden</a:t>
            </a:r>
          </a:p>
          <a:p>
            <a:pPr lvl="1"/>
            <a:r>
              <a:rPr lang="nl-BE" sz="2400" dirty="0"/>
              <a:t>inschrijvingsgeld</a:t>
            </a:r>
          </a:p>
          <a:p>
            <a:pPr lvl="1"/>
            <a:r>
              <a:rPr lang="nl-BE" sz="2400" dirty="0"/>
              <a:t>attesten verminderd tarief</a:t>
            </a:r>
          </a:p>
          <a:p>
            <a:pPr lvl="1"/>
            <a:r>
              <a:rPr lang="nl-BE" sz="2400" dirty="0"/>
              <a:t>dubbele inschrijvingen</a:t>
            </a:r>
          </a:p>
          <a:p>
            <a:pPr lvl="1"/>
            <a:endParaRPr lang="nl-BE" sz="2400" dirty="0"/>
          </a:p>
          <a:p>
            <a:pPr lvl="0"/>
            <a:r>
              <a:rPr lang="nl-BE" sz="3200" dirty="0"/>
              <a:t>Financierbare leerlingen </a:t>
            </a:r>
            <a:r>
              <a:rPr lang="nl-BE" sz="3200" strike="sngStrike" dirty="0"/>
              <a:t>2</a:t>
            </a:r>
            <a:r>
              <a:rPr lang="nl-BE" sz="3200" strike="sngStrike" baseline="30000" dirty="0"/>
              <a:t>de</a:t>
            </a:r>
            <a:r>
              <a:rPr lang="nl-BE" sz="3200" strike="sngStrike" dirty="0"/>
              <a:t> telling </a:t>
            </a:r>
            <a:r>
              <a:rPr lang="nl-BE" sz="3200" dirty="0"/>
              <a:t>op 1 feb</a:t>
            </a:r>
          </a:p>
          <a:p>
            <a:pPr lvl="1"/>
            <a:r>
              <a:rPr lang="nl-BE" sz="2400" dirty="0"/>
              <a:t>regelmatigheid lessenroosters</a:t>
            </a:r>
          </a:p>
          <a:p>
            <a:pPr lvl="3"/>
            <a:r>
              <a:rPr lang="nl-BE" sz="2200" dirty="0"/>
              <a:t>verplichte vakken </a:t>
            </a:r>
            <a:r>
              <a:rPr lang="nl-BE" sz="2200" strike="sngStrike" dirty="0"/>
              <a:t>(telvakken)</a:t>
            </a:r>
          </a:p>
          <a:p>
            <a:pPr lvl="3"/>
            <a:r>
              <a:rPr lang="nl-BE" sz="2200" dirty="0"/>
              <a:t>vrijstellingen</a:t>
            </a:r>
          </a:p>
          <a:p>
            <a:pPr lvl="1"/>
            <a:r>
              <a:rPr lang="nl-BE" sz="2400" dirty="0"/>
              <a:t>regelmatige aanwezigheid alle vakken van het lessenrooster</a:t>
            </a:r>
          </a:p>
          <a:p>
            <a:pPr lvl="1"/>
            <a:r>
              <a:rPr lang="nl-BE" sz="2400" dirty="0"/>
              <a:t>dubbele financiering</a:t>
            </a:r>
          </a:p>
          <a:p>
            <a:pPr lvl="1"/>
            <a:endParaRPr lang="nl-BE" sz="2400" dirty="0"/>
          </a:p>
          <a:p>
            <a:pPr lvl="0"/>
            <a:r>
              <a:rPr lang="nl-BE" sz="3200" dirty="0"/>
              <a:t>Toelagen</a:t>
            </a:r>
          </a:p>
          <a:p>
            <a:pPr lvl="0">
              <a:buNone/>
            </a:pPr>
            <a:endParaRPr lang="nl-BE" sz="2400" dirty="0">
              <a:solidFill>
                <a:srgbClr val="FF0000"/>
              </a:solidFill>
            </a:endParaRPr>
          </a:p>
          <a:p>
            <a:pPr>
              <a:buNone/>
            </a:pPr>
            <a:endParaRPr lang="nl-BE" sz="3600" dirty="0"/>
          </a:p>
          <a:p>
            <a:pPr lvl="1">
              <a:buNone/>
            </a:pPr>
            <a:endParaRPr lang="nl-BE" sz="32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366880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VERIFICATIE 2.0</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96752"/>
            <a:ext cx="8136904" cy="4680520"/>
          </a:xfrm>
        </p:spPr>
        <p:txBody>
          <a:bodyPr>
            <a:normAutofit fontScale="92500" lnSpcReduction="20000"/>
          </a:bodyPr>
          <a:lstStyle/>
          <a:p>
            <a:pPr>
              <a:buNone/>
            </a:pPr>
            <a:r>
              <a:rPr lang="nl-BE" sz="3600" dirty="0">
                <a:solidFill>
                  <a:srgbClr val="FF0000"/>
                </a:solidFill>
              </a:rPr>
              <a:t>NIEUW</a:t>
            </a:r>
          </a:p>
          <a:p>
            <a:pPr marL="571500" indent="-571500"/>
            <a:r>
              <a:rPr lang="nl-BE" sz="3600" dirty="0"/>
              <a:t>Hoe toelatingsvoorwaarden bewijzen?</a:t>
            </a:r>
          </a:p>
          <a:p>
            <a:pPr marL="1314450" lvl="1" indent="-571500"/>
            <a:r>
              <a:rPr lang="nl-BE" sz="3600" dirty="0"/>
              <a:t>kortlopende studierichtingen</a:t>
            </a:r>
          </a:p>
          <a:p>
            <a:pPr marL="1714500" lvl="2" indent="-571500"/>
            <a:r>
              <a:rPr lang="nl-BE" sz="3800" dirty="0"/>
              <a:t>geldig identiteitsbewijs</a:t>
            </a:r>
          </a:p>
          <a:p>
            <a:pPr marL="1314450" lvl="1" indent="-571500"/>
            <a:r>
              <a:rPr lang="nl-BE" sz="3600" dirty="0"/>
              <a:t>kortlopende studierichtingen specialisatie</a:t>
            </a:r>
          </a:p>
          <a:p>
            <a:pPr marL="1714500" lvl="2" indent="-571500"/>
            <a:r>
              <a:rPr lang="nl-BE" sz="3400" dirty="0"/>
              <a:t>geldig identiteitsbewijs</a:t>
            </a:r>
          </a:p>
          <a:p>
            <a:pPr marL="1714500" lvl="2" indent="-571500"/>
            <a:r>
              <a:rPr lang="nl-BE" sz="3400" dirty="0"/>
              <a:t>motivatie, competenties en potentieel in relatie tot het individueel kunstenaarschap dat beoogd wordt met de specialisatie-opleiding</a:t>
            </a:r>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845008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VERIFICATIE 2.0</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96752"/>
            <a:ext cx="8136904" cy="4680520"/>
          </a:xfrm>
        </p:spPr>
        <p:txBody>
          <a:bodyPr>
            <a:normAutofit fontScale="92500" lnSpcReduction="10000"/>
          </a:bodyPr>
          <a:lstStyle/>
          <a:p>
            <a:pPr>
              <a:buNone/>
            </a:pPr>
            <a:r>
              <a:rPr lang="nl-BE" sz="3600" dirty="0">
                <a:solidFill>
                  <a:srgbClr val="FF0000"/>
                </a:solidFill>
              </a:rPr>
              <a:t>VERNIEUWD</a:t>
            </a:r>
          </a:p>
          <a:p>
            <a:pPr marL="571500" indent="-571500">
              <a:lnSpc>
                <a:spcPct val="100000"/>
              </a:lnSpc>
            </a:pPr>
            <a:r>
              <a:rPr lang="nl-BE" sz="3600" dirty="0"/>
              <a:t>Toelatingsperiode</a:t>
            </a:r>
          </a:p>
          <a:p>
            <a:pPr marL="1314450" lvl="1" indent="-571500">
              <a:lnSpc>
                <a:spcPct val="100000"/>
              </a:lnSpc>
            </a:pPr>
            <a:r>
              <a:rPr lang="nl-BE" sz="3600" dirty="0"/>
              <a:t>voorlopige toelating om te bepalen of de leerling beschikt over de nodige competenties</a:t>
            </a:r>
          </a:p>
          <a:p>
            <a:pPr marL="1314450" lvl="1" indent="-571500">
              <a:lnSpc>
                <a:spcPct val="100000"/>
              </a:lnSpc>
            </a:pPr>
            <a:r>
              <a:rPr lang="nl-BE" sz="3600" dirty="0"/>
              <a:t>1 november beslissing directeur op advies leerkracht</a:t>
            </a:r>
          </a:p>
          <a:p>
            <a:pPr marL="1314450" lvl="1" indent="-571500">
              <a:lnSpc>
                <a:spcPct val="100000"/>
              </a:lnSpc>
            </a:pPr>
            <a:r>
              <a:rPr lang="nl-BE" sz="3600" dirty="0"/>
              <a:t>bijhouden register met aanvragen en gemotiveerde beslissingen (controle)</a:t>
            </a:r>
          </a:p>
          <a:p>
            <a:pPr marL="1314450" lvl="1" indent="-571500">
              <a:lnSpc>
                <a:spcPct val="100000"/>
              </a:lnSpc>
            </a:pPr>
            <a:endParaRPr lang="nl-BE" sz="4400" dirty="0"/>
          </a:p>
        </p:txBody>
      </p:sp>
    </p:spTree>
    <p:extLst>
      <p:ext uri="{BB962C8B-B14F-4D97-AF65-F5344CB8AC3E}">
        <p14:creationId xmlns:p14="http://schemas.microsoft.com/office/powerpoint/2010/main" val="3436802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772816"/>
            <a:ext cx="8136904" cy="4248472"/>
          </a:xfrm>
        </p:spPr>
        <p:txBody>
          <a:bodyPr>
            <a:normAutofit/>
          </a:bodyPr>
          <a:lstStyle/>
          <a:p>
            <a:pPr marL="457200" lvl="1" indent="0">
              <a:buNone/>
            </a:pPr>
            <a:endParaRPr lang="nl-BE" sz="3600" dirty="0"/>
          </a:p>
          <a:p>
            <a:pPr algn="ctr">
              <a:buNone/>
            </a:pPr>
            <a:endParaRPr lang="nl-BE" sz="4400" dirty="0">
              <a:solidFill>
                <a:srgbClr val="00B050"/>
              </a:solidFill>
              <a:latin typeface="Arial Rounded MT Bold" pitchFamily="34" charset="0"/>
            </a:endParaRPr>
          </a:p>
          <a:p>
            <a:pPr algn="ctr">
              <a:buNone/>
            </a:pPr>
            <a:r>
              <a:rPr lang="nl-BE" sz="4400" dirty="0">
                <a:solidFill>
                  <a:srgbClr val="00B050"/>
                </a:solidFill>
                <a:latin typeface="Arial Rounded MT Bold" pitchFamily="34" charset="0"/>
              </a:rPr>
              <a:t>COMMUNICATIE</a:t>
            </a:r>
            <a:endParaRPr lang="nl-BE" sz="4400" dirty="0"/>
          </a:p>
        </p:txBody>
      </p:sp>
    </p:spTree>
    <p:extLst>
      <p:ext uri="{BB962C8B-B14F-4D97-AF65-F5344CB8AC3E}">
        <p14:creationId xmlns:p14="http://schemas.microsoft.com/office/powerpoint/2010/main" val="4262418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Communicatie</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899592" y="1268760"/>
            <a:ext cx="7848872" cy="4752528"/>
          </a:xfrm>
        </p:spPr>
        <p:txBody>
          <a:bodyPr>
            <a:normAutofit/>
          </a:bodyPr>
          <a:lstStyle/>
          <a:p>
            <a:pPr lvl="0"/>
            <a:r>
              <a:rPr lang="nl-BE" sz="2400" dirty="0"/>
              <a:t>Er komt een omzendbrief jaarlijkse inlichtingen voor het schooljaar 2018-2019 </a:t>
            </a:r>
            <a:r>
              <a:rPr lang="nl-BE" sz="2400"/>
              <a:t>in juni</a:t>
            </a:r>
            <a:endParaRPr lang="nl-BE" sz="2400" dirty="0"/>
          </a:p>
          <a:p>
            <a:pPr lvl="1"/>
            <a:r>
              <a:rPr lang="nl-BE" sz="2400" dirty="0"/>
              <a:t>inschrijvingsgeld</a:t>
            </a:r>
          </a:p>
          <a:p>
            <a:pPr lvl="1"/>
            <a:r>
              <a:rPr lang="nl-BE" sz="2400" dirty="0"/>
              <a:t>toelagen</a:t>
            </a:r>
          </a:p>
          <a:p>
            <a:pPr lvl="1"/>
            <a:r>
              <a:rPr lang="nl-BE" sz="2400" dirty="0"/>
              <a:t>leerlingenzendingen en terugzendingen via </a:t>
            </a:r>
            <a:r>
              <a:rPr lang="nl-BE" sz="2400" dirty="0" err="1"/>
              <a:t>Discimus</a:t>
            </a:r>
            <a:endParaRPr lang="nl-BE" sz="2400" dirty="0"/>
          </a:p>
          <a:p>
            <a:pPr lvl="1"/>
            <a:r>
              <a:rPr lang="nl-BE" sz="2400" dirty="0"/>
              <a:t>documenten en formulieren van het schooldossier</a:t>
            </a:r>
          </a:p>
          <a:p>
            <a:pPr lvl="3"/>
            <a:r>
              <a:rPr lang="nl-BE" dirty="0"/>
              <a:t>lessenroosters</a:t>
            </a:r>
          </a:p>
          <a:p>
            <a:pPr lvl="3"/>
            <a:r>
              <a:rPr lang="nl-BE" dirty="0"/>
              <a:t>aanwending lestijdenpakket</a:t>
            </a:r>
          </a:p>
          <a:p>
            <a:pPr lvl="3"/>
            <a:r>
              <a:rPr lang="nl-BE" dirty="0"/>
              <a:t>document G studieaanbod per vestigingsplaats</a:t>
            </a:r>
          </a:p>
          <a:p>
            <a:pPr lvl="3"/>
            <a:endParaRPr lang="nl-BE" dirty="0"/>
          </a:p>
          <a:p>
            <a:pPr lvl="0"/>
            <a:r>
              <a:rPr lang="nl-BE" sz="2400" dirty="0"/>
              <a:t>Deze omzendbrief informeert over de geld- en gegevensstromen tussen academies en overheid (AGODI)</a:t>
            </a:r>
          </a:p>
          <a:p>
            <a:pPr lvl="1" indent="0">
              <a:buNone/>
            </a:pPr>
            <a:endParaRPr lang="nl-BE" sz="3100" dirty="0">
              <a:solidFill>
                <a:schemeClr val="tx1"/>
              </a:solidFill>
            </a:endParaRPr>
          </a:p>
          <a:p>
            <a:pPr lvl="1">
              <a:buNone/>
            </a:pPr>
            <a:endParaRPr lang="nl-BE" sz="32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243949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INSCHRIJVINGSGELD</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908720"/>
            <a:ext cx="8136904" cy="5184576"/>
          </a:xfrm>
        </p:spPr>
        <p:txBody>
          <a:bodyPr>
            <a:normAutofit fontScale="92500" lnSpcReduction="10000"/>
          </a:bodyPr>
          <a:lstStyle/>
          <a:p>
            <a:pPr>
              <a:buNone/>
            </a:pPr>
            <a:r>
              <a:rPr lang="nl-BE" sz="3600" dirty="0">
                <a:solidFill>
                  <a:srgbClr val="FF0000"/>
                </a:solidFill>
              </a:rPr>
              <a:t>NIEUW</a:t>
            </a:r>
          </a:p>
          <a:p>
            <a:pPr marL="571500" indent="-571500">
              <a:lnSpc>
                <a:spcPct val="70000"/>
              </a:lnSpc>
            </a:pPr>
            <a:r>
              <a:rPr lang="nl-BE" sz="3600" dirty="0"/>
              <a:t>Vordering via voorschot op 15 november en saldo op 15 april</a:t>
            </a:r>
          </a:p>
          <a:p>
            <a:pPr marL="571500" indent="-571500">
              <a:lnSpc>
                <a:spcPct val="70000"/>
              </a:lnSpc>
            </a:pPr>
            <a:endParaRPr lang="nl-BE" sz="3600" dirty="0"/>
          </a:p>
          <a:p>
            <a:pPr marL="571500" indent="-571500">
              <a:lnSpc>
                <a:spcPct val="70000"/>
              </a:lnSpc>
            </a:pPr>
            <a:r>
              <a:rPr lang="nl-BE" sz="3600" dirty="0"/>
              <a:t>Voorschot 2018-2019</a:t>
            </a:r>
          </a:p>
          <a:p>
            <a:pPr marL="1314450" lvl="1" indent="-571500">
              <a:lnSpc>
                <a:spcPct val="70000"/>
              </a:lnSpc>
            </a:pPr>
            <a:r>
              <a:rPr lang="nl-BE" sz="3600" dirty="0"/>
              <a:t>95% bedrag vorig schooljaar 2017-2018 MIN werkingstoelage 2018-2019</a:t>
            </a:r>
          </a:p>
          <a:p>
            <a:pPr marL="1314450" lvl="1" indent="-571500">
              <a:lnSpc>
                <a:spcPct val="70000"/>
              </a:lnSpc>
            </a:pPr>
            <a:r>
              <a:rPr lang="nl-BE" sz="3600" dirty="0"/>
              <a:t>GO!-academies: 95% bedrag vorig schooljaar</a:t>
            </a:r>
          </a:p>
          <a:p>
            <a:pPr marL="1314450" lvl="1" indent="-571500">
              <a:lnSpc>
                <a:spcPct val="70000"/>
              </a:lnSpc>
            </a:pPr>
            <a:endParaRPr lang="nl-BE" sz="3600" dirty="0"/>
          </a:p>
          <a:p>
            <a:pPr marL="571500" indent="-571500">
              <a:lnSpc>
                <a:spcPct val="70000"/>
              </a:lnSpc>
            </a:pPr>
            <a:r>
              <a:rPr lang="nl-BE" sz="3600" dirty="0"/>
              <a:t>Saldo 2018-2019</a:t>
            </a:r>
          </a:p>
          <a:p>
            <a:pPr marL="1314450" lvl="1" indent="-571500">
              <a:lnSpc>
                <a:spcPct val="70000"/>
              </a:lnSpc>
            </a:pPr>
            <a:r>
              <a:rPr lang="nl-BE" sz="3600" dirty="0"/>
              <a:t>100% bedrag schooljaar 2018-2019 </a:t>
            </a:r>
            <a:r>
              <a:rPr lang="nl-BE" sz="3600"/>
              <a:t>MIN voorschot (95%)</a:t>
            </a:r>
            <a:endParaRPr lang="nl-BE" sz="3600" dirty="0"/>
          </a:p>
          <a:p>
            <a:pPr marL="571500" indent="-571500">
              <a:lnSpc>
                <a:spcPct val="70000"/>
              </a:lnSpc>
            </a:pPr>
            <a:endParaRPr lang="nl-BE" sz="36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2288757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Communicatie</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899592" y="1268760"/>
            <a:ext cx="7848872" cy="4752528"/>
          </a:xfrm>
        </p:spPr>
        <p:txBody>
          <a:bodyPr>
            <a:normAutofit fontScale="92500"/>
          </a:bodyPr>
          <a:lstStyle/>
          <a:p>
            <a:pPr lvl="0"/>
            <a:r>
              <a:rPr lang="nl-BE" sz="2400" dirty="0"/>
              <a:t>Uitgebreid document G op </a:t>
            </a:r>
            <a:r>
              <a:rPr lang="nl-BE" sz="2400" dirty="0">
                <a:solidFill>
                  <a:srgbClr val="FF0000"/>
                </a:solidFill>
              </a:rPr>
              <a:t>Mijn Onderwijs in juni 2018 </a:t>
            </a:r>
            <a:r>
              <a:rPr lang="nl-BE" sz="2400" dirty="0"/>
              <a:t>om het nieuwe studieaanbod bij jullie en bij ons op elkaar af te stemmen.</a:t>
            </a:r>
          </a:p>
          <a:p>
            <a:pPr lvl="1"/>
            <a:r>
              <a:rPr lang="nl-BE" sz="2400" dirty="0"/>
              <a:t>het studieaanbod zal voortaan per vestigingsplaats worden bijgehouden omdat de nieuwe programmatie- en rationalisatieregelgeving daarop is afgestemd. Het nieuwe document G zal dus de administratieve groepen </a:t>
            </a:r>
            <a:r>
              <a:rPr lang="nl-BE" sz="2400" dirty="0">
                <a:solidFill>
                  <a:srgbClr val="FF0000"/>
                </a:solidFill>
              </a:rPr>
              <a:t>per vestigingsplaats </a:t>
            </a:r>
            <a:r>
              <a:rPr lang="nl-BE" sz="2400" dirty="0"/>
              <a:t>aangeven. Kijk het goed na, het zal de gelegenheid bieden om aanvullingen en correcties aan te geven</a:t>
            </a:r>
          </a:p>
          <a:p>
            <a:pPr lvl="1"/>
            <a:r>
              <a:rPr lang="nl-BE" sz="2400" dirty="0"/>
              <a:t>(eventueel) via document G kunnen ook nog  onderwijsbevoegdheden gemeld worden voor opties die de academie </a:t>
            </a:r>
            <a:r>
              <a:rPr lang="nl-BE" sz="2400" dirty="0">
                <a:solidFill>
                  <a:srgbClr val="FF0000"/>
                </a:solidFill>
              </a:rPr>
              <a:t>kan aanbieden zonder een aanvraag te doen</a:t>
            </a:r>
            <a:r>
              <a:rPr lang="nl-BE" sz="2400" dirty="0"/>
              <a:t>. De basis van dat verworven recht zit in </a:t>
            </a:r>
            <a:r>
              <a:rPr lang="nl-BE" sz="2400" dirty="0">
                <a:solidFill>
                  <a:srgbClr val="FF0000"/>
                </a:solidFill>
              </a:rPr>
              <a:t>bijlage 1 en bijlage 2 </a:t>
            </a:r>
            <a:r>
              <a:rPr lang="nl-BE" sz="2400" dirty="0"/>
              <a:t>van de omzendbrief ‘Programmatie, rationalisatie en onderwijsbevoegdheid in het </a:t>
            </a:r>
            <a:r>
              <a:rPr lang="nl-BE" sz="2400" dirty="0" err="1"/>
              <a:t>dko</a:t>
            </a:r>
            <a:r>
              <a:rPr lang="nl-BE" sz="2400" dirty="0"/>
              <a:t>’.</a:t>
            </a:r>
          </a:p>
          <a:p>
            <a:pPr lvl="1" indent="0">
              <a:buNone/>
            </a:pPr>
            <a:endParaRPr lang="nl-BE" sz="3100" dirty="0">
              <a:solidFill>
                <a:schemeClr val="tx1"/>
              </a:solidFill>
            </a:endParaRPr>
          </a:p>
          <a:p>
            <a:pPr lvl="1">
              <a:buNone/>
            </a:pPr>
            <a:endParaRPr lang="nl-BE" sz="3200" dirty="0"/>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4228891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Communicatie</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899592" y="1268760"/>
            <a:ext cx="7848872" cy="4752528"/>
          </a:xfrm>
        </p:spPr>
        <p:txBody>
          <a:bodyPr>
            <a:normAutofit/>
          </a:bodyPr>
          <a:lstStyle/>
          <a:p>
            <a:pPr lvl="0"/>
            <a:r>
              <a:rPr lang="nl-BE" dirty="0"/>
              <a:t>Er komt een omzendbrief bij aanvang </a:t>
            </a:r>
            <a:r>
              <a:rPr lang="nl-BE"/>
              <a:t>volgend schooljaar </a:t>
            </a:r>
            <a:r>
              <a:rPr lang="nl-BE" dirty="0"/>
              <a:t>over de werking van de verificatie2.0</a:t>
            </a:r>
          </a:p>
          <a:p>
            <a:pPr lvl="0"/>
            <a:endParaRPr lang="nl-BE" dirty="0"/>
          </a:p>
          <a:p>
            <a:pPr lvl="0"/>
            <a:r>
              <a:rPr lang="nl-BE" dirty="0"/>
              <a:t>Welke onderdelen van de schooladministratie  controleert de verificateur</a:t>
            </a:r>
          </a:p>
          <a:p>
            <a:pPr lvl="1"/>
            <a:r>
              <a:rPr lang="nl-BE" sz="2000" dirty="0"/>
              <a:t>inschrijvingen 1 oktober</a:t>
            </a:r>
          </a:p>
          <a:p>
            <a:pPr lvl="1"/>
            <a:r>
              <a:rPr lang="nl-BE" sz="2000" dirty="0"/>
              <a:t>financierbaarheid 1 februari</a:t>
            </a:r>
          </a:p>
          <a:p>
            <a:pPr lvl="1"/>
            <a:r>
              <a:rPr lang="nl-BE" sz="2000" dirty="0"/>
              <a:t>toelagen</a:t>
            </a:r>
          </a:p>
          <a:p>
            <a:pPr lvl="1"/>
            <a:r>
              <a:rPr lang="nl-BE" sz="2000" dirty="0"/>
              <a:t>…</a:t>
            </a:r>
          </a:p>
          <a:p>
            <a:pPr lvl="0">
              <a:buNone/>
            </a:pPr>
            <a:endParaRPr lang="nl-BE" dirty="0"/>
          </a:p>
          <a:p>
            <a:r>
              <a:rPr lang="nl-BE" sz="2400" dirty="0"/>
              <a:t>Waarom kijkt de verificatie die onderdelen na?</a:t>
            </a:r>
          </a:p>
          <a:p>
            <a:r>
              <a:rPr lang="nl-BE" sz="2400" dirty="0"/>
              <a:t>Hoe zal de verificatie in de praktijk verlopen?</a:t>
            </a:r>
          </a:p>
          <a:p>
            <a:pPr lvl="1"/>
            <a:endParaRPr lang="nl-BE" sz="2400" dirty="0"/>
          </a:p>
        </p:txBody>
      </p:sp>
    </p:spTree>
    <p:extLst>
      <p:ext uri="{BB962C8B-B14F-4D97-AF65-F5344CB8AC3E}">
        <p14:creationId xmlns:p14="http://schemas.microsoft.com/office/powerpoint/2010/main" val="165573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Communicatie</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899592" y="1268760"/>
            <a:ext cx="7848872" cy="4752528"/>
          </a:xfrm>
        </p:spPr>
        <p:txBody>
          <a:bodyPr>
            <a:normAutofit/>
          </a:bodyPr>
          <a:lstStyle/>
          <a:p>
            <a:pPr lvl="0"/>
            <a:r>
              <a:rPr lang="nl-BE" sz="2800" dirty="0"/>
              <a:t>AGODI academie gaat nog bijkomende opleidingen organiseren voor de schoolsecretariaten</a:t>
            </a:r>
          </a:p>
          <a:p>
            <a:pPr lvl="0"/>
            <a:endParaRPr lang="nl-BE" sz="2800" dirty="0"/>
          </a:p>
          <a:p>
            <a:pPr lvl="0"/>
            <a:r>
              <a:rPr lang="nl-BE" sz="2800" dirty="0"/>
              <a:t>Wanneer: september 2018?</a:t>
            </a:r>
          </a:p>
          <a:p>
            <a:pPr lvl="0"/>
            <a:r>
              <a:rPr lang="nl-BE" sz="2800" dirty="0"/>
              <a:t>Focus op toelatingsvoorwaarden</a:t>
            </a:r>
          </a:p>
          <a:p>
            <a:pPr lvl="0">
              <a:buNone/>
            </a:pPr>
            <a:endParaRPr lang="nl-BE" sz="2800" dirty="0"/>
          </a:p>
          <a:p>
            <a:pPr lvl="0"/>
            <a:r>
              <a:rPr lang="nl-BE" sz="2800" dirty="0"/>
              <a:t>Ook de softwareleveranciers geven opleidingen om te leren werken met </a:t>
            </a:r>
            <a:r>
              <a:rPr lang="nl-BE" sz="2800" dirty="0" err="1"/>
              <a:t>Discimus</a:t>
            </a:r>
            <a:r>
              <a:rPr lang="nl-BE" sz="2800" dirty="0"/>
              <a:t> en met vernieuwingen van de schooladministratie</a:t>
            </a:r>
          </a:p>
          <a:p>
            <a:pPr lvl="0"/>
            <a:endParaRPr lang="nl-BE" dirty="0"/>
          </a:p>
          <a:p>
            <a:pPr lvl="1"/>
            <a:endParaRPr lang="nl-BE" sz="2400" dirty="0"/>
          </a:p>
        </p:txBody>
      </p:sp>
    </p:spTree>
    <p:extLst>
      <p:ext uri="{BB962C8B-B14F-4D97-AF65-F5344CB8AC3E}">
        <p14:creationId xmlns:p14="http://schemas.microsoft.com/office/powerpoint/2010/main" val="3106485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2996952"/>
            <a:ext cx="8229600" cy="1200329"/>
          </a:xfr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buNone/>
            </a:pPr>
            <a:r>
              <a:rPr lang="nl-BE"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VRAGEN?</a:t>
            </a:r>
            <a:endParaRPr lang="nl-BE" sz="6000" dirty="0"/>
          </a:p>
        </p:txBody>
      </p:sp>
      <p:sp>
        <p:nvSpPr>
          <p:cNvPr id="4" name="Tijdelijke aanduiding voor dianummer 3"/>
          <p:cNvSpPr>
            <a:spLocks noGrp="1"/>
          </p:cNvSpPr>
          <p:nvPr>
            <p:ph type="sldNum" sz="quarter" idx="12"/>
          </p:nvPr>
        </p:nvSpPr>
        <p:spPr/>
        <p:txBody>
          <a:bodyPr/>
          <a:lstStyle/>
          <a:p>
            <a:fld id="{9DF65DCC-A7AA-43D3-BB6D-3442A84EB079}" type="slidenum">
              <a:rPr lang="nl-BE" smtClean="0"/>
              <a:pPr/>
              <a:t>53</a:t>
            </a:fld>
            <a:endParaRPr lang="nl-BE" dirty="0"/>
          </a:p>
        </p:txBody>
      </p:sp>
      <p:sp>
        <p:nvSpPr>
          <p:cNvPr id="2" name="Tekstvak 1">
            <a:extLst>
              <a:ext uri="{FF2B5EF4-FFF2-40B4-BE49-F238E27FC236}">
                <a16:creationId xmlns:a16="http://schemas.microsoft.com/office/drawing/2014/main" id="{472E16F8-09D5-4F07-83B0-54507F9EC1AE}"/>
              </a:ext>
            </a:extLst>
          </p:cNvPr>
          <p:cNvSpPr txBox="1"/>
          <p:nvPr/>
        </p:nvSpPr>
        <p:spPr>
          <a:xfrm>
            <a:off x="457200" y="4653136"/>
            <a:ext cx="8229600" cy="1569660"/>
          </a:xfrm>
          <a:prstGeom prst="rect">
            <a:avLst/>
          </a:prstGeom>
          <a:noFill/>
        </p:spPr>
        <p:txBody>
          <a:bodyPr wrap="square" rtlCol="0">
            <a:spAutoFit/>
          </a:bodyPr>
          <a:lstStyle/>
          <a:p>
            <a:pPr algn="ctr"/>
            <a:r>
              <a:rPr lang="nl-BE" sz="3200" dirty="0">
                <a:hlinkClick r:id="rId3"/>
              </a:rPr>
              <a:t>Deeltijdskunstonderwijs.agodi@vlaanderen.be</a:t>
            </a:r>
            <a:endParaRPr lang="nl-BE" sz="3200" dirty="0"/>
          </a:p>
          <a:p>
            <a:pPr algn="ctr"/>
            <a:r>
              <a:rPr lang="nl-BE" sz="3200" dirty="0"/>
              <a:t>https://www.onderwijs.vlaanderen.be/nl</a:t>
            </a:r>
            <a:r>
              <a:rPr lang="nl-BE" sz="3200"/>
              <a:t>/decreet-deeltijds-kunstonderwijs</a:t>
            </a:r>
            <a:endParaRPr lang="nl-BE" sz="3200" dirty="0"/>
          </a:p>
        </p:txBody>
      </p:sp>
    </p:spTree>
    <p:extLst>
      <p:ext uri="{BB962C8B-B14F-4D97-AF65-F5344CB8AC3E}">
        <p14:creationId xmlns:p14="http://schemas.microsoft.com/office/powerpoint/2010/main" val="36241016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BIJDRAGEREGELING</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124744"/>
            <a:ext cx="8136904" cy="4680520"/>
          </a:xfrm>
        </p:spPr>
        <p:txBody>
          <a:bodyPr>
            <a:normAutofit fontScale="92500" lnSpcReduction="20000"/>
          </a:bodyPr>
          <a:lstStyle/>
          <a:p>
            <a:pPr>
              <a:buNone/>
            </a:pPr>
            <a:r>
              <a:rPr lang="nl-BE" sz="3600" dirty="0">
                <a:solidFill>
                  <a:srgbClr val="FF0000"/>
                </a:solidFill>
              </a:rPr>
              <a:t>NIEUW</a:t>
            </a:r>
          </a:p>
          <a:p>
            <a:pPr marL="571500" indent="-571500">
              <a:lnSpc>
                <a:spcPct val="70000"/>
              </a:lnSpc>
            </a:pPr>
            <a:r>
              <a:rPr lang="nl-BE" sz="3600" dirty="0"/>
              <a:t>Bijdrage bovenop inschrijvingsgeld</a:t>
            </a:r>
          </a:p>
          <a:p>
            <a:pPr marL="1314450" lvl="1" indent="-571500">
              <a:lnSpc>
                <a:spcPct val="70000"/>
              </a:lnSpc>
            </a:pPr>
            <a:r>
              <a:rPr lang="nl-BE" sz="3600" dirty="0"/>
              <a:t>cursusmateriaal, auteursrechten, reprografierechten (kopieerrecht)</a:t>
            </a:r>
          </a:p>
          <a:p>
            <a:pPr marL="1314450" lvl="1" indent="-571500">
              <a:lnSpc>
                <a:spcPct val="70000"/>
              </a:lnSpc>
            </a:pPr>
            <a:r>
              <a:rPr lang="nl-BE" sz="3600" dirty="0"/>
              <a:t>voorwaarden</a:t>
            </a:r>
          </a:p>
          <a:p>
            <a:pPr marL="2171700" lvl="3" indent="-571500">
              <a:lnSpc>
                <a:spcPct val="70000"/>
              </a:lnSpc>
            </a:pPr>
            <a:r>
              <a:rPr lang="nl-BE" sz="3400" dirty="0"/>
              <a:t>billijk</a:t>
            </a:r>
          </a:p>
          <a:p>
            <a:pPr marL="2171700" lvl="3" indent="-571500">
              <a:lnSpc>
                <a:spcPct val="70000"/>
              </a:lnSpc>
            </a:pPr>
            <a:r>
              <a:rPr lang="nl-BE" sz="3400" dirty="0"/>
              <a:t>informeren vóór inschrijving</a:t>
            </a:r>
          </a:p>
          <a:p>
            <a:pPr marL="2171700" lvl="3" indent="-571500">
              <a:lnSpc>
                <a:spcPct val="70000"/>
              </a:lnSpc>
            </a:pPr>
            <a:endParaRPr lang="nl-BE" sz="3400" dirty="0"/>
          </a:p>
          <a:p>
            <a:pPr marL="571500" indent="-571500">
              <a:lnSpc>
                <a:spcPct val="70000"/>
              </a:lnSpc>
            </a:pPr>
            <a:r>
              <a:rPr lang="nl-BE" sz="3600" dirty="0"/>
              <a:t>Bijdrage in plaats van inschrijvingsgeld</a:t>
            </a:r>
          </a:p>
          <a:p>
            <a:pPr marL="1314450" lvl="1" indent="-571500">
              <a:lnSpc>
                <a:spcPct val="70000"/>
              </a:lnSpc>
            </a:pPr>
            <a:r>
              <a:rPr lang="nl-BE" sz="3600" dirty="0"/>
              <a:t>leeractiviteiten op maat</a:t>
            </a:r>
          </a:p>
          <a:p>
            <a:pPr marL="1314450" lvl="1" indent="-571500">
              <a:lnSpc>
                <a:spcPct val="70000"/>
              </a:lnSpc>
            </a:pPr>
            <a:r>
              <a:rPr lang="nl-BE" sz="3600" dirty="0"/>
              <a:t>niet-regelmatige leerlingen</a:t>
            </a:r>
          </a:p>
          <a:p>
            <a:pPr marL="1314450" lvl="1" indent="-571500">
              <a:lnSpc>
                <a:spcPct val="70000"/>
              </a:lnSpc>
            </a:pPr>
            <a:r>
              <a:rPr lang="nl-BE" sz="3600" dirty="0"/>
              <a:t>voorwaarde</a:t>
            </a:r>
          </a:p>
          <a:p>
            <a:pPr marL="2171700" lvl="3" indent="-571500">
              <a:lnSpc>
                <a:spcPct val="70000"/>
              </a:lnSpc>
            </a:pPr>
            <a:r>
              <a:rPr lang="nl-BE" sz="3400" dirty="0"/>
              <a:t>niet hoger dan officieel tarief</a:t>
            </a:r>
          </a:p>
          <a:p>
            <a:pPr marL="571500" indent="-571500">
              <a:lnSpc>
                <a:spcPct val="70000"/>
              </a:lnSpc>
            </a:pPr>
            <a:endParaRPr lang="nl-BE" sz="3600" dirty="0"/>
          </a:p>
          <a:p>
            <a:pPr marL="1314450" lvl="1" indent="-571500">
              <a:lnSpc>
                <a:spcPct val="70000"/>
              </a:lnSpc>
            </a:pPr>
            <a:endParaRPr lang="nl-BE" sz="3600" dirty="0"/>
          </a:p>
          <a:p>
            <a:pPr marL="1314450" lvl="1" indent="-571500">
              <a:lnSpc>
                <a:spcPct val="70000"/>
              </a:lnSpc>
            </a:pPr>
            <a:endParaRPr lang="nl-BE" sz="3600" dirty="0"/>
          </a:p>
          <a:p>
            <a:pPr>
              <a:buNone/>
            </a:pPr>
            <a:endParaRPr lang="nl-BE" sz="3600" dirty="0">
              <a:solidFill>
                <a:srgbClr val="FF0000"/>
              </a:solidFill>
            </a:endParaRPr>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395463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63AD2-D74D-4CD6-9211-BBC164F80B01}"/>
              </a:ext>
            </a:extLst>
          </p:cNvPr>
          <p:cNvSpPr>
            <a:spLocks noGrp="1"/>
          </p:cNvSpPr>
          <p:nvPr>
            <p:ph type="title"/>
          </p:nvPr>
        </p:nvSpPr>
        <p:spPr>
          <a:xfrm>
            <a:off x="1293160" y="404664"/>
            <a:ext cx="7416000" cy="1116000"/>
          </a:xfrm>
        </p:spPr>
        <p:txBody>
          <a:bodyPr>
            <a:normAutofit/>
          </a:bodyPr>
          <a:lstStyle/>
          <a:p>
            <a:r>
              <a:rPr lang="nl-BE" sz="4000" dirty="0">
                <a:solidFill>
                  <a:srgbClr val="00B050"/>
                </a:solidFill>
                <a:latin typeface="Arial Rounded MT Bold" panose="020F0704030504030204" pitchFamily="34" charset="0"/>
              </a:rPr>
              <a:t>VERMINDERD TARIEF</a:t>
            </a:r>
          </a:p>
        </p:txBody>
      </p:sp>
      <p:sp>
        <p:nvSpPr>
          <p:cNvPr id="3" name="Tijdelijke aanduiding voor inhoud 2">
            <a:extLst>
              <a:ext uri="{FF2B5EF4-FFF2-40B4-BE49-F238E27FC236}">
                <a16:creationId xmlns:a16="http://schemas.microsoft.com/office/drawing/2014/main" id="{99DEB235-6DFC-4A15-BBCA-BA965CF2EA49}"/>
              </a:ext>
            </a:extLst>
          </p:cNvPr>
          <p:cNvSpPr>
            <a:spLocks noGrp="1"/>
          </p:cNvSpPr>
          <p:nvPr>
            <p:ph sz="half" idx="1"/>
          </p:nvPr>
        </p:nvSpPr>
        <p:spPr/>
        <p:txBody>
          <a:bodyPr/>
          <a:lstStyle/>
          <a:p>
            <a:r>
              <a:rPr lang="nl-BE" dirty="0"/>
              <a:t>Rechtsgrond :</a:t>
            </a:r>
          </a:p>
          <a:p>
            <a:pPr lvl="1"/>
            <a:r>
              <a:rPr lang="nl-BE" dirty="0"/>
              <a:t>decreet : artikel 92 </a:t>
            </a:r>
            <a:r>
              <a:rPr lang="nl-BE" dirty="0">
                <a:sym typeface="Wingdings" panose="05000000000000000000" pitchFamily="2" charset="2"/>
              </a:rPr>
              <a:t> opsomming categorieën</a:t>
            </a:r>
            <a:endParaRPr lang="nl-BE" dirty="0"/>
          </a:p>
          <a:p>
            <a:pPr lvl="1"/>
            <a:r>
              <a:rPr lang="nl-BE" dirty="0"/>
              <a:t>besluit : artikel 48 </a:t>
            </a:r>
            <a:r>
              <a:rPr lang="nl-BE" dirty="0">
                <a:sym typeface="Wingdings" panose="05000000000000000000" pitchFamily="2" charset="2"/>
              </a:rPr>
              <a:t> opsomming attestering</a:t>
            </a:r>
            <a:endParaRPr lang="nl-BE" dirty="0"/>
          </a:p>
        </p:txBody>
      </p:sp>
    </p:spTree>
    <p:extLst>
      <p:ext uri="{BB962C8B-B14F-4D97-AF65-F5344CB8AC3E}">
        <p14:creationId xmlns:p14="http://schemas.microsoft.com/office/powerpoint/2010/main" val="420472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VERMINDERD TARIEF</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340768"/>
            <a:ext cx="8136904" cy="4680520"/>
          </a:xfrm>
        </p:spPr>
        <p:txBody>
          <a:bodyPr>
            <a:normAutofit/>
          </a:bodyPr>
          <a:lstStyle/>
          <a:p>
            <a:pPr marL="571500" indent="-571500">
              <a:lnSpc>
                <a:spcPct val="70000"/>
              </a:lnSpc>
            </a:pPr>
            <a:endParaRPr lang="nl-BE" sz="3600" dirty="0"/>
          </a:p>
          <a:p>
            <a:pPr marL="1314450" lvl="1" indent="-571500">
              <a:lnSpc>
                <a:spcPct val="70000"/>
              </a:lnSpc>
            </a:pPr>
            <a:endParaRPr lang="nl-BE" sz="3600" dirty="0"/>
          </a:p>
          <a:p>
            <a:pPr marL="1314450" lvl="1" indent="-571500">
              <a:lnSpc>
                <a:spcPct val="70000"/>
              </a:lnSpc>
            </a:pPr>
            <a:endParaRPr lang="nl-BE" sz="3600" dirty="0"/>
          </a:p>
          <a:p>
            <a:pPr>
              <a:buNone/>
            </a:pPr>
            <a:endParaRPr lang="nl-BE" sz="3600" dirty="0">
              <a:solidFill>
                <a:srgbClr val="FF0000"/>
              </a:solidFill>
            </a:endParaRPr>
          </a:p>
          <a:p>
            <a:pPr marL="457200" lvl="1" indent="0">
              <a:buNone/>
            </a:pPr>
            <a:endParaRPr lang="nl-BE" sz="3600" dirty="0"/>
          </a:p>
          <a:p>
            <a:pPr algn="ctr">
              <a:buNone/>
            </a:pPr>
            <a:endParaRPr lang="nl-BE" sz="4400" dirty="0"/>
          </a:p>
        </p:txBody>
      </p:sp>
      <p:graphicFrame>
        <p:nvGraphicFramePr>
          <p:cNvPr id="3" name="Tabel 2">
            <a:extLst>
              <a:ext uri="{FF2B5EF4-FFF2-40B4-BE49-F238E27FC236}">
                <a16:creationId xmlns:a16="http://schemas.microsoft.com/office/drawing/2014/main" id="{488331ED-8198-479D-94DE-63D492A62DE7}"/>
              </a:ext>
            </a:extLst>
          </p:cNvPr>
          <p:cNvGraphicFramePr>
            <a:graphicFrameLocks noGrp="1"/>
          </p:cNvGraphicFramePr>
          <p:nvPr>
            <p:extLst>
              <p:ext uri="{D42A27DB-BD31-4B8C-83A1-F6EECF244321}">
                <p14:modId xmlns:p14="http://schemas.microsoft.com/office/powerpoint/2010/main" val="327682207"/>
              </p:ext>
            </p:extLst>
          </p:nvPr>
        </p:nvGraphicFramePr>
        <p:xfrm>
          <a:off x="926367" y="908720"/>
          <a:ext cx="7416000" cy="5136798"/>
        </p:xfrm>
        <a:graphic>
          <a:graphicData uri="http://schemas.openxmlformats.org/drawingml/2006/table">
            <a:tbl>
              <a:tblPr firstRow="1" bandRow="1">
                <a:tableStyleId>{5C22544A-7EE6-4342-B048-85BDC9FD1C3A}</a:tableStyleId>
              </a:tblPr>
              <a:tblGrid>
                <a:gridCol w="981337">
                  <a:extLst>
                    <a:ext uri="{9D8B030D-6E8A-4147-A177-3AD203B41FA5}">
                      <a16:colId xmlns:a16="http://schemas.microsoft.com/office/drawing/2014/main" val="2437203907"/>
                    </a:ext>
                  </a:extLst>
                </a:gridCol>
                <a:gridCol w="6434663">
                  <a:extLst>
                    <a:ext uri="{9D8B030D-6E8A-4147-A177-3AD203B41FA5}">
                      <a16:colId xmlns:a16="http://schemas.microsoft.com/office/drawing/2014/main" val="441720519"/>
                    </a:ext>
                  </a:extLst>
                </a:gridCol>
              </a:tblGrid>
              <a:tr h="381918">
                <a:tc>
                  <a:txBody>
                    <a:bodyPr/>
                    <a:lstStyle/>
                    <a:p>
                      <a:r>
                        <a:rPr lang="nl-BE" dirty="0"/>
                        <a:t>Code</a:t>
                      </a:r>
                    </a:p>
                  </a:txBody>
                  <a:tcPr/>
                </a:tc>
                <a:tc>
                  <a:txBody>
                    <a:bodyPr/>
                    <a:lstStyle/>
                    <a:p>
                      <a:r>
                        <a:rPr lang="nl-BE" dirty="0"/>
                        <a:t>Categorie</a:t>
                      </a:r>
                    </a:p>
                  </a:txBody>
                  <a:tcPr/>
                </a:tc>
                <a:extLst>
                  <a:ext uri="{0D108BD9-81ED-4DB2-BD59-A6C34878D82A}">
                    <a16:rowId xmlns:a16="http://schemas.microsoft.com/office/drawing/2014/main" val="1731865899"/>
                  </a:ext>
                </a:extLst>
              </a:tr>
              <a:tr h="381918">
                <a:tc>
                  <a:txBody>
                    <a:bodyPr/>
                    <a:lstStyle/>
                    <a:p>
                      <a:r>
                        <a:rPr lang="nl-BE" sz="2000" dirty="0"/>
                        <a:t>A</a:t>
                      </a:r>
                    </a:p>
                  </a:txBody>
                  <a:tcPr/>
                </a:tc>
                <a:tc>
                  <a:txBody>
                    <a:bodyPr/>
                    <a:lstStyle/>
                    <a:p>
                      <a:r>
                        <a:rPr lang="nl-BE" sz="2000" dirty="0"/>
                        <a:t>volledig werklozen</a:t>
                      </a:r>
                    </a:p>
                  </a:txBody>
                  <a:tcPr/>
                </a:tc>
                <a:extLst>
                  <a:ext uri="{0D108BD9-81ED-4DB2-BD59-A6C34878D82A}">
                    <a16:rowId xmlns:a16="http://schemas.microsoft.com/office/drawing/2014/main" val="1216392221"/>
                  </a:ext>
                </a:extLst>
              </a:tr>
              <a:tr h="381918">
                <a:tc>
                  <a:txBody>
                    <a:bodyPr/>
                    <a:lstStyle/>
                    <a:p>
                      <a:r>
                        <a:rPr lang="nl-BE" sz="2000" dirty="0"/>
                        <a:t>B</a:t>
                      </a:r>
                    </a:p>
                  </a:txBody>
                  <a:tcPr/>
                </a:tc>
                <a:tc>
                  <a:txBody>
                    <a:bodyPr/>
                    <a:lstStyle/>
                    <a:p>
                      <a:r>
                        <a:rPr lang="nl-BE" sz="2000" dirty="0"/>
                        <a:t>werklozen andere categorieën</a:t>
                      </a:r>
                    </a:p>
                  </a:txBody>
                  <a:tcPr/>
                </a:tc>
                <a:extLst>
                  <a:ext uri="{0D108BD9-81ED-4DB2-BD59-A6C34878D82A}">
                    <a16:rowId xmlns:a16="http://schemas.microsoft.com/office/drawing/2014/main" val="318775644"/>
                  </a:ext>
                </a:extLst>
              </a:tr>
              <a:tr h="381918">
                <a:tc>
                  <a:txBody>
                    <a:bodyPr/>
                    <a:lstStyle/>
                    <a:p>
                      <a:r>
                        <a:rPr lang="nl-BE" sz="2000" dirty="0"/>
                        <a:t>C</a:t>
                      </a:r>
                    </a:p>
                  </a:txBody>
                  <a:tcPr/>
                </a:tc>
                <a:tc>
                  <a:txBody>
                    <a:bodyPr/>
                    <a:lstStyle/>
                    <a:p>
                      <a:r>
                        <a:rPr lang="nl-BE" sz="2000" dirty="0"/>
                        <a:t>leefloon</a:t>
                      </a:r>
                    </a:p>
                  </a:txBody>
                  <a:tcPr/>
                </a:tc>
                <a:extLst>
                  <a:ext uri="{0D108BD9-81ED-4DB2-BD59-A6C34878D82A}">
                    <a16:rowId xmlns:a16="http://schemas.microsoft.com/office/drawing/2014/main" val="3719891445"/>
                  </a:ext>
                </a:extLst>
              </a:tr>
              <a:tr h="381918">
                <a:tc>
                  <a:txBody>
                    <a:bodyPr/>
                    <a:lstStyle/>
                    <a:p>
                      <a:r>
                        <a:rPr lang="nl-BE" sz="2000" dirty="0"/>
                        <a:t>D</a:t>
                      </a:r>
                    </a:p>
                  </a:txBody>
                  <a:tcPr/>
                </a:tc>
                <a:tc>
                  <a:txBody>
                    <a:bodyPr/>
                    <a:lstStyle/>
                    <a:p>
                      <a:r>
                        <a:rPr lang="nl-BE" sz="2000" dirty="0"/>
                        <a:t>personen met een beperking</a:t>
                      </a:r>
                    </a:p>
                  </a:txBody>
                  <a:tcPr/>
                </a:tc>
                <a:extLst>
                  <a:ext uri="{0D108BD9-81ED-4DB2-BD59-A6C34878D82A}">
                    <a16:rowId xmlns:a16="http://schemas.microsoft.com/office/drawing/2014/main" val="3788674166"/>
                  </a:ext>
                </a:extLst>
              </a:tr>
              <a:tr h="381918">
                <a:tc>
                  <a:txBody>
                    <a:bodyPr/>
                    <a:lstStyle/>
                    <a:p>
                      <a:r>
                        <a:rPr lang="nl-BE" sz="2000" dirty="0"/>
                        <a:t>E</a:t>
                      </a:r>
                    </a:p>
                  </a:txBody>
                  <a:tcPr/>
                </a:tc>
                <a:tc>
                  <a:txBody>
                    <a:bodyPr/>
                    <a:lstStyle/>
                    <a:p>
                      <a:r>
                        <a:rPr lang="nl-BE" sz="2000" dirty="0"/>
                        <a:t>residenten gezinsvervangend tehuis</a:t>
                      </a:r>
                    </a:p>
                  </a:txBody>
                  <a:tcPr/>
                </a:tc>
                <a:extLst>
                  <a:ext uri="{0D108BD9-81ED-4DB2-BD59-A6C34878D82A}">
                    <a16:rowId xmlns:a16="http://schemas.microsoft.com/office/drawing/2014/main" val="4261144827"/>
                  </a:ext>
                </a:extLst>
              </a:tr>
              <a:tr h="381918">
                <a:tc>
                  <a:txBody>
                    <a:bodyPr/>
                    <a:lstStyle/>
                    <a:p>
                      <a:r>
                        <a:rPr lang="nl-BE" sz="2000" dirty="0"/>
                        <a:t>F</a:t>
                      </a:r>
                    </a:p>
                  </a:txBody>
                  <a:tcPr/>
                </a:tc>
                <a:tc>
                  <a:txBody>
                    <a:bodyPr/>
                    <a:lstStyle/>
                    <a:p>
                      <a:r>
                        <a:rPr lang="nl-BE" sz="2000" dirty="0"/>
                        <a:t>erkende politieke vluchtelingen</a:t>
                      </a:r>
                    </a:p>
                  </a:txBody>
                  <a:tcPr/>
                </a:tc>
                <a:extLst>
                  <a:ext uri="{0D108BD9-81ED-4DB2-BD59-A6C34878D82A}">
                    <a16:rowId xmlns:a16="http://schemas.microsoft.com/office/drawing/2014/main" val="642924670"/>
                  </a:ext>
                </a:extLst>
              </a:tr>
              <a:tr h="381918">
                <a:tc>
                  <a:txBody>
                    <a:bodyPr/>
                    <a:lstStyle/>
                    <a:p>
                      <a:r>
                        <a:rPr lang="nl-BE" sz="2000" dirty="0"/>
                        <a:t>G</a:t>
                      </a:r>
                    </a:p>
                  </a:txBody>
                  <a:tcPr/>
                </a:tc>
                <a:tc>
                  <a:txBody>
                    <a:bodyPr/>
                    <a:lstStyle/>
                    <a:p>
                      <a:r>
                        <a:rPr lang="nl-BE" sz="2000" dirty="0"/>
                        <a:t>volwassenen van 18 tot 24 jaar</a:t>
                      </a:r>
                    </a:p>
                  </a:txBody>
                  <a:tcPr/>
                </a:tc>
                <a:extLst>
                  <a:ext uri="{0D108BD9-81ED-4DB2-BD59-A6C34878D82A}">
                    <a16:rowId xmlns:a16="http://schemas.microsoft.com/office/drawing/2014/main" val="2636260555"/>
                  </a:ext>
                </a:extLst>
              </a:tr>
              <a:tr h="381918">
                <a:tc>
                  <a:txBody>
                    <a:bodyPr/>
                    <a:lstStyle/>
                    <a:p>
                      <a:r>
                        <a:rPr lang="nl-BE" sz="2000" dirty="0"/>
                        <a:t>H</a:t>
                      </a:r>
                    </a:p>
                  </a:txBody>
                  <a:tcPr/>
                </a:tc>
                <a:tc>
                  <a:txBody>
                    <a:bodyPr/>
                    <a:lstStyle/>
                    <a:p>
                      <a:r>
                        <a:rPr lang="nl-BE" sz="2000" dirty="0"/>
                        <a:t>jongeren – ander lid leefeenheid betaald</a:t>
                      </a:r>
                    </a:p>
                  </a:txBody>
                  <a:tcPr/>
                </a:tc>
                <a:extLst>
                  <a:ext uri="{0D108BD9-81ED-4DB2-BD59-A6C34878D82A}">
                    <a16:rowId xmlns:a16="http://schemas.microsoft.com/office/drawing/2014/main" val="3427648507"/>
                  </a:ext>
                </a:extLst>
              </a:tr>
              <a:tr h="381918">
                <a:tc>
                  <a:txBody>
                    <a:bodyPr/>
                    <a:lstStyle/>
                    <a:p>
                      <a:r>
                        <a:rPr lang="nl-BE" sz="2000" dirty="0"/>
                        <a:t>I</a:t>
                      </a:r>
                    </a:p>
                  </a:txBody>
                  <a:tcPr/>
                </a:tc>
                <a:tc>
                  <a:txBody>
                    <a:bodyPr/>
                    <a:lstStyle/>
                    <a:p>
                      <a:r>
                        <a:rPr lang="nl-BE" sz="2000" dirty="0"/>
                        <a:t>jongeren – bijkomend </a:t>
                      </a:r>
                      <a:r>
                        <a:rPr lang="nl-BE" sz="2000" dirty="0">
                          <a:solidFill>
                            <a:srgbClr val="FF0000"/>
                          </a:solidFill>
                        </a:rPr>
                        <a:t>domein</a:t>
                      </a:r>
                    </a:p>
                  </a:txBody>
                  <a:tcPr/>
                </a:tc>
                <a:extLst>
                  <a:ext uri="{0D108BD9-81ED-4DB2-BD59-A6C34878D82A}">
                    <a16:rowId xmlns:a16="http://schemas.microsoft.com/office/drawing/2014/main" val="3357794486"/>
                  </a:ext>
                </a:extLst>
              </a:tr>
              <a:tr h="381918">
                <a:tc>
                  <a:txBody>
                    <a:bodyPr/>
                    <a:lstStyle/>
                    <a:p>
                      <a:r>
                        <a:rPr lang="nl-BE" sz="2000" dirty="0"/>
                        <a:t>J</a:t>
                      </a:r>
                    </a:p>
                  </a:txBody>
                  <a:tcPr>
                    <a:solidFill>
                      <a:schemeClr val="accent6">
                        <a:lumMod val="20000"/>
                        <a:lumOff val="80000"/>
                      </a:schemeClr>
                    </a:solidFill>
                  </a:tcPr>
                </a:tc>
                <a:tc>
                  <a:txBody>
                    <a:bodyPr/>
                    <a:lstStyle/>
                    <a:p>
                      <a:r>
                        <a:rPr lang="nl-BE" sz="2000" dirty="0"/>
                        <a:t>arbeidsongeschiktheid</a:t>
                      </a:r>
                    </a:p>
                  </a:txBody>
                  <a:tcPr>
                    <a:solidFill>
                      <a:schemeClr val="accent6">
                        <a:lumMod val="20000"/>
                        <a:lumOff val="80000"/>
                      </a:schemeClr>
                    </a:solidFill>
                  </a:tcPr>
                </a:tc>
                <a:extLst>
                  <a:ext uri="{0D108BD9-81ED-4DB2-BD59-A6C34878D82A}">
                    <a16:rowId xmlns:a16="http://schemas.microsoft.com/office/drawing/2014/main" val="3041745852"/>
                  </a:ext>
                </a:extLst>
              </a:tr>
              <a:tr h="381918">
                <a:tc>
                  <a:txBody>
                    <a:bodyPr/>
                    <a:lstStyle/>
                    <a:p>
                      <a:r>
                        <a:rPr lang="nl-BE" sz="2000" dirty="0"/>
                        <a:t>K</a:t>
                      </a:r>
                    </a:p>
                  </a:txBody>
                  <a:tcPr>
                    <a:solidFill>
                      <a:schemeClr val="accent6">
                        <a:lumMod val="20000"/>
                        <a:lumOff val="80000"/>
                      </a:schemeClr>
                    </a:solidFill>
                  </a:tcPr>
                </a:tc>
                <a:tc>
                  <a:txBody>
                    <a:bodyPr/>
                    <a:lstStyle/>
                    <a:p>
                      <a:r>
                        <a:rPr lang="nl-BE" sz="2000" dirty="0"/>
                        <a:t>verhoogde tegemoetkoming</a:t>
                      </a:r>
                    </a:p>
                  </a:txBody>
                  <a:tcPr>
                    <a:solidFill>
                      <a:schemeClr val="accent6">
                        <a:lumMod val="20000"/>
                        <a:lumOff val="80000"/>
                      </a:schemeClr>
                    </a:solidFill>
                  </a:tcPr>
                </a:tc>
                <a:extLst>
                  <a:ext uri="{0D108BD9-81ED-4DB2-BD59-A6C34878D82A}">
                    <a16:rowId xmlns:a16="http://schemas.microsoft.com/office/drawing/2014/main" val="3953541151"/>
                  </a:ext>
                </a:extLst>
              </a:tr>
              <a:tr h="381918">
                <a:tc>
                  <a:txBody>
                    <a:bodyPr/>
                    <a:lstStyle/>
                    <a:p>
                      <a:r>
                        <a:rPr lang="nl-BE" sz="2000" dirty="0"/>
                        <a:t>Z</a:t>
                      </a:r>
                    </a:p>
                  </a:txBody>
                  <a:tcPr/>
                </a:tc>
                <a:tc>
                  <a:txBody>
                    <a:bodyPr/>
                    <a:lstStyle/>
                    <a:p>
                      <a:r>
                        <a:rPr lang="nl-BE" sz="2000" dirty="0"/>
                        <a:t>zonder inschrijvingsgeld</a:t>
                      </a:r>
                    </a:p>
                  </a:txBody>
                  <a:tcPr/>
                </a:tc>
                <a:extLst>
                  <a:ext uri="{0D108BD9-81ED-4DB2-BD59-A6C34878D82A}">
                    <a16:rowId xmlns:a16="http://schemas.microsoft.com/office/drawing/2014/main" val="4234155722"/>
                  </a:ext>
                </a:extLst>
              </a:tr>
            </a:tbl>
          </a:graphicData>
        </a:graphic>
      </p:graphicFrame>
    </p:spTree>
    <p:extLst>
      <p:ext uri="{BB962C8B-B14F-4D97-AF65-F5344CB8AC3E}">
        <p14:creationId xmlns:p14="http://schemas.microsoft.com/office/powerpoint/2010/main" val="148384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88640"/>
            <a:ext cx="7416000" cy="720080"/>
          </a:xfrm>
        </p:spPr>
        <p:txBody>
          <a:bodyPr>
            <a:normAutofit/>
          </a:bodyPr>
          <a:lstStyle/>
          <a:p>
            <a:pPr eaLnBrk="1" hangingPunct="1"/>
            <a:r>
              <a:rPr lang="nl-BE" sz="4000" dirty="0">
                <a:solidFill>
                  <a:srgbClr val="00B050"/>
                </a:solidFill>
                <a:latin typeface="Arial Rounded MT Bold" pitchFamily="34" charset="0"/>
              </a:rPr>
              <a:t> VERMINDERD TARIEF</a:t>
            </a:r>
            <a:endParaRPr lang="nl-NL" sz="4000" dirty="0">
              <a:solidFill>
                <a:srgbClr val="00B050"/>
              </a:solidFill>
              <a:latin typeface="Arial Rounded MT Bold" pitchFamily="34" charset="0"/>
            </a:endParaRPr>
          </a:p>
        </p:txBody>
      </p:sp>
      <p:sp>
        <p:nvSpPr>
          <p:cNvPr id="2" name="Tijdelijke aanduiding voor inhoud 1"/>
          <p:cNvSpPr>
            <a:spLocks noGrp="1"/>
          </p:cNvSpPr>
          <p:nvPr>
            <p:ph sz="half" idx="1"/>
          </p:nvPr>
        </p:nvSpPr>
        <p:spPr>
          <a:xfrm>
            <a:off x="611560" y="1052736"/>
            <a:ext cx="8280920" cy="4824536"/>
          </a:xfrm>
        </p:spPr>
        <p:txBody>
          <a:bodyPr>
            <a:normAutofit fontScale="85000" lnSpcReduction="20000"/>
          </a:bodyPr>
          <a:lstStyle/>
          <a:p>
            <a:pPr>
              <a:buNone/>
            </a:pPr>
            <a:r>
              <a:rPr lang="nl-BE" sz="3600" dirty="0">
                <a:solidFill>
                  <a:srgbClr val="FF0000"/>
                </a:solidFill>
              </a:rPr>
              <a:t>NIEUW</a:t>
            </a:r>
          </a:p>
          <a:p>
            <a:pPr>
              <a:buNone/>
            </a:pPr>
            <a:endParaRPr lang="nl-BE" sz="3600" dirty="0"/>
          </a:p>
          <a:p>
            <a:pPr marL="571500" indent="-571500">
              <a:lnSpc>
                <a:spcPct val="70000"/>
              </a:lnSpc>
            </a:pPr>
            <a:r>
              <a:rPr lang="nl-BE" sz="3600" dirty="0"/>
              <a:t>Verhoogde tegemoetkoming</a:t>
            </a:r>
          </a:p>
          <a:p>
            <a:pPr marL="1314450" lvl="1" indent="-571500">
              <a:lnSpc>
                <a:spcPct val="70000"/>
              </a:lnSpc>
            </a:pPr>
            <a:r>
              <a:rPr lang="nl-BE" sz="3600" dirty="0"/>
              <a:t>attestering</a:t>
            </a:r>
          </a:p>
          <a:p>
            <a:pPr marL="2171700" lvl="3" indent="-571500">
              <a:lnSpc>
                <a:spcPct val="70000"/>
              </a:lnSpc>
            </a:pPr>
            <a:r>
              <a:rPr lang="nl-BE" sz="3400" dirty="0"/>
              <a:t>Ziekenfonds (geen klevers)</a:t>
            </a:r>
          </a:p>
          <a:p>
            <a:pPr marL="2171700" lvl="3" indent="-571500">
              <a:lnSpc>
                <a:spcPct val="70000"/>
              </a:lnSpc>
            </a:pPr>
            <a:r>
              <a:rPr lang="nl-BE" sz="3400" dirty="0" err="1"/>
              <a:t>Uitpas</a:t>
            </a:r>
            <a:r>
              <a:rPr lang="nl-BE" sz="3400" dirty="0"/>
              <a:t> met kansenstatuut</a:t>
            </a:r>
          </a:p>
          <a:p>
            <a:pPr marL="571500" indent="-571500">
              <a:lnSpc>
                <a:spcPct val="70000"/>
              </a:lnSpc>
            </a:pPr>
            <a:endParaRPr lang="nl-BE" sz="3600" dirty="0"/>
          </a:p>
          <a:p>
            <a:pPr marL="571500" indent="-571500">
              <a:lnSpc>
                <a:spcPct val="70000"/>
              </a:lnSpc>
            </a:pPr>
            <a:r>
              <a:rPr lang="nl-BE" sz="3600" dirty="0"/>
              <a:t>Arbeidsongeschiktheid voor 66%</a:t>
            </a:r>
          </a:p>
          <a:p>
            <a:pPr marL="1314450" lvl="1" indent="-571500">
              <a:lnSpc>
                <a:spcPct val="70000"/>
              </a:lnSpc>
            </a:pPr>
            <a:r>
              <a:rPr lang="nl-BE" sz="3600" dirty="0"/>
              <a:t>aparte categorie afgesplitst van personen met een beperking</a:t>
            </a:r>
          </a:p>
          <a:p>
            <a:pPr marL="1314450" lvl="1" indent="-571500">
              <a:lnSpc>
                <a:spcPct val="70000"/>
              </a:lnSpc>
            </a:pPr>
            <a:r>
              <a:rPr lang="nl-BE" sz="3600" dirty="0"/>
              <a:t>attestering</a:t>
            </a:r>
          </a:p>
          <a:p>
            <a:pPr marL="2171700" lvl="3" indent="-571500">
              <a:lnSpc>
                <a:spcPct val="70000"/>
              </a:lnSpc>
            </a:pPr>
            <a:r>
              <a:rPr lang="nl-BE" sz="3400" dirty="0"/>
              <a:t>Ziekenfonds (arbeidsongeschiktheid of mindervaliditeit)</a:t>
            </a:r>
          </a:p>
          <a:p>
            <a:pPr marL="2171700" lvl="3" indent="-571500">
              <a:lnSpc>
                <a:spcPct val="70000"/>
              </a:lnSpc>
            </a:pPr>
            <a:r>
              <a:rPr lang="nl-BE" sz="3400" dirty="0"/>
              <a:t>FOD sociale zekerheid</a:t>
            </a:r>
          </a:p>
          <a:p>
            <a:pPr marL="2171700" lvl="3" indent="-571500">
              <a:lnSpc>
                <a:spcPct val="70000"/>
              </a:lnSpc>
            </a:pPr>
            <a:r>
              <a:rPr lang="nl-BE" sz="3400" dirty="0"/>
              <a:t>RIZIV</a:t>
            </a:r>
          </a:p>
          <a:p>
            <a:pPr lvl="3" indent="0">
              <a:lnSpc>
                <a:spcPct val="70000"/>
              </a:lnSpc>
              <a:buNone/>
            </a:pPr>
            <a:endParaRPr lang="nl-BE" sz="3400" dirty="0"/>
          </a:p>
          <a:p>
            <a:pPr marL="1314450" lvl="1" indent="-571500">
              <a:lnSpc>
                <a:spcPct val="70000"/>
              </a:lnSpc>
            </a:pPr>
            <a:endParaRPr lang="nl-BE" sz="3600" dirty="0"/>
          </a:p>
          <a:p>
            <a:pPr marL="1314450" lvl="1" indent="-571500">
              <a:lnSpc>
                <a:spcPct val="70000"/>
              </a:lnSpc>
            </a:pPr>
            <a:endParaRPr lang="nl-BE" sz="3600" dirty="0"/>
          </a:p>
          <a:p>
            <a:pPr marL="571500" indent="-571500">
              <a:lnSpc>
                <a:spcPct val="70000"/>
              </a:lnSpc>
            </a:pPr>
            <a:endParaRPr lang="nl-BE" sz="3600" dirty="0"/>
          </a:p>
          <a:p>
            <a:pPr marL="1314450" lvl="1" indent="-571500">
              <a:lnSpc>
                <a:spcPct val="70000"/>
              </a:lnSpc>
            </a:pPr>
            <a:endParaRPr lang="nl-BE" sz="3600" dirty="0"/>
          </a:p>
          <a:p>
            <a:pPr marL="1314450" lvl="1" indent="-571500">
              <a:lnSpc>
                <a:spcPct val="70000"/>
              </a:lnSpc>
            </a:pPr>
            <a:endParaRPr lang="nl-BE" sz="3600" dirty="0"/>
          </a:p>
          <a:p>
            <a:pPr>
              <a:buNone/>
            </a:pPr>
            <a:endParaRPr lang="nl-BE" sz="3600" dirty="0">
              <a:solidFill>
                <a:srgbClr val="FF0000"/>
              </a:solidFill>
            </a:endParaRPr>
          </a:p>
          <a:p>
            <a:pPr marL="457200" lvl="1" indent="0">
              <a:buNone/>
            </a:pPr>
            <a:endParaRPr lang="nl-BE" sz="3600" dirty="0"/>
          </a:p>
          <a:p>
            <a:pPr algn="ctr">
              <a:buNone/>
            </a:pPr>
            <a:endParaRPr lang="nl-BE" sz="4400" dirty="0"/>
          </a:p>
        </p:txBody>
      </p:sp>
    </p:spTree>
    <p:extLst>
      <p:ext uri="{BB962C8B-B14F-4D97-AF65-F5344CB8AC3E}">
        <p14:creationId xmlns:p14="http://schemas.microsoft.com/office/powerpoint/2010/main" val="9536026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B9A82EE61D249B7518C622FC0992E" ma:contentTypeVersion="0" ma:contentTypeDescription="Een nieuw document maken." ma:contentTypeScope="" ma:versionID="5e3737b5693b972dd53fe1806cf6c2bb">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9846C-346F-4905-9A7B-1EDF104AC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A69A0B-C416-45F8-93DB-FB82620FFE50}">
  <ds:schemaRefs>
    <ds:schemaRef ds:uri="http://schemas.microsoft.com/office/2006/documentManagement/type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42D2F4-B1A5-45EC-A670-530369582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7195</TotalTime>
  <Words>1611</Words>
  <Application>Microsoft Office PowerPoint</Application>
  <PresentationFormat>Diavoorstelling (4:3)</PresentationFormat>
  <Paragraphs>581</Paragraphs>
  <Slides>53</Slides>
  <Notes>21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53</vt:i4>
      </vt:variant>
    </vt:vector>
  </HeadingPairs>
  <TitlesOfParts>
    <vt:vector size="62" baseType="lpstr">
      <vt:lpstr>Arial</vt:lpstr>
      <vt:lpstr>Arial Rounded MT Bold</vt:lpstr>
      <vt:lpstr>Calibri</vt:lpstr>
      <vt:lpstr>FlandersArtSans-Bold</vt:lpstr>
      <vt:lpstr>FlandersArtSans-Regular</vt:lpstr>
      <vt:lpstr>FlandersArtSerif-Regular</vt:lpstr>
      <vt:lpstr>Wingdings</vt:lpstr>
      <vt:lpstr>Kantoorthema</vt:lpstr>
      <vt:lpstr>Aangepast ontwerp</vt:lpstr>
      <vt:lpstr>PowerPoint-presentatie</vt:lpstr>
      <vt:lpstr>Inleiding</vt:lpstr>
      <vt:lpstr>PowerPoint-presentatie</vt:lpstr>
      <vt:lpstr> INSCHRIJVINGSGELD</vt:lpstr>
      <vt:lpstr> INSCHRIJVINGSGELD</vt:lpstr>
      <vt:lpstr> BIJDRAGEREGELING</vt:lpstr>
      <vt:lpstr>VERMINDERD TARIEF</vt:lpstr>
      <vt:lpstr> VERMINDERD TARIEF</vt:lpstr>
      <vt:lpstr> VERMINDERD TARIEF</vt:lpstr>
      <vt:lpstr>Even oefenen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VERMINDERD TARIEF</vt:lpstr>
      <vt:lpstr> VERMINDERD TARIEF</vt:lpstr>
      <vt:lpstr>PowerPoint-presentatie</vt:lpstr>
      <vt:lpstr>OPLEIDINGSSTRUCTUUR</vt:lpstr>
      <vt:lpstr>VERGELIJKING</vt:lpstr>
      <vt:lpstr>REGISTRATIE INSCHRIJVING</vt:lpstr>
      <vt:lpstr>REGISTRATIE INSCHRIJVING</vt:lpstr>
      <vt:lpstr>VERGELIJKING ADMGR</vt:lpstr>
      <vt:lpstr>REGISTRATIE INSCHRIJVING</vt:lpstr>
      <vt:lpstr>REGISTRATIE INSCHRIJVING</vt:lpstr>
      <vt:lpstr>REGISTRATIE INSCHRIJVING</vt:lpstr>
      <vt:lpstr>REGISTRATIE INSCHRIJVING</vt:lpstr>
      <vt:lpstr>REGISTRATIE INSCHRIJVING</vt:lpstr>
      <vt:lpstr>REGISTRATIE INSCHRIJVING</vt:lpstr>
      <vt:lpstr>REGISTRATIE INSCHRIJVING</vt:lpstr>
      <vt:lpstr>REGISTRATIE INSCHRIJVING</vt:lpstr>
      <vt:lpstr>REGISTRATIE INSCHRIJVING</vt:lpstr>
      <vt:lpstr>PowerPoint-presentatie</vt:lpstr>
      <vt:lpstr>LEERLINGENZENDING</vt:lpstr>
      <vt:lpstr>LEERLINGENZENDING</vt:lpstr>
      <vt:lpstr>LEERLINGENZENDING</vt:lpstr>
      <vt:lpstr>LEERLINGENZENDING</vt:lpstr>
      <vt:lpstr>PowerPoint-presentatie</vt:lpstr>
      <vt:lpstr>VERIFICATIE 2.0</vt:lpstr>
      <vt:lpstr>VERIFICATIE 2.0</vt:lpstr>
      <vt:lpstr>VERIFICATIE 2.0</vt:lpstr>
      <vt:lpstr>VERIFICATIE 2.0</vt:lpstr>
      <vt:lpstr>PowerPoint-presentatie</vt:lpstr>
      <vt:lpstr>Communicatie</vt:lpstr>
      <vt:lpstr>Communicatie</vt:lpstr>
      <vt:lpstr>Communicatie</vt:lpstr>
      <vt:lpstr>Communicatie</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Beleidsdomein  Onderwijs en Vorming</dc:title>
  <dc:creator>Unknown</dc:creator>
  <cp:lastModifiedBy>Vranken, Nadia</cp:lastModifiedBy>
  <cp:revision>729</cp:revision>
  <cp:lastPrinted>2017-10-23T10:40:41Z</cp:lastPrinted>
  <dcterms:created xsi:type="dcterms:W3CDTF">2015-09-10T07:40:58Z</dcterms:created>
  <dcterms:modified xsi:type="dcterms:W3CDTF">2018-05-04T13:23:57Z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0x0101008CDB9A82EE61D249B7518C622FC0992E</vt:lpwstr>
  </property>
</Properties>
</file>