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82" r:id="rId6"/>
    <p:sldId id="265" r:id="rId7"/>
    <p:sldId id="268" r:id="rId8"/>
    <p:sldId id="279" r:id="rId9"/>
    <p:sldId id="276" r:id="rId10"/>
    <p:sldId id="277" r:id="rId11"/>
    <p:sldId id="280" r:id="rId12"/>
    <p:sldId id="281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65B"/>
    <a:srgbClr val="543F5E"/>
    <a:srgbClr val="5DBE55"/>
    <a:srgbClr val="D26E25"/>
    <a:srgbClr val="247FB0"/>
    <a:srgbClr val="4FB543"/>
    <a:srgbClr val="D26E5B"/>
    <a:srgbClr val="1546FF"/>
    <a:srgbClr val="926DA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92337" autoAdjust="0"/>
  </p:normalViewPr>
  <p:slideViewPr>
    <p:cSldViewPr snapToGrid="0" showGuides="1">
      <p:cViewPr varScale="1">
        <p:scale>
          <a:sx n="79" d="100"/>
          <a:sy n="79" d="100"/>
        </p:scale>
        <p:origin x="989" y="72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19/07/2020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5793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0715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0246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8290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231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19/07/2020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19/07/2020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19/07/2020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8000"/>
            <a:ext cx="8545365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128" y="656657"/>
            <a:ext cx="3503221" cy="6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6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15465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80" y="671000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19/07/2020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19/07/2020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19/07/2020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19/07/2020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19/07/2020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3" r:id="rId4"/>
    <p:sldLayoutId id="2147483684" r:id="rId5"/>
    <p:sldLayoutId id="2147483687" r:id="rId6"/>
    <p:sldLayoutId id="2147483688" r:id="rId7"/>
    <p:sldLayoutId id="2147483689" r:id="rId8"/>
    <p:sldLayoutId id="2147483691" r:id="rId9"/>
    <p:sldLayoutId id="2147483674" r:id="rId10"/>
    <p:sldLayoutId id="2147483652" r:id="rId11"/>
    <p:sldLayoutId id="2147483682" r:id="rId12"/>
    <p:sldLayoutId id="2147483743" r:id="rId13"/>
    <p:sldLayoutId id="2147483744" r:id="rId1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200" kern="1200" spc="0" baseline="0">
          <a:solidFill>
            <a:schemeClr val="tx1"/>
          </a:solidFill>
          <a:latin typeface="Calibri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7"/>
        </a:buBlip>
        <a:tabLst/>
        <a:defRPr sz="2200" kern="1200" spc="0" baseline="0">
          <a:solidFill>
            <a:srgbClr val="9B9B9B"/>
          </a:solidFill>
          <a:latin typeface="Calibri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9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Tijdelijke aanduiding voor afbeelding 11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5" r="6985"/>
          <a:stretch/>
        </p:blipFill>
        <p:spPr/>
      </p:pic>
      <p:sp>
        <p:nvSpPr>
          <p:cNvPr id="18" name="Titel 17"/>
          <p:cNvSpPr>
            <a:spLocks noGrp="1"/>
          </p:cNvSpPr>
          <p:nvPr>
            <p:ph type="ctrTitle"/>
          </p:nvPr>
        </p:nvSpPr>
        <p:spPr>
          <a:xfrm>
            <a:off x="1295999" y="2023200"/>
            <a:ext cx="7560002" cy="2073600"/>
          </a:xfrm>
        </p:spPr>
        <p:txBody>
          <a:bodyPr anchor="b"/>
          <a:lstStyle/>
          <a:p>
            <a:r>
              <a:rPr lang="nl-BE" sz="4800" dirty="0">
                <a:latin typeface="+mj-lt"/>
              </a:rPr>
              <a:t>ICT - vernieuwingen</a:t>
            </a:r>
            <a:endParaRPr lang="nl-BE" sz="48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9" name="Ondertitel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Nieuwigheden schooljaar 2020-2021</a:t>
            </a:r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2B92BE"/>
          </a:solidFill>
          <a:ln>
            <a:solidFill>
              <a:srgbClr val="2B92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12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067CD-5398-4151-87F4-398A5883F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000C67-B88F-477A-A80F-93D597D4AF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Voordelen alle aard</a:t>
            </a:r>
          </a:p>
          <a:p>
            <a:endParaRPr lang="nl-BE" dirty="0"/>
          </a:p>
          <a:p>
            <a:r>
              <a:rPr lang="nl-BE" dirty="0"/>
              <a:t>ZIMA</a:t>
            </a:r>
          </a:p>
          <a:p>
            <a:endParaRPr lang="nl-BE" dirty="0"/>
          </a:p>
          <a:p>
            <a:r>
              <a:rPr lang="nl-BE" dirty="0"/>
              <a:t>Mijn onderwijs: personeel</a:t>
            </a:r>
          </a:p>
        </p:txBody>
      </p:sp>
    </p:spTree>
    <p:extLst>
      <p:ext uri="{BB962C8B-B14F-4D97-AF65-F5344CB8AC3E}">
        <p14:creationId xmlns:p14="http://schemas.microsoft.com/office/powerpoint/2010/main" val="205848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7037" y="2520000"/>
            <a:ext cx="6629045" cy="1579711"/>
          </a:xfrm>
        </p:spPr>
        <p:txBody>
          <a:bodyPr/>
          <a:lstStyle/>
          <a:p>
            <a:r>
              <a:rPr lang="nl-BE" b="0" dirty="0">
                <a:latin typeface="+mj-lt"/>
              </a:rPr>
              <a:t>1. Voordelen alle aard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>
              <a:latin typeface="FlandersArtSans-Regular" panose="00000500000000000000" pitchFamily="2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500"/>
            <a:ext cx="7797600" cy="514800"/>
          </a:xfrm>
        </p:spPr>
        <p:txBody>
          <a:bodyPr/>
          <a:lstStyle/>
          <a:p>
            <a:r>
              <a:rPr lang="nl-BE" sz="3200" dirty="0"/>
              <a:t>1. Voordelen alle aard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254869"/>
            <a:ext cx="7665396" cy="4426084"/>
          </a:xfrm>
        </p:spPr>
        <p:txBody>
          <a:bodyPr/>
          <a:lstStyle/>
          <a:p>
            <a:r>
              <a:rPr lang="nl-BE" dirty="0"/>
              <a:t>Wat?</a:t>
            </a:r>
          </a:p>
          <a:p>
            <a:pPr lvl="1"/>
            <a:r>
              <a:rPr lang="nl-NL" dirty="0"/>
              <a:t>Goederen of diensten die uw werkgever u gratis of tegen een lage vergoeding ter beschikking stelt en die u ook voor privédoeleinden gebruikt.</a:t>
            </a:r>
          </a:p>
          <a:p>
            <a:pPr lvl="1"/>
            <a:r>
              <a:rPr lang="nl-BE" dirty="0"/>
              <a:t>Als loon beschouwd</a:t>
            </a:r>
          </a:p>
          <a:p>
            <a:pPr lvl="1"/>
            <a:r>
              <a:rPr lang="nl-BE" dirty="0"/>
              <a:t>Waarde forfaitair bepaald</a:t>
            </a:r>
          </a:p>
          <a:p>
            <a:pPr>
              <a:buNone/>
            </a:pPr>
            <a:endParaRPr lang="nl-BE" sz="1000" dirty="0"/>
          </a:p>
          <a:p>
            <a:r>
              <a:rPr lang="nl-BE" dirty="0"/>
              <a:t>Waarom?</a:t>
            </a:r>
          </a:p>
          <a:p>
            <a:pPr lvl="1"/>
            <a:r>
              <a:rPr lang="nl-NL" dirty="0"/>
              <a:t>Correcte fiscale en sociale verplichtingen</a:t>
            </a:r>
          </a:p>
          <a:p>
            <a:pPr lvl="1"/>
            <a:r>
              <a:rPr lang="nl-NL" dirty="0"/>
              <a:t>Geen extra kosten sociaal secretariaat</a:t>
            </a:r>
          </a:p>
          <a:p>
            <a:pPr lvl="1"/>
            <a:r>
              <a:rPr lang="nl-BE" dirty="0"/>
              <a:t>Geïntegreerd in </a:t>
            </a:r>
            <a:r>
              <a:rPr lang="nl-BE" dirty="0" err="1"/>
              <a:t>schoollistings</a:t>
            </a:r>
            <a:endParaRPr lang="nl-BE" dirty="0"/>
          </a:p>
          <a:p>
            <a:pPr lvl="1"/>
            <a:r>
              <a:rPr lang="nl-BE" dirty="0"/>
              <a:t>Vermelding salarisbrief</a:t>
            </a:r>
          </a:p>
          <a:p>
            <a:pPr>
              <a:buNone/>
            </a:pPr>
            <a:endParaRPr lang="nl-BE" sz="1000" dirty="0"/>
          </a:p>
          <a:p>
            <a:r>
              <a:rPr lang="nl-BE" dirty="0"/>
              <a:t>Voor wie?</a:t>
            </a:r>
          </a:p>
          <a:p>
            <a:pPr lvl="1"/>
            <a:r>
              <a:rPr lang="nl-BE" dirty="0"/>
              <a:t>Kan voor alle personeelsleden worden gebruikt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500"/>
            <a:ext cx="7797600" cy="514800"/>
          </a:xfrm>
        </p:spPr>
        <p:txBody>
          <a:bodyPr/>
          <a:lstStyle/>
          <a:p>
            <a:r>
              <a:rPr lang="nl-BE" sz="3200" dirty="0"/>
              <a:t>1. Voordelen alle aard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254869"/>
            <a:ext cx="7665396" cy="4010132"/>
          </a:xfrm>
        </p:spPr>
        <p:txBody>
          <a:bodyPr/>
          <a:lstStyle/>
          <a:p>
            <a:r>
              <a:rPr lang="nl-BE" dirty="0"/>
              <a:t>Hoe?</a:t>
            </a:r>
          </a:p>
          <a:p>
            <a:pPr lvl="1"/>
            <a:r>
              <a:rPr lang="nl-NL" dirty="0"/>
              <a:t>Via zendingen</a:t>
            </a:r>
          </a:p>
          <a:p>
            <a:pPr lvl="1"/>
            <a:r>
              <a:rPr lang="nl-NL" dirty="0"/>
              <a:t>Op later tijdstip verder toegelicht</a:t>
            </a:r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Voor welke voordelen?</a:t>
            </a:r>
          </a:p>
          <a:p>
            <a:pPr lvl="1"/>
            <a:r>
              <a:rPr lang="nl-NL" dirty="0"/>
              <a:t>Een gsm/smartphone en/of abonnement</a:t>
            </a:r>
          </a:p>
          <a:p>
            <a:pPr lvl="1"/>
            <a:r>
              <a:rPr lang="nl-NL" dirty="0"/>
              <a:t>Een pc/laptop en/of een internetabonnement</a:t>
            </a:r>
          </a:p>
          <a:p>
            <a:pPr lvl="1"/>
            <a:r>
              <a:rPr lang="nl-BE" dirty="0"/>
              <a:t>Een bedrijfswagen</a:t>
            </a:r>
          </a:p>
          <a:p>
            <a:pPr lvl="1"/>
            <a:r>
              <a:rPr lang="nl-BE" dirty="0"/>
              <a:t>Een conciërgewoning</a:t>
            </a:r>
          </a:p>
          <a:p>
            <a:endParaRPr lang="nl-BE" dirty="0"/>
          </a:p>
          <a:p>
            <a:r>
              <a:rPr lang="nl-BE" dirty="0"/>
              <a:t>Vanaf wanneer?</a:t>
            </a:r>
          </a:p>
          <a:p>
            <a:pPr lvl="1"/>
            <a:r>
              <a:rPr lang="nl-BE" dirty="0"/>
              <a:t>Vanaf 1 januari 2021</a:t>
            </a:r>
          </a:p>
          <a:p>
            <a:pPr marL="2880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064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7037" y="2520000"/>
            <a:ext cx="6629045" cy="1579711"/>
          </a:xfrm>
        </p:spPr>
        <p:txBody>
          <a:bodyPr/>
          <a:lstStyle/>
          <a:p>
            <a:pPr marL="914400" indent="-914400">
              <a:buFont typeface="+mj-lt"/>
              <a:buAutoNum type="arabicPeriod" startAt="2"/>
            </a:pPr>
            <a:r>
              <a:rPr lang="nl-BE" b="0" dirty="0">
                <a:latin typeface="+mj-lt"/>
              </a:rPr>
              <a:t>ZIMA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75099" y="4174702"/>
            <a:ext cx="5783507" cy="1053708"/>
          </a:xfrm>
        </p:spPr>
        <p:txBody>
          <a:bodyPr/>
          <a:lstStyle/>
          <a:p>
            <a:endParaRPr lang="nl-BE" sz="2400" dirty="0">
              <a:latin typeface="FlandersArtSans-Regular" panose="00000500000000000000" pitchFamily="2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594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499"/>
            <a:ext cx="7797600" cy="662275"/>
          </a:xfrm>
        </p:spPr>
        <p:txBody>
          <a:bodyPr/>
          <a:lstStyle/>
          <a:p>
            <a:r>
              <a:rPr lang="nl-BE" sz="3200" dirty="0"/>
              <a:t>2. ZIMA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186774"/>
            <a:ext cx="7797600" cy="4640093"/>
          </a:xfrm>
        </p:spPr>
        <p:txBody>
          <a:bodyPr/>
          <a:lstStyle/>
          <a:p>
            <a:r>
              <a:rPr lang="nl-BE" dirty="0"/>
              <a:t>Wat?</a:t>
            </a:r>
          </a:p>
          <a:p>
            <a:pPr lvl="1"/>
            <a:r>
              <a:rPr lang="nl-NL" dirty="0"/>
              <a:t>Aangifte naar het ziekenfonds voor tijdelijke en contractuele personeelsleden bij ziekte, bevallingsverlof, moederschapsbescherming, aangepaste arbeid, …</a:t>
            </a:r>
          </a:p>
          <a:p>
            <a:pPr lvl="1"/>
            <a:r>
              <a:rPr lang="nl-BE" dirty="0"/>
              <a:t>Vanaf 1 juli 2020 verplichte elektronische aangifte</a:t>
            </a:r>
          </a:p>
          <a:p>
            <a:pPr lvl="2"/>
            <a:r>
              <a:rPr lang="nl-NL" dirty="0"/>
              <a:t>Inlichtingenblad uitkeringen</a:t>
            </a:r>
          </a:p>
          <a:p>
            <a:pPr lvl="2"/>
            <a:r>
              <a:rPr lang="nl-NL" dirty="0"/>
              <a:t>Getuigschrift van arbeidshervatting</a:t>
            </a:r>
          </a:p>
          <a:p>
            <a:pPr lvl="2"/>
            <a:r>
              <a:rPr lang="nl-NL" dirty="0"/>
              <a:t>Verklaring in geval van een toegelaten activiteit als loontrekkende</a:t>
            </a: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r>
              <a:rPr lang="nl-BE" dirty="0"/>
              <a:t>Doelstelling</a:t>
            </a:r>
          </a:p>
          <a:p>
            <a:pPr lvl="1"/>
            <a:r>
              <a:rPr lang="nl-BE" dirty="0"/>
              <a:t>Planlastvermindering</a:t>
            </a:r>
          </a:p>
          <a:p>
            <a:pPr marL="288000" lvl="1" indent="0">
              <a:buNone/>
            </a:pPr>
            <a:endParaRPr lang="nl-BE" sz="2400" dirty="0"/>
          </a:p>
          <a:p>
            <a:r>
              <a:rPr lang="nl-BE" dirty="0"/>
              <a:t>Let op</a:t>
            </a:r>
            <a:endParaRPr lang="nl-BE" sz="1000" dirty="0"/>
          </a:p>
          <a:p>
            <a:pPr lvl="1"/>
            <a:r>
              <a:rPr lang="nl-BE" dirty="0"/>
              <a:t>Dienstonderbrekingen snel insturen</a:t>
            </a:r>
          </a:p>
          <a:p>
            <a:pPr lvl="1"/>
            <a:r>
              <a:rPr lang="nl-BE" dirty="0"/>
              <a:t>Geen dienstonderbreking = geen uitkering</a:t>
            </a:r>
          </a:p>
        </p:txBody>
      </p:sp>
    </p:spTree>
    <p:extLst>
      <p:ext uri="{BB962C8B-B14F-4D97-AF65-F5344CB8AC3E}">
        <p14:creationId xmlns:p14="http://schemas.microsoft.com/office/powerpoint/2010/main" val="35731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17037" y="2520000"/>
            <a:ext cx="6629045" cy="1579711"/>
          </a:xfrm>
        </p:spPr>
        <p:txBody>
          <a:bodyPr/>
          <a:lstStyle/>
          <a:p>
            <a:pPr marL="914400" indent="-914400">
              <a:buFont typeface="+mj-lt"/>
              <a:buAutoNum type="arabicPeriod" startAt="3"/>
            </a:pPr>
            <a:r>
              <a:rPr lang="nl-BE" b="0" dirty="0">
                <a:latin typeface="+mj-lt"/>
              </a:rPr>
              <a:t>Mijn onderwijs: Personeel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75099" y="4174702"/>
            <a:ext cx="5783507" cy="1053708"/>
          </a:xfrm>
        </p:spPr>
        <p:txBody>
          <a:bodyPr/>
          <a:lstStyle/>
          <a:p>
            <a:endParaRPr lang="nl-BE" sz="2400" dirty="0">
              <a:latin typeface="FlandersArtSans-Regular" panose="00000500000000000000" pitchFamily="2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687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914400" y="524499"/>
            <a:ext cx="7797600" cy="662275"/>
          </a:xfrm>
        </p:spPr>
        <p:txBody>
          <a:bodyPr/>
          <a:lstStyle/>
          <a:p>
            <a:r>
              <a:rPr lang="nl-BE" sz="3200" dirty="0"/>
              <a:t>3. Mijn Onderwijs: Personeel</a:t>
            </a:r>
            <a:endParaRPr lang="nl-BE" sz="3200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914400" y="1702340"/>
            <a:ext cx="7797600" cy="4124527"/>
          </a:xfrm>
        </p:spPr>
        <p:txBody>
          <a:bodyPr/>
          <a:lstStyle/>
          <a:p>
            <a:r>
              <a:rPr lang="nl-BE" dirty="0"/>
              <a:t>Geleidelijke uitbreiding</a:t>
            </a:r>
          </a:p>
          <a:p>
            <a:pPr lvl="1"/>
            <a:r>
              <a:rPr lang="nl-NL" dirty="0"/>
              <a:t>salarisgegevens</a:t>
            </a:r>
          </a:p>
          <a:p>
            <a:pPr lvl="1"/>
            <a:r>
              <a:rPr lang="nl-NL" dirty="0" err="1"/>
              <a:t>belastingsfiches</a:t>
            </a:r>
            <a:endParaRPr lang="nl-NL" dirty="0"/>
          </a:p>
          <a:p>
            <a:pPr lvl="1"/>
            <a:r>
              <a:rPr lang="nl-NL" dirty="0"/>
              <a:t>ASR-formulieren</a:t>
            </a:r>
          </a:p>
          <a:p>
            <a:pPr marL="288000" lvl="1" indent="0">
              <a:buNone/>
            </a:pPr>
            <a:endParaRPr lang="nl-NL" dirty="0"/>
          </a:p>
          <a:p>
            <a:r>
              <a:rPr lang="nl-NL" dirty="0"/>
              <a:t>Binnenkort </a:t>
            </a:r>
            <a:r>
              <a:rPr lang="nl-NL" dirty="0" err="1"/>
              <a:t>attendering</a:t>
            </a:r>
            <a:endParaRPr lang="nl-NL" dirty="0"/>
          </a:p>
          <a:p>
            <a:endParaRPr lang="nl-NL" dirty="0"/>
          </a:p>
          <a:p>
            <a:r>
              <a:rPr lang="nl-NL" dirty="0"/>
              <a:t>E-mailadressen aanvullen</a:t>
            </a:r>
          </a:p>
        </p:txBody>
      </p:sp>
    </p:spTree>
    <p:extLst>
      <p:ext uri="{BB962C8B-B14F-4D97-AF65-F5344CB8AC3E}">
        <p14:creationId xmlns:p14="http://schemas.microsoft.com/office/powerpoint/2010/main" val="3591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A47015-C2D6-48B3-B6CE-46D4D3360B2E}"/>
</file>

<file path=customXml/itemProps2.xml><?xml version="1.0" encoding="utf-8"?>
<ds:datastoreItem xmlns:ds="http://schemas.openxmlformats.org/officeDocument/2006/customXml" ds:itemID="{3386FE68-2B25-4D2C-9251-974866D9B4A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b5c9e9e-f960-49d8-9172-e09f8b3ac6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04E23F-7754-4AA0-A17A-C96A5770B1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Powerpoint_BELEIDSDOMEIN_Calibri</Template>
  <TotalTime>1256</TotalTime>
  <Words>215</Words>
  <Application>Microsoft Office PowerPoint</Application>
  <PresentationFormat>Diavoorstelling (4:3)</PresentationFormat>
  <Paragraphs>69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Arial</vt:lpstr>
      <vt:lpstr>Calibri</vt:lpstr>
      <vt:lpstr>FlandersArtSans-Bold</vt:lpstr>
      <vt:lpstr>FlandersArtSans-Medium</vt:lpstr>
      <vt:lpstr>FlandersArtSans-Regular</vt:lpstr>
      <vt:lpstr>FlandersArtSerif-Regular</vt:lpstr>
      <vt:lpstr>Aangepast ontwerp</vt:lpstr>
      <vt:lpstr>ICT - vernieuwingen</vt:lpstr>
      <vt:lpstr>Inhoud</vt:lpstr>
      <vt:lpstr>1. Voordelen alle aard</vt:lpstr>
      <vt:lpstr>1. Voordelen alle aard</vt:lpstr>
      <vt:lpstr>1. Voordelen alle aard</vt:lpstr>
      <vt:lpstr>ZIMA</vt:lpstr>
      <vt:lpstr>2. ZIMA</vt:lpstr>
      <vt:lpstr>Mijn onderwijs: Personeel</vt:lpstr>
      <vt:lpstr>3. Mijn Onderwijs: Personeel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komt de titel</dc:title>
  <dc:creator>Yahiaoui Yasmina</dc:creator>
  <cp:lastModifiedBy>Verheyen Wannes</cp:lastModifiedBy>
  <cp:revision>28</cp:revision>
  <dcterms:created xsi:type="dcterms:W3CDTF">2016-12-08T14:07:04Z</dcterms:created>
  <dcterms:modified xsi:type="dcterms:W3CDTF">2020-07-19T14:32:15Z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