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EB Garamond"/>
      <p:regular r:id="rId19"/>
      <p:bold r:id="rId20"/>
      <p:italic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.fntdata"/><Relationship Id="rId22" Type="http://schemas.openxmlformats.org/officeDocument/2006/relationships/font" Target="fonts/EBGaramond-boldItalic.fntdata"/><Relationship Id="rId21" Type="http://schemas.openxmlformats.org/officeDocument/2006/relationships/font" Target="fonts/EBGaramond-italic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EBGaramond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eb7f4ec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eb7f4ec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Wie ben jij?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Waarom ben je hier?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heb je met boeken?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405ec73e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405ec73e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405ec73e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405ec73e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405ec73e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405ec73e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405ec73e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405ec73e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f1a8677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f1a8677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1a8677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7f1a8677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7f1a8677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7f1a8677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wablieft.be/tekstadvies" TargetMode="External"/><Relationship Id="rId4" Type="http://schemas.openxmlformats.org/officeDocument/2006/relationships/hyperlink" Target="http://www.wablieft.be/krant/wablieft-krant" TargetMode="External"/><Relationship Id="rId5" Type="http://schemas.openxmlformats.org/officeDocument/2006/relationships/hyperlink" Target="http://www.wablieft.be/wablieft/nieuws/heldere-taal-in-de-rechtbank--wetenschap-en-onderwijs/235" TargetMode="External"/><Relationship Id="rId6" Type="http://schemas.openxmlformats.org/officeDocument/2006/relationships/hyperlink" Target="http://www.wablieft.be/boeken" TargetMode="External"/><Relationship Id="rId7" Type="http://schemas.openxmlformats.org/officeDocument/2006/relationships/image" Target="../media/image3.jp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fB1bsfGesWF6aAFV3HcI_p-g412GPJ92-ZhKs53Sedw/edit" TargetMode="External"/><Relationship Id="rId4" Type="http://schemas.openxmlformats.org/officeDocument/2006/relationships/hyperlink" Target="https://docs.google.com/document/d/1uqnXXOdNurdW1QMISCSA1n1qW_yqbPdYvVnTrDP4_As/edit" TargetMode="External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Wie niet mee is, is gezien!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 </a:t>
            </a:r>
            <a:r>
              <a:rPr lang="nl" sz="2400"/>
              <a:t>Gebruik een Wablieftboek!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Charlotte Heremans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624" y="4128425"/>
            <a:ext cx="1687676" cy="8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Kennismaking</a:t>
            </a:r>
            <a:endParaRPr/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1551925" y="811825"/>
            <a:ext cx="64071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1" lang="nl" sz="4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KENNISMAKING</a:t>
            </a:r>
            <a:endParaRPr b="1" sz="4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Wablieft! ???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644675" y="500925"/>
            <a:ext cx="41664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" sz="2200" u="sng">
                <a:solidFill>
                  <a:schemeClr val="hlink"/>
                </a:solidFill>
                <a:hlinkClick r:id="rId3"/>
              </a:rPr>
              <a:t>Tekstadvies</a:t>
            </a:r>
            <a:endParaRPr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" sz="2200" u="sng">
                <a:solidFill>
                  <a:schemeClr val="hlink"/>
                </a:solidFill>
                <a:hlinkClick r:id="rId4"/>
              </a:rPr>
              <a:t>Wablieftkrant</a:t>
            </a:r>
            <a:endParaRPr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" sz="2200" u="sng">
                <a:solidFill>
                  <a:schemeClr val="hlink"/>
                </a:solidFill>
                <a:hlinkClick r:id="rId5"/>
              </a:rPr>
              <a:t>Wablieftprijs</a:t>
            </a:r>
            <a:endParaRPr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" sz="2200" u="sng">
                <a:solidFill>
                  <a:schemeClr val="hlink"/>
                </a:solidFill>
                <a:hlinkClick r:id="rId6"/>
              </a:rPr>
              <a:t>Wablieftboeken</a:t>
            </a:r>
            <a:endParaRPr sz="22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250" y="4505700"/>
            <a:ext cx="1165801" cy="5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8">
            <a:alphaModFix/>
          </a:blip>
          <a:srcRect b="27372" l="0" r="0" t="26406"/>
          <a:stretch/>
        </p:blipFill>
        <p:spPr>
          <a:xfrm>
            <a:off x="4640275" y="3483425"/>
            <a:ext cx="4175200" cy="157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Belang van leesplezier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407275" y="500925"/>
            <a:ext cx="4736700" cy="44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onderzoek: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800"/>
              <a:t>investeren in leesplezier en leesmotivatie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400"/>
              <a:t>→ </a:t>
            </a:r>
            <a:r>
              <a:rPr lang="nl" sz="2200"/>
              <a:t>betere leesvaardigheid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800"/>
              <a:t>leesvaardigheid: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400"/>
              <a:t>→ </a:t>
            </a:r>
            <a:r>
              <a:rPr lang="nl" sz="2200"/>
              <a:t>goed functioneren op leergebied    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400"/>
              <a:t>→ </a:t>
            </a:r>
            <a:r>
              <a:rPr lang="nl" sz="2200"/>
              <a:t>ook in professionele of            maatschappelijke contexten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50" y="4469400"/>
            <a:ext cx="1165801" cy="5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5 ingrediënten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626575" y="52200"/>
            <a:ext cx="4166400" cy="48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meesterschap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(Dit kan ik. Dit begrijp ik.)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identificatie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(Ik associeer mij met de tekst.)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intrinsieke </a:t>
            </a:r>
            <a:r>
              <a:rPr lang="nl" sz="2400"/>
              <a:t>motivatie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(Ik wil dit graag lezen.)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interactie 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(Ik kan mijn ervaring delen met anderen.)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keuzevrijheid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(Ik heb mee mogen kiezen.)</a:t>
            </a:r>
            <a:endParaRPr sz="180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25" y="4469375"/>
            <a:ext cx="1165801" cy="5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0675" y="1371275"/>
            <a:ext cx="2439750" cy="365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Niveaus en thema’s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4389200" y="500925"/>
            <a:ext cx="47550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lijst met </a:t>
            </a:r>
            <a:r>
              <a:rPr lang="nl" sz="2400" u="sng">
                <a:solidFill>
                  <a:schemeClr val="hlink"/>
                </a:solidFill>
                <a:hlinkClick r:id="rId3"/>
              </a:rPr>
              <a:t>leesniveaus</a:t>
            </a:r>
            <a:endParaRPr sz="2400"/>
          </a:p>
          <a:p>
            <a:pPr indent="-3810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Wablieftboeken geclusterd in </a:t>
            </a:r>
            <a:r>
              <a:rPr lang="nl" sz="2400" u="sng">
                <a:solidFill>
                  <a:schemeClr val="hlink"/>
                </a:solidFill>
                <a:hlinkClick r:id="rId4"/>
              </a:rPr>
              <a:t>thema’s</a:t>
            </a:r>
            <a:endParaRPr sz="24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9650" y="4306675"/>
            <a:ext cx="1165801" cy="5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Een uitsmijtertje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4644675" y="325425"/>
            <a:ext cx="4166400" cy="8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Think-pair-share</a:t>
            </a:r>
            <a:endParaRPr sz="2400"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nl" sz="1800"/>
              <a:t>Voel je mee met Wim of eerder met Wendy?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 sz="1800"/>
              <a:t>Wat denk je dat hij van plan is?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 sz="1800"/>
              <a:t>Wat vond je van het fragment?</a:t>
            </a:r>
            <a:endParaRPr sz="1800"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00" y="4469375"/>
            <a:ext cx="1165801" cy="5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4895425" y="1506600"/>
            <a:ext cx="3706500" cy="28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Bladwijzer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707950" y="157400"/>
            <a:ext cx="4166400" cy="4642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/>
              <a:t>One-liner</a:t>
            </a:r>
            <a:endParaRPr b="1" sz="2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400"/>
              <a:t>Neem 1 zin uit de tekst ...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400"/>
              <a:t>...die je is bijgebleven.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400"/>
              <a:t>...die je mooi vindt.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400"/>
              <a:t>...die je belangrijk vindt.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400"/>
              <a:t>...die je ….</a:t>
            </a:r>
            <a:endParaRPr sz="2400"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00" y="4469375"/>
            <a:ext cx="1165801" cy="5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Vragen?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nl" sz="1800"/>
              <a:t>charlotte.heremans@vocvo.be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