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43bf834c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43bf834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waarom kiezen Bea en ik voluit voor co-teaching?</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meer interactie tijdens de les: het feit dat er 2 leerkrachten voor de klas staan, maakt de les sowieso interactiever: elk van ons heeft zijn eigen stijl en vakspecifieke kennis. Bea legt veel meer de nadruk op de inhoud van het wiskundige, terwijl ik meer tips en vaardigheden zal aanbrengen voor het correct formuleren van antwoorden.</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gedeelde taken: Bea zal de wat moeilijkere instructiemomenten op zich nemen, de toetsen opstellen en ideeën opperen voor spelletjes, ik zal me meer met de vormgeving van de cursus, de uitwerking van het taalkundige aspect van de cursus en de uitwerking van de spelletjes bezig houden. Ik ken meer van IT gerichte applicaties zoals bookwidgets, online spelletjes of kahoots. Wij vullen elkaar perfect aan.</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leren van elkaar: Bea is een kei in wiskunde en legt alles heel duidelijk uit, met heel wat voorbeelden uit het dagelijkse leven. Ik zal Bea soms helpen met taalkundige formuleringen of wanneer het taalspecifieke problemen aangaat (geslacht van een woord, het juiste gebruik van een specifieke tijd, ...</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verschillende lesstijlen: Bea is gemoedelijk in haar lesgeven en zet veel in op taalvoorbeelden. Ik ben eerder geneigd de leerlingen zelfstandig te laten werken op PC of in groepjes en deze dan te coachen.</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beter klasmanagement: het feit dat we met zijn tweeën voor de klas staan, maakt dat één van ons twee de groep altijd in het oog kan houden en stilzwijgend kan ingrijpen als het in een groepje wat te luidruchtig wordt.</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feedback momenten: tijdens feedback momenten kunnen we samen de leerlingen beter inschatten. Je moet namelijk op vele dingen tegelijk letten: is het inhoudelijk correct, wordt de taal goed gesproken en aangewend op de juiste manier, verschuilt de leerling zich niet en durft hij het woord te nemen, zit er een evolutie in zijn houding, in zijn manier van functioneren binnen de groep, naar de leerinhoud toe, naar spreekdurf toe, is de leerling gemotiveerd, kritisch genoeg ten opzichte van zichzelf?</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elkaars sterktes kennen en inzetten: één blik is voldoende om elkaar in te schatten en aan te vullen, je raakt op elkaar ingespeeld na een aantal jaren samen voor de klas te staan</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UDL (Universal Design of Learning): we bieden verschillende leerstijlen aan: video, groepswerk, on line oefeningen, klassikale instructiemomenten of klassikale verbetermomenten, kahoots, spelletjes in groep of individueel</a:t>
            </a:r>
            <a:endParaRPr sz="1000">
              <a:solidFill>
                <a:srgbClr val="1E285C"/>
              </a:solidFill>
              <a:latin typeface="Verdana"/>
              <a:ea typeface="Verdana"/>
              <a:cs typeface="Verdana"/>
              <a:sym typeface="Verdan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43bf834c3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43bf834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coöperatief leren: leerlingen laten meer individuele betrokkenheid zien door coöperatief leren, ze leren van elkaar en ze zijn kritischer voor elkaar, maar helpen elkaar ook als het even niet lukt. Leerkracht krijgt een stimulerende rol.</a:t>
            </a:r>
            <a:endParaRPr sz="1000">
              <a:solidFill>
                <a:srgbClr val="1E285C"/>
              </a:solidFill>
              <a:latin typeface="Verdana"/>
              <a:ea typeface="Verdana"/>
              <a:cs typeface="Verdana"/>
              <a:sym typeface="Verdana"/>
            </a:endParaRPr>
          </a:p>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klasmanagement en meer tijd voor observatie : terwijl de ene leerkracht instructie geeft, kan de andere de leerlingen beter observeren en krijgt een beter zicht op wat ze kunnen en niet kunnen, waar het niet goed loopt met een bepaalde oefening</a:t>
            </a:r>
            <a:endParaRPr sz="1000">
              <a:solidFill>
                <a:srgbClr val="1E285C"/>
              </a:solidFill>
              <a:latin typeface="Verdana"/>
              <a:ea typeface="Verdana"/>
              <a:cs typeface="Verdana"/>
              <a:sym typeface="Verdana"/>
            </a:endParaRPr>
          </a:p>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gepersonaliseerd differentiëren: door het observeren kan je gerichter groepjes vormen en leerlingen die het nodig hebben de nodige uitdaging bieden</a:t>
            </a:r>
            <a:endParaRPr sz="1000">
              <a:solidFill>
                <a:srgbClr val="1E285C"/>
              </a:solidFill>
              <a:latin typeface="Verdana"/>
              <a:ea typeface="Verdana"/>
              <a:cs typeface="Verdana"/>
              <a:sym typeface="Verdana"/>
            </a:endParaRPr>
          </a:p>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gerichter remediëren: bij 2 leerkrachten krijg je meer tijd om leerlingen extra te begeleiden</a:t>
            </a:r>
            <a:endParaRPr sz="1000">
              <a:solidFill>
                <a:srgbClr val="1E285C"/>
              </a:solidFill>
              <a:latin typeface="Verdana"/>
              <a:ea typeface="Verdana"/>
              <a:cs typeface="Verdana"/>
              <a:sym typeface="Verdana"/>
            </a:endParaRPr>
          </a:p>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samen zijn we meer dan één: je kan sneller helpen, soms geef je de uitleg op een andere manier waardoor die leerling het beter begrijpt dan van de andere leerkracht, de leerlingen zijn meer betrokken, doen meer sociale en coöperatieve vaardigheden op</a:t>
            </a:r>
            <a:endParaRPr sz="1000">
              <a:solidFill>
                <a:srgbClr val="1E285C"/>
              </a:solidFill>
              <a:latin typeface="Verdana"/>
              <a:ea typeface="Verdana"/>
              <a:cs typeface="Verdana"/>
              <a:sym typeface="Verdana"/>
            </a:endParaRPr>
          </a:p>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beter resultaat van het competentieprofiel van de leerling: co-teaching leidt tot meer hulp vragen, de leerkracht meer en sneller raadplegen waardoor een probleem veel sneller is opgelost en de leerling sneller naar de volgende stap in het leerproces kan.</a:t>
            </a:r>
            <a:endParaRPr sz="1000">
              <a:solidFill>
                <a:srgbClr val="1E285C"/>
              </a:solidFill>
              <a:latin typeface="Verdana"/>
              <a:ea typeface="Verdana"/>
              <a:cs typeface="Verdana"/>
              <a:sym typeface="Verdana"/>
            </a:endParaRPr>
          </a:p>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voorbeeldfunctie: voor de leerlingen zijn de leerkrachten een voorbeeld van hoe samen te werken in de klas</a:t>
            </a:r>
            <a:endParaRPr sz="1000">
              <a:solidFill>
                <a:srgbClr val="1E285C"/>
              </a:solidFill>
              <a:latin typeface="Verdana"/>
              <a:ea typeface="Verdana"/>
              <a:cs typeface="Verdana"/>
              <a:sym typeface="Verdan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43bf834c3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43bf834c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hoe verloopt een les CLIL ?</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welkom en administratieve taken: meestal ben ik eerder in de klas dan Bea omdat zij van een ander gebouw komt. Ik start de ppt op, laat de leerlingen zitten en alles klaarleggen, neem de afwezigheden op (of Bea doet dit, als zij er al is). Zo verloopt het begin van de les veel gestructureerder en zonder chaos omdat altijd één van beide leerkrachten alert kan zijn op wat er in de klas gebeurt. De leerlingen worden voortdurend begeleid en gemonitord.</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herhalingsmoment: Bea of ik herhalen in het kort waarover we het tijdens de vorige les hebben gehad en laten enkele leerlingen de taalkundige structuren een paar maal herhalen zodat de leerstof terug bij iedereen in top of mind zit.</a:t>
            </a:r>
            <a:endParaRPr sz="1000">
              <a:solidFill>
                <a:srgbClr val="1E285C"/>
              </a:solidFill>
              <a:latin typeface="Verdana"/>
              <a:ea typeface="Verdana"/>
              <a:cs typeface="Verdana"/>
              <a:sym typeface="Verdan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43bf834c3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43bf834c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hoe verloopt een les CLIL ?</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samenwerken in (heterogene) groepjes per item: leerlingen worden lukraak ingedeeld in groepjes en werken aan gelijkaardige oefeningen per groepje</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klassikale correctie met nadruk op taalgebruik en spreekdurf: leerlingen brengen het resultaat van de oefeningen aan het bord waarbij opnieuw nadruk wordt gelegd op hun spreekdurf en taalcorrectheid van de gebruikte structuren</a:t>
            </a:r>
            <a:endParaRPr sz="1000">
              <a:solidFill>
                <a:srgbClr val="1E285C"/>
              </a:solidFill>
              <a:latin typeface="Verdana"/>
              <a:ea typeface="Verdana"/>
              <a:cs typeface="Verdana"/>
              <a:sym typeface="Verdan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43bf834c3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43bf834c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hoe verloopt een les CLIL ?</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online oefeningen (remediëring en uitdaging): wie klaar is met zijn oefeningen mag ondertussen op het leerstofonderdeel online oefeningen maken (meestal in spelvorm)</a:t>
            </a:r>
            <a:endParaRPr sz="1000">
              <a:solidFill>
                <a:srgbClr val="1E285C"/>
              </a:solidFill>
              <a:latin typeface="Verdana"/>
              <a:ea typeface="Verdana"/>
              <a:cs typeface="Verdana"/>
              <a:sym typeface="Verdan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4d79bed6d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4d79bed6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hoe verloopt een les CLIL ?</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online oefeningen (remediëring en uitdaging): wie klaar is met zijn oefeningen mag ondertussen op het leerstofonderdeel online oefeningen maken (meestal in spelvorm)</a:t>
            </a:r>
            <a:endParaRPr sz="1000">
              <a:solidFill>
                <a:srgbClr val="1E285C"/>
              </a:solidFill>
              <a:latin typeface="Verdana"/>
              <a:ea typeface="Verdana"/>
              <a:cs typeface="Verdana"/>
              <a:sym typeface="Verdan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43bf834c3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43bf834c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hoe verloopt een les CLIL ?</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fixeren van leerstof onder spelvorm: wij voorzien een spelletje om hen de leerstof op een speelse manier te laten gebruiken en zo ook hun sociale en interactieve vaardigheden aan bod te laten komen: niet voor de beurt spreken, zijn beurt afwachten, elkaar respecteren, niet lachen met elkaars foutieve uitspraken, … Onze spelletjes zijn o.a. ganzenbord, het domino-spel, zeeslag, bingo, tangrams maken, stoelendans, ...</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toets na elk hoofdstuk: na elk hoofdstuk volgt een kleine toets waarbij hun kennis wordt getest, maar alleen de inhoudelijke fouten worden bestraft. Taalkundige fouten worden met groen aangeduid. Ook wanneer de leerling in het Nederlands antwoordt, keuren wij het antwoord juist, want dit betekent dat hij/zij de vraag verstond.</a:t>
            </a:r>
            <a:endParaRPr sz="1000">
              <a:solidFill>
                <a:srgbClr val="1E285C"/>
              </a:solidFill>
              <a:latin typeface="Verdana"/>
              <a:ea typeface="Verdana"/>
              <a:cs typeface="Verdana"/>
              <a:sym typeface="Verdan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4d79bed6d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4d79bed6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hoe verloopt een les CLIL ?</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fixeren van leerstof onder spelvorm: wij voorzien een spelletje om hen de leerstof op een speelse manier te laten gebruiken en zo ook hun sociale en interactieve vaardigheden aan bod te laten komen: niet voor de beurt spreken, zijn beurt afwachten, elkaar respecteren, niet lachen met elkaars foutieve uitspraken, … Onze spelletjes zijn o.a. ganzenbord, het domino-spel, zeeslag, bingo, tangrams maken, stoelendans, ...</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toets na elk hoofdstuk: na elk hoofdstuk volgt een kleine toets waarbij hun kennis wordt getest, maar alleen de inhoudelijke fouten worden bestraft. Taalkundige fouten worden met groen aangeduid. Ook wanneer de leerling in het Nederlands antwoordt, keuren wij het antwoord juist, want dit betekent dat hij/zij de vraag verstond.</a:t>
            </a:r>
            <a:endParaRPr sz="1000">
              <a:solidFill>
                <a:srgbClr val="1E285C"/>
              </a:solidFill>
              <a:latin typeface="Verdana"/>
              <a:ea typeface="Verdana"/>
              <a:cs typeface="Verdana"/>
              <a:sym typeface="Verdan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f60f42a73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f60f42a7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2b22c636b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2b22c636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2b22c636b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2b22c636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2b22c636b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2b22c636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Geen wondermiddel: het helpt om de complexiteit van CLIL op te volgen en te realiseren maar als de groep te groot is, is dit niet afdoend dan kies je beter voor de parallelle vorm van coteachtin waarbij je de groep opsplitst.</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2b22c636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2b22c63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Dit wordt bepaald door de manier waarop de twee collega’s samenwerken. WIj hadden reeds ervaring met co-teaching binnen de B-stroom vooral om beter te kunnen inspelen op de noden van de leerlingen. Vooral voor de minder sterke leerlingen is dit echt een meerwaarde.</a:t>
            </a:r>
            <a:endParaRPr/>
          </a:p>
          <a:p>
            <a:pPr marL="0" lvl="0" indent="0" algn="l" rtl="0">
              <a:spcBef>
                <a:spcPts val="0"/>
              </a:spcBef>
              <a:spcAft>
                <a:spcPts val="0"/>
              </a:spcAft>
              <a:buNone/>
            </a:pPr>
            <a:r>
              <a:rPr lang="nl"/>
              <a:t>In principe kan je ook voor de CLIL-lessen elk van deze vormen gebruiken. Wij kiezen echter bewust voor de laatste vorm namelijk complementair. Wat betekent dit nu concreet?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2b22c636b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2b22c636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1"/>
                </a:solidFill>
              </a:rPr>
              <a:t>Bij onze </a:t>
            </a:r>
            <a:r>
              <a:rPr lang="nl" sz="1150">
                <a:solidFill>
                  <a:srgbClr val="222222"/>
                </a:solidFill>
                <a:highlight>
                  <a:srgbClr val="FFFFFF"/>
                </a:highlight>
                <a:latin typeface="Verdana"/>
                <a:ea typeface="Verdana"/>
                <a:cs typeface="Verdana"/>
                <a:sym typeface="Verdana"/>
              </a:rPr>
              <a:t>begeleiden beide leerkrachten samen het volledige onderwijsproces voor de gehele klas. </a:t>
            </a:r>
            <a:endParaRPr sz="1150">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None/>
            </a:pPr>
            <a:r>
              <a:rPr lang="nl" sz="1150">
                <a:solidFill>
                  <a:srgbClr val="222222"/>
                </a:solidFill>
                <a:highlight>
                  <a:srgbClr val="FFFFFF"/>
                </a:highlight>
                <a:latin typeface="Verdana"/>
                <a:ea typeface="Verdana"/>
                <a:cs typeface="Verdana"/>
                <a:sym typeface="Verdana"/>
              </a:rPr>
              <a:t>Expertise en competenties van beide lesgevers moeten gelijkwaardig zijn. Zoniet loop je het risico dat er toch één iemand het voortouw neemt en dat de uitwisseling niet evenwaardig verloopt. En zo komen we bij de voordelen die co-teaching biedt, specifiek ook in het kader van CLIL.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2b22c636b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2b22c636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Het is zinvol om je voldoende te informeren voor je een co-teachingstraject opstarten. Als je je hierin verdiept zal je er veel meer kunnen uithalen.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2b22c636b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2b22c636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2 complementaire profielen: </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Bea Claeys is Franstalig opgevoed en is master in wiskunde</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Ann Everaert is bachelor Frans en keerde na een professionele carrière in een Frans bedrijf van meer dan 20 jaar terug naar het onderwijs</a:t>
            </a:r>
            <a:endParaRPr sz="1000">
              <a:solidFill>
                <a:srgbClr val="1E285C"/>
              </a:solidFill>
              <a:latin typeface="Verdana"/>
              <a:ea typeface="Verdana"/>
              <a:cs typeface="Verdana"/>
              <a:sym typeface="Verdana"/>
            </a:endParaRPr>
          </a:p>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geen bruikbaar cursusmateriaal voorhanden op niveau van het eerste jaar secundair</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hebben drie jaar gewerkt aan ontwikkeling van ons eigen handboek, in samenwerking met de collega’s wiskunde van het eerste jaar</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hebben opleiding CLIL gevolgd, zowel op school als in hogeschool Het Perspectief Gent om CLIL didactiek te leren</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proberen de CLIL didactiek zoveel mogelijk te integreren en toe te passen in onze cursus en lessen, dit wil zeggen taalelementen aan bod laten komen terwijl je vakgerichte inhoud geeft </a:t>
            </a:r>
            <a:endParaRPr sz="1000">
              <a:solidFill>
                <a:srgbClr val="1E285C"/>
              </a:solidFill>
              <a:latin typeface="Verdana"/>
              <a:ea typeface="Verdana"/>
              <a:cs typeface="Verdana"/>
              <a:sym typeface="Verdana"/>
            </a:endParaRPr>
          </a:p>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grote groepen maar veel interactieve werkvormen</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afwisseling in werkvormen is belangrijk om hen zoveel mogelijk aan het werk te zetten tijdens de les met het doel om taal zoveel mogelijk actief en passief te gebruiken</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spreekdurf overwinnen</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met taal bezig zijn</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taal begrijpen - taalondersteunende hulp geven bij formuleren van antwoorden - groepsdynamiek tot stand brengen - coachend lesgeven - van en met elkaar leren</a:t>
            </a:r>
            <a:endParaRPr sz="1000">
              <a:solidFill>
                <a:srgbClr val="1E285C"/>
              </a:solidFill>
              <a:latin typeface="Verdana"/>
              <a:ea typeface="Verdana"/>
              <a:cs typeface="Verdana"/>
              <a:sym typeface="Verdana"/>
            </a:endParaRPr>
          </a:p>
          <a:p>
            <a:pPr marL="457200" lvl="0"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nog steeds work in progress …</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we zijn nu al meer dan drie jaar aan het werk met het verbeteren van onze cursus en elk jaar kunnen we iets toevoegen vanuit de vraag van de leerlingen maar ook vanuit het eigen kritisch blijven evalueren van ons lesmateriaal</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zoveel mogelijk in spelvorm, aangepast aan onze doelgroep</a:t>
            </a:r>
            <a:endParaRPr sz="1000">
              <a:solidFill>
                <a:srgbClr val="1E285C"/>
              </a:solidFill>
              <a:latin typeface="Verdana"/>
              <a:ea typeface="Verdana"/>
              <a:cs typeface="Verdana"/>
              <a:sym typeface="Verdana"/>
            </a:endParaRPr>
          </a:p>
          <a:p>
            <a:pPr marL="914400" lvl="1" indent="-292100" algn="l" rtl="0">
              <a:lnSpc>
                <a:spcPct val="115000"/>
              </a:lnSpc>
              <a:spcBef>
                <a:spcPts val="0"/>
              </a:spcBef>
              <a:spcAft>
                <a:spcPts val="0"/>
              </a:spcAft>
              <a:buClr>
                <a:srgbClr val="1E285C"/>
              </a:buClr>
              <a:buSzPts val="1000"/>
              <a:buFont typeface="Verdana"/>
              <a:buChar char="○"/>
            </a:pPr>
            <a:r>
              <a:rPr lang="nl" sz="1000">
                <a:solidFill>
                  <a:srgbClr val="1E285C"/>
                </a:solidFill>
                <a:latin typeface="Verdana"/>
                <a:ea typeface="Verdana"/>
                <a:cs typeface="Verdana"/>
                <a:sym typeface="Verdana"/>
              </a:rPr>
              <a:t>beginnen met differentiëren/uitdagen van snelle leerlingen of als beloning met online oefeningen en spelletjes </a:t>
            </a:r>
            <a:endParaRPr sz="1000">
              <a:solidFill>
                <a:srgbClr val="1E285C"/>
              </a:solidFill>
              <a:latin typeface="Verdana"/>
              <a:ea typeface="Verdana"/>
              <a:cs typeface="Verdana"/>
              <a:sym typeface="Verdan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14" name="Google Shape;14;p2" descr="titeldia.jpg"/>
          <p:cNvPicPr preferRelativeResize="0"/>
          <p:nvPr/>
        </p:nvPicPr>
        <p:blipFill>
          <a:blip r:embed="rId2">
            <a:alphaModFix/>
          </a:blip>
          <a:stretch>
            <a:fillRect/>
          </a:stretch>
        </p:blipFill>
        <p:spPr>
          <a:xfrm>
            <a:off x="0" y="0"/>
            <a:ext cx="9144000" cy="6858000"/>
          </a:xfrm>
          <a:prstGeom prst="rect">
            <a:avLst/>
          </a:prstGeom>
          <a:noFill/>
          <a:ln>
            <a:noFill/>
          </a:ln>
        </p:spPr>
      </p:pic>
      <p:sp>
        <p:nvSpPr>
          <p:cNvPr id="15" name="Google Shape;15;p2"/>
          <p:cNvSpPr txBox="1">
            <a:spLocks noGrp="1"/>
          </p:cNvSpPr>
          <p:nvPr>
            <p:ph type="ctrTitle"/>
          </p:nvPr>
        </p:nvSpPr>
        <p:spPr>
          <a:xfrm>
            <a:off x="5204000" y="1398325"/>
            <a:ext cx="2753400" cy="1311000"/>
          </a:xfrm>
          <a:prstGeom prst="rect">
            <a:avLst/>
          </a:prstGeom>
        </p:spPr>
        <p:txBody>
          <a:bodyPr spcFirstLastPara="1" wrap="square" lIns="91425" tIns="91425" rIns="91425" bIns="91425" anchor="ctr" anchorCtr="0"/>
          <a:lstStyle>
            <a:lvl1pPr lvl="0" algn="ctr">
              <a:spcBef>
                <a:spcPts val="0"/>
              </a:spcBef>
              <a:spcAft>
                <a:spcPts val="0"/>
              </a:spcAft>
              <a:buClr>
                <a:srgbClr val="BBCF31"/>
              </a:buClr>
              <a:buSzPts val="2400"/>
              <a:buNone/>
              <a:defRPr sz="2400">
                <a:solidFill>
                  <a:srgbClr val="BBCF3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5204000" y="2830450"/>
            <a:ext cx="2753400" cy="978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FFFFFF"/>
              </a:buClr>
              <a:buSzPts val="1600"/>
              <a:buNone/>
              <a:defRPr sz="16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5" name="Google Shape;55;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81000" algn="ctr">
              <a:spcBef>
                <a:spcPts val="0"/>
              </a:spcBef>
              <a:spcAft>
                <a:spcPts val="0"/>
              </a:spcAft>
              <a:buSzPts val="2400"/>
              <a:buChar char="✔"/>
              <a:defRPr/>
            </a:lvl1pPr>
            <a:lvl2pPr marL="914400" lvl="1" indent="-355600" algn="ctr">
              <a:spcBef>
                <a:spcPts val="1600"/>
              </a:spcBef>
              <a:spcAft>
                <a:spcPts val="0"/>
              </a:spcAft>
              <a:buSzPts val="2000"/>
              <a:buChar char="⮚"/>
              <a:defRPr/>
            </a:lvl2pPr>
            <a:lvl3pPr marL="1371600" lvl="2" indent="-342900" algn="ctr">
              <a:spcBef>
                <a:spcPts val="1600"/>
              </a:spcBef>
              <a:spcAft>
                <a:spcPts val="0"/>
              </a:spcAft>
              <a:buSzPts val="1800"/>
              <a:buChar char="●"/>
              <a:defRPr/>
            </a:lvl3pPr>
            <a:lvl4pPr marL="1828800" lvl="3" indent="-330200" algn="ctr">
              <a:spcBef>
                <a:spcPts val="1600"/>
              </a:spcBef>
              <a:spcAft>
                <a:spcPts val="0"/>
              </a:spcAft>
              <a:buSzPts val="1600"/>
              <a:buChar char="–"/>
              <a:defRPr/>
            </a:lvl4pPr>
            <a:lvl5pPr marL="2286000" lvl="4" indent="-330200" algn="ctr">
              <a:spcBef>
                <a:spcPts val="1600"/>
              </a:spcBef>
              <a:spcAft>
                <a:spcPts val="0"/>
              </a:spcAft>
              <a:buSzPts val="16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eeg - zonder vogel">
  <p:cSld name="SECTION_HEADER_1">
    <p:spTree>
      <p:nvGrpSpPr>
        <p:cNvPr id="1" name="Shape 59"/>
        <p:cNvGrpSpPr/>
        <p:nvPr/>
      </p:nvGrpSpPr>
      <p:grpSpPr>
        <a:xfrm>
          <a:off x="0" y="0"/>
          <a:ext cx="0" cy="0"/>
          <a:chOff x="0" y="0"/>
          <a:chExt cx="0" cy="0"/>
        </a:xfrm>
      </p:grpSpPr>
      <p:pic>
        <p:nvPicPr>
          <p:cNvPr id="60" name="Google Shape;60;p13" descr="bg_whitefill.png"/>
          <p:cNvPicPr preferRelativeResize="0"/>
          <p:nvPr/>
        </p:nvPicPr>
        <p:blipFill>
          <a:blip r:embed="rId2">
            <a:alphaModFix/>
          </a:blip>
          <a:stretch>
            <a:fillRect/>
          </a:stretch>
        </p:blipFill>
        <p:spPr>
          <a:xfrm>
            <a:off x="2" y="0"/>
            <a:ext cx="9143990" cy="6858001"/>
          </a:xfrm>
          <a:prstGeom prst="rect">
            <a:avLst/>
          </a:prstGeom>
          <a:noFill/>
          <a:ln>
            <a:noFill/>
          </a:ln>
        </p:spPr>
      </p:pic>
      <p:sp>
        <p:nvSpPr>
          <p:cNvPr id="61" name="Google Shape;61;p1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pic>
        <p:nvPicPr>
          <p:cNvPr id="19" name="Google Shape;19;p3" descr="bg_whitefill.png"/>
          <p:cNvPicPr preferRelativeResize="0"/>
          <p:nvPr/>
        </p:nvPicPr>
        <p:blipFill>
          <a:blip r:embed="rId2">
            <a:alphaModFix/>
          </a:blip>
          <a:stretch>
            <a:fillRect/>
          </a:stretch>
        </p:blipFill>
        <p:spPr>
          <a:xfrm>
            <a:off x="2" y="0"/>
            <a:ext cx="9143990" cy="6858001"/>
          </a:xfrm>
          <a:prstGeom prst="rect">
            <a:avLst/>
          </a:prstGeom>
          <a:noFill/>
          <a:ln>
            <a:noFill/>
          </a:ln>
        </p:spPr>
      </p:pic>
      <p:sp>
        <p:nvSpPr>
          <p:cNvPr id="20" name="Google Shape;20;p3"/>
          <p:cNvSpPr txBox="1">
            <a:spLocks noGrp="1"/>
          </p:cNvSpPr>
          <p:nvPr>
            <p:ph type="title"/>
          </p:nvPr>
        </p:nvSpPr>
        <p:spPr>
          <a:xfrm>
            <a:off x="1414500" y="5534800"/>
            <a:ext cx="7417800" cy="11223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pic>
        <p:nvPicPr>
          <p:cNvPr id="22" name="Google Shape;22;p3" descr="origami.png"/>
          <p:cNvPicPr preferRelativeResize="0"/>
          <p:nvPr/>
        </p:nvPicPr>
        <p:blipFill>
          <a:blip r:embed="rId3">
            <a:alphaModFix/>
          </a:blip>
          <a:stretch>
            <a:fillRect/>
          </a:stretch>
        </p:blipFill>
        <p:spPr>
          <a:xfrm>
            <a:off x="50468" y="4596342"/>
            <a:ext cx="1690125" cy="1525025"/>
          </a:xfrm>
          <a:prstGeom prst="rect">
            <a:avLst/>
          </a:prstGeom>
          <a:noFill/>
          <a:ln>
            <a:noFill/>
          </a:ln>
        </p:spPr>
      </p:pic>
      <p:cxnSp>
        <p:nvCxnSpPr>
          <p:cNvPr id="23" name="Google Shape;23;p3"/>
          <p:cNvCxnSpPr/>
          <p:nvPr/>
        </p:nvCxnSpPr>
        <p:spPr>
          <a:xfrm rot="10800000">
            <a:off x="23825" y="5531124"/>
            <a:ext cx="573000" cy="0"/>
          </a:xfrm>
          <a:prstGeom prst="straightConnector1">
            <a:avLst/>
          </a:prstGeom>
          <a:noFill/>
          <a:ln w="19050" cap="flat" cmpd="sng">
            <a:solidFill>
              <a:srgbClr val="1E285C"/>
            </a:solidFill>
            <a:prstDash val="solid"/>
            <a:round/>
            <a:headEnd type="none" w="med" len="med"/>
            <a:tailEnd type="none" w="med" len="med"/>
          </a:ln>
        </p:spPr>
      </p:cxnSp>
      <p:cxnSp>
        <p:nvCxnSpPr>
          <p:cNvPr id="24" name="Google Shape;24;p3"/>
          <p:cNvCxnSpPr/>
          <p:nvPr/>
        </p:nvCxnSpPr>
        <p:spPr>
          <a:xfrm rot="10800000">
            <a:off x="1414500" y="5531124"/>
            <a:ext cx="7712700" cy="0"/>
          </a:xfrm>
          <a:prstGeom prst="straightConnector1">
            <a:avLst/>
          </a:prstGeom>
          <a:noFill/>
          <a:ln w="19050" cap="flat" cmpd="sng">
            <a:solidFill>
              <a:srgbClr val="1E285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81000">
              <a:spcBef>
                <a:spcPts val="0"/>
              </a:spcBef>
              <a:spcAft>
                <a:spcPts val="0"/>
              </a:spcAft>
              <a:buSzPts val="2400"/>
              <a:buChar char="✔"/>
              <a:defRPr/>
            </a:lvl1pPr>
            <a:lvl2pPr marL="914400" lvl="1" indent="-355600">
              <a:spcBef>
                <a:spcPts val="1600"/>
              </a:spcBef>
              <a:spcAft>
                <a:spcPts val="0"/>
              </a:spcAft>
              <a:buSzPts val="2000"/>
              <a:buChar char="⮚"/>
              <a:defRPr/>
            </a:lvl2pPr>
            <a:lvl3pPr marL="1371600" lvl="2" indent="-342900">
              <a:spcBef>
                <a:spcPts val="1600"/>
              </a:spcBef>
              <a:spcAft>
                <a:spcPts val="0"/>
              </a:spcAft>
              <a:buSzPts val="1800"/>
              <a:buChar char="●"/>
              <a:defRPr/>
            </a:lvl3pPr>
            <a:lvl4pPr marL="1828800" lvl="3" indent="-330200">
              <a:spcBef>
                <a:spcPts val="1600"/>
              </a:spcBef>
              <a:spcAft>
                <a:spcPts val="0"/>
              </a:spcAft>
              <a:buSzPts val="1600"/>
              <a:buChar char="–"/>
              <a:defRPr/>
            </a:lvl4pPr>
            <a:lvl5pPr marL="2286000" lvl="4" indent="-330200">
              <a:spcBef>
                <a:spcPts val="1600"/>
              </a:spcBef>
              <a:spcAft>
                <a:spcPts val="0"/>
              </a:spcAft>
              <a:buSzPts val="16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8" name="Google Shape;28;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0" name="Google Shape;40;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3" name="Google Shape;43;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7" name="Google Shape;47;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8" name="Google Shape;48;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81000">
              <a:spcBef>
                <a:spcPts val="0"/>
              </a:spcBef>
              <a:spcAft>
                <a:spcPts val="0"/>
              </a:spcAft>
              <a:buSzPts val="2400"/>
              <a:buChar char="✔"/>
              <a:defRPr/>
            </a:lvl1pPr>
            <a:lvl2pPr marL="914400" lvl="1" indent="-355600">
              <a:spcBef>
                <a:spcPts val="1600"/>
              </a:spcBef>
              <a:spcAft>
                <a:spcPts val="0"/>
              </a:spcAft>
              <a:buSzPts val="2000"/>
              <a:buChar char="⮚"/>
              <a:defRPr/>
            </a:lvl2pPr>
            <a:lvl3pPr marL="1371600" lvl="2" indent="-342900">
              <a:spcBef>
                <a:spcPts val="1600"/>
              </a:spcBef>
              <a:spcAft>
                <a:spcPts val="0"/>
              </a:spcAft>
              <a:buSzPts val="1800"/>
              <a:buChar char="●"/>
              <a:defRPr/>
            </a:lvl3pPr>
            <a:lvl4pPr marL="1828800" lvl="3" indent="-330200">
              <a:spcBef>
                <a:spcPts val="1600"/>
              </a:spcBef>
              <a:spcAft>
                <a:spcPts val="0"/>
              </a:spcAft>
              <a:buSzPts val="1600"/>
              <a:buChar char="–"/>
              <a:defRPr/>
            </a:lvl4pPr>
            <a:lvl5pPr marL="2286000" lvl="4" indent="-330200">
              <a:spcBef>
                <a:spcPts val="1600"/>
              </a:spcBef>
              <a:spcAft>
                <a:spcPts val="0"/>
              </a:spcAft>
              <a:buSzPts val="16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9" name="Google Shape;49;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None/>
              <a:defRPr/>
            </a:lvl1pPr>
          </a:lstStyle>
          <a:p>
            <a:endParaRPr/>
          </a:p>
        </p:txBody>
      </p:sp>
      <p:sp>
        <p:nvSpPr>
          <p:cNvPr id="52" name="Google Shape;52;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40600" y="440975"/>
            <a:ext cx="7091400" cy="7635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1E285C"/>
              </a:buClr>
              <a:buSzPts val="2800"/>
              <a:buFont typeface="Verdana"/>
              <a:buNone/>
              <a:defRPr sz="2800">
                <a:solidFill>
                  <a:srgbClr val="1E285C"/>
                </a:solidFill>
                <a:latin typeface="Verdana"/>
                <a:ea typeface="Verdana"/>
                <a:cs typeface="Verdana"/>
                <a:sym typeface="Verdana"/>
              </a:defRPr>
            </a:lvl1pPr>
            <a:lvl2pPr lvl="1">
              <a:spcBef>
                <a:spcPts val="0"/>
              </a:spcBef>
              <a:spcAft>
                <a:spcPts val="0"/>
              </a:spcAft>
              <a:buClr>
                <a:srgbClr val="1E285C"/>
              </a:buClr>
              <a:buSzPts val="2800"/>
              <a:buNone/>
              <a:defRPr sz="2800">
                <a:solidFill>
                  <a:srgbClr val="1E285C"/>
                </a:solidFill>
              </a:defRPr>
            </a:lvl2pPr>
            <a:lvl3pPr lvl="2">
              <a:spcBef>
                <a:spcPts val="0"/>
              </a:spcBef>
              <a:spcAft>
                <a:spcPts val="0"/>
              </a:spcAft>
              <a:buClr>
                <a:srgbClr val="1E285C"/>
              </a:buClr>
              <a:buSzPts val="2800"/>
              <a:buNone/>
              <a:defRPr sz="2800">
                <a:solidFill>
                  <a:srgbClr val="1E285C"/>
                </a:solidFill>
              </a:defRPr>
            </a:lvl3pPr>
            <a:lvl4pPr lvl="3">
              <a:spcBef>
                <a:spcPts val="0"/>
              </a:spcBef>
              <a:spcAft>
                <a:spcPts val="0"/>
              </a:spcAft>
              <a:buClr>
                <a:srgbClr val="1E285C"/>
              </a:buClr>
              <a:buSzPts val="2800"/>
              <a:buNone/>
              <a:defRPr sz="2800">
                <a:solidFill>
                  <a:srgbClr val="1E285C"/>
                </a:solidFill>
              </a:defRPr>
            </a:lvl4pPr>
            <a:lvl5pPr lvl="4">
              <a:spcBef>
                <a:spcPts val="0"/>
              </a:spcBef>
              <a:spcAft>
                <a:spcPts val="0"/>
              </a:spcAft>
              <a:buClr>
                <a:srgbClr val="1E285C"/>
              </a:buClr>
              <a:buSzPts val="2800"/>
              <a:buNone/>
              <a:defRPr sz="2800">
                <a:solidFill>
                  <a:srgbClr val="1E285C"/>
                </a:solidFill>
              </a:defRPr>
            </a:lvl5pPr>
            <a:lvl6pPr lvl="5">
              <a:spcBef>
                <a:spcPts val="0"/>
              </a:spcBef>
              <a:spcAft>
                <a:spcPts val="0"/>
              </a:spcAft>
              <a:buClr>
                <a:srgbClr val="1E285C"/>
              </a:buClr>
              <a:buSzPts val="2800"/>
              <a:buNone/>
              <a:defRPr sz="2800">
                <a:solidFill>
                  <a:srgbClr val="1E285C"/>
                </a:solidFill>
              </a:defRPr>
            </a:lvl6pPr>
            <a:lvl7pPr lvl="6">
              <a:spcBef>
                <a:spcPts val="0"/>
              </a:spcBef>
              <a:spcAft>
                <a:spcPts val="0"/>
              </a:spcAft>
              <a:buClr>
                <a:srgbClr val="1E285C"/>
              </a:buClr>
              <a:buSzPts val="2800"/>
              <a:buNone/>
              <a:defRPr sz="2800">
                <a:solidFill>
                  <a:srgbClr val="1E285C"/>
                </a:solidFill>
              </a:defRPr>
            </a:lvl7pPr>
            <a:lvl8pPr lvl="7">
              <a:spcBef>
                <a:spcPts val="0"/>
              </a:spcBef>
              <a:spcAft>
                <a:spcPts val="0"/>
              </a:spcAft>
              <a:buClr>
                <a:srgbClr val="1E285C"/>
              </a:buClr>
              <a:buSzPts val="2800"/>
              <a:buNone/>
              <a:defRPr sz="2800">
                <a:solidFill>
                  <a:srgbClr val="1E285C"/>
                </a:solidFill>
              </a:defRPr>
            </a:lvl8pPr>
            <a:lvl9pPr lvl="8">
              <a:spcBef>
                <a:spcPts val="0"/>
              </a:spcBef>
              <a:spcAft>
                <a:spcPts val="0"/>
              </a:spcAft>
              <a:buClr>
                <a:srgbClr val="1E285C"/>
              </a:buClr>
              <a:buSzPts val="2800"/>
              <a:buNone/>
              <a:defRPr sz="2800">
                <a:solidFill>
                  <a:srgbClr val="1E285C"/>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81000">
              <a:lnSpc>
                <a:spcPct val="115000"/>
              </a:lnSpc>
              <a:spcBef>
                <a:spcPts val="0"/>
              </a:spcBef>
              <a:spcAft>
                <a:spcPts val="0"/>
              </a:spcAft>
              <a:buClr>
                <a:srgbClr val="1E285C"/>
              </a:buClr>
              <a:buSzPts val="2400"/>
              <a:buFont typeface="Verdana"/>
              <a:buChar char="✔"/>
              <a:defRPr sz="2400">
                <a:solidFill>
                  <a:srgbClr val="1E285C"/>
                </a:solidFill>
                <a:latin typeface="Verdana"/>
                <a:ea typeface="Verdana"/>
                <a:cs typeface="Verdana"/>
                <a:sym typeface="Verdana"/>
              </a:defRPr>
            </a:lvl1pPr>
            <a:lvl2pPr marL="914400" lvl="1" indent="-355600">
              <a:lnSpc>
                <a:spcPct val="115000"/>
              </a:lnSpc>
              <a:spcBef>
                <a:spcPts val="1600"/>
              </a:spcBef>
              <a:spcAft>
                <a:spcPts val="0"/>
              </a:spcAft>
              <a:buClr>
                <a:srgbClr val="1E285C"/>
              </a:buClr>
              <a:buSzPts val="2000"/>
              <a:buFont typeface="Verdana"/>
              <a:buChar char="⮚"/>
              <a:defRPr sz="2000">
                <a:solidFill>
                  <a:srgbClr val="1E285C"/>
                </a:solidFill>
                <a:latin typeface="Verdana"/>
                <a:ea typeface="Verdana"/>
                <a:cs typeface="Verdana"/>
                <a:sym typeface="Verdana"/>
              </a:defRPr>
            </a:lvl2pPr>
            <a:lvl3pPr marL="1371600" lvl="2" indent="-342900">
              <a:lnSpc>
                <a:spcPct val="115000"/>
              </a:lnSpc>
              <a:spcBef>
                <a:spcPts val="1600"/>
              </a:spcBef>
              <a:spcAft>
                <a:spcPts val="0"/>
              </a:spcAft>
              <a:buClr>
                <a:srgbClr val="1E285C"/>
              </a:buClr>
              <a:buSzPts val="1800"/>
              <a:buFont typeface="Verdana"/>
              <a:buChar char="●"/>
              <a:defRPr sz="1800">
                <a:solidFill>
                  <a:srgbClr val="1E285C"/>
                </a:solidFill>
                <a:latin typeface="Verdana"/>
                <a:ea typeface="Verdana"/>
                <a:cs typeface="Verdana"/>
                <a:sym typeface="Verdana"/>
              </a:defRPr>
            </a:lvl3pPr>
            <a:lvl4pPr marL="1828800" lvl="3" indent="-330200">
              <a:lnSpc>
                <a:spcPct val="115000"/>
              </a:lnSpc>
              <a:spcBef>
                <a:spcPts val="1600"/>
              </a:spcBef>
              <a:spcAft>
                <a:spcPts val="0"/>
              </a:spcAft>
              <a:buClr>
                <a:srgbClr val="1E285C"/>
              </a:buClr>
              <a:buSzPts val="1600"/>
              <a:buFont typeface="Verdana"/>
              <a:buChar char="–"/>
              <a:defRPr sz="1600">
                <a:solidFill>
                  <a:srgbClr val="1E285C"/>
                </a:solidFill>
                <a:latin typeface="Verdana"/>
                <a:ea typeface="Verdana"/>
                <a:cs typeface="Verdana"/>
                <a:sym typeface="Verdana"/>
              </a:defRPr>
            </a:lvl4pPr>
            <a:lvl5pPr marL="2286000" lvl="4" indent="-330200">
              <a:lnSpc>
                <a:spcPct val="115000"/>
              </a:lnSpc>
              <a:spcBef>
                <a:spcPts val="1600"/>
              </a:spcBef>
              <a:spcAft>
                <a:spcPts val="0"/>
              </a:spcAft>
              <a:buClr>
                <a:srgbClr val="1E285C"/>
              </a:buClr>
              <a:buSzPts val="1600"/>
              <a:buFont typeface="Verdana"/>
              <a:buChar char="»"/>
              <a:defRPr sz="1600">
                <a:solidFill>
                  <a:srgbClr val="1E285C"/>
                </a:solidFill>
                <a:latin typeface="Verdana"/>
                <a:ea typeface="Verdana"/>
                <a:cs typeface="Verdana"/>
                <a:sym typeface="Verdana"/>
              </a:defRPr>
            </a:lvl5pPr>
            <a:lvl6pPr marL="2743200" lvl="5" indent="-317500">
              <a:lnSpc>
                <a:spcPct val="115000"/>
              </a:lnSpc>
              <a:spcBef>
                <a:spcPts val="1600"/>
              </a:spcBef>
              <a:spcAft>
                <a:spcPts val="0"/>
              </a:spcAft>
              <a:buClr>
                <a:srgbClr val="1E285C"/>
              </a:buClr>
              <a:buSzPts val="1400"/>
              <a:buFont typeface="Verdana"/>
              <a:buChar char="■"/>
              <a:defRPr>
                <a:solidFill>
                  <a:srgbClr val="1E285C"/>
                </a:solidFill>
                <a:latin typeface="Verdana"/>
                <a:ea typeface="Verdana"/>
                <a:cs typeface="Verdana"/>
                <a:sym typeface="Verdana"/>
              </a:defRPr>
            </a:lvl6pPr>
            <a:lvl7pPr marL="3200400" lvl="6" indent="-317500">
              <a:lnSpc>
                <a:spcPct val="115000"/>
              </a:lnSpc>
              <a:spcBef>
                <a:spcPts val="1600"/>
              </a:spcBef>
              <a:spcAft>
                <a:spcPts val="0"/>
              </a:spcAft>
              <a:buClr>
                <a:srgbClr val="1E285C"/>
              </a:buClr>
              <a:buSzPts val="1400"/>
              <a:buFont typeface="Verdana"/>
              <a:buChar char="●"/>
              <a:defRPr>
                <a:solidFill>
                  <a:srgbClr val="1E285C"/>
                </a:solidFill>
                <a:latin typeface="Verdana"/>
                <a:ea typeface="Verdana"/>
                <a:cs typeface="Verdana"/>
                <a:sym typeface="Verdana"/>
              </a:defRPr>
            </a:lvl7pPr>
            <a:lvl8pPr marL="3657600" lvl="7" indent="-317500">
              <a:lnSpc>
                <a:spcPct val="115000"/>
              </a:lnSpc>
              <a:spcBef>
                <a:spcPts val="1600"/>
              </a:spcBef>
              <a:spcAft>
                <a:spcPts val="0"/>
              </a:spcAft>
              <a:buClr>
                <a:srgbClr val="1E285C"/>
              </a:buClr>
              <a:buSzPts val="1400"/>
              <a:buFont typeface="Verdana"/>
              <a:buChar char="○"/>
              <a:defRPr>
                <a:solidFill>
                  <a:srgbClr val="1E285C"/>
                </a:solidFill>
                <a:latin typeface="Verdana"/>
                <a:ea typeface="Verdana"/>
                <a:cs typeface="Verdana"/>
                <a:sym typeface="Verdana"/>
              </a:defRPr>
            </a:lvl8pPr>
            <a:lvl9pPr marL="4114800" lvl="8" indent="-317500">
              <a:lnSpc>
                <a:spcPct val="115000"/>
              </a:lnSpc>
              <a:spcBef>
                <a:spcPts val="1600"/>
              </a:spcBef>
              <a:spcAft>
                <a:spcPts val="1600"/>
              </a:spcAft>
              <a:buClr>
                <a:srgbClr val="1E285C"/>
              </a:buClr>
              <a:buSzPts val="1400"/>
              <a:buFont typeface="Verdana"/>
              <a:buChar char="■"/>
              <a:defRPr>
                <a:solidFill>
                  <a:srgbClr val="1E285C"/>
                </a:solidFill>
                <a:latin typeface="Verdana"/>
                <a:ea typeface="Verdana"/>
                <a:cs typeface="Verdana"/>
                <a:sym typeface="Verdana"/>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pic>
        <p:nvPicPr>
          <p:cNvPr id="9" name="Google Shape;9;p1" descr="origami.png"/>
          <p:cNvPicPr preferRelativeResize="0"/>
          <p:nvPr/>
        </p:nvPicPr>
        <p:blipFill>
          <a:blip r:embed="rId15">
            <a:alphaModFix/>
          </a:blip>
          <a:stretch>
            <a:fillRect/>
          </a:stretch>
        </p:blipFill>
        <p:spPr>
          <a:xfrm>
            <a:off x="50468" y="24342"/>
            <a:ext cx="1690125" cy="1525025"/>
          </a:xfrm>
          <a:prstGeom prst="rect">
            <a:avLst/>
          </a:prstGeom>
          <a:noFill/>
          <a:ln>
            <a:noFill/>
          </a:ln>
        </p:spPr>
      </p:pic>
      <p:cxnSp>
        <p:nvCxnSpPr>
          <p:cNvPr id="10" name="Google Shape;10;p1"/>
          <p:cNvCxnSpPr/>
          <p:nvPr/>
        </p:nvCxnSpPr>
        <p:spPr>
          <a:xfrm>
            <a:off x="0" y="0"/>
            <a:ext cx="9155700" cy="0"/>
          </a:xfrm>
          <a:prstGeom prst="straightConnector1">
            <a:avLst/>
          </a:prstGeom>
          <a:noFill/>
          <a:ln w="28575" cap="flat" cmpd="sng">
            <a:solidFill>
              <a:srgbClr val="BBCF31"/>
            </a:solidFill>
            <a:prstDash val="solid"/>
            <a:round/>
            <a:headEnd type="none" w="med" len="med"/>
            <a:tailEnd type="none" w="med" len="med"/>
          </a:ln>
        </p:spPr>
      </p:cxnSp>
      <p:cxnSp>
        <p:nvCxnSpPr>
          <p:cNvPr id="11" name="Google Shape;11;p1"/>
          <p:cNvCxnSpPr/>
          <p:nvPr/>
        </p:nvCxnSpPr>
        <p:spPr>
          <a:xfrm rot="10800000">
            <a:off x="23825" y="959124"/>
            <a:ext cx="573000" cy="0"/>
          </a:xfrm>
          <a:prstGeom prst="straightConnector1">
            <a:avLst/>
          </a:prstGeom>
          <a:noFill/>
          <a:ln w="19050" cap="flat" cmpd="sng">
            <a:solidFill>
              <a:srgbClr val="1E285C"/>
            </a:solidFill>
            <a:prstDash val="solid"/>
            <a:round/>
            <a:headEnd type="none" w="med" len="med"/>
            <a:tailEnd type="none" w="med" len="med"/>
          </a:ln>
        </p:spPr>
      </p:cxnSp>
      <p:cxnSp>
        <p:nvCxnSpPr>
          <p:cNvPr id="12" name="Google Shape;12;p1"/>
          <p:cNvCxnSpPr/>
          <p:nvPr/>
        </p:nvCxnSpPr>
        <p:spPr>
          <a:xfrm rot="10800000">
            <a:off x="1414500" y="959124"/>
            <a:ext cx="7712700" cy="0"/>
          </a:xfrm>
          <a:prstGeom prst="straightConnector1">
            <a:avLst/>
          </a:prstGeom>
          <a:noFill/>
          <a:ln w="19050" cap="flat" cmpd="sng">
            <a:solidFill>
              <a:srgbClr val="1E285C"/>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drive.google.com/file/d/186y_BU4rFmvyNbzzsh00a1xK_ILmfhM-/view"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8V6RoAE_81FyMdRIDWI2MaQ-87qIem7c/vie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SP8MgrwhwOKJ_bZgZA1hzLLcwJuVzNp1/view"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hyperlink" Target="http://drive.google.com/file/d/1T58kI92XTWzXh0ojwIG_20x0m9KpT3Ye/view"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drive.google.com/file/d/1aAoD8b0D4WJqf8mgJiLnrEKwORMlEqe1/view"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anJEYg30icyCAlzouozuKMzqrnSFNSd3/vie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5286625" y="1811450"/>
            <a:ext cx="3295200" cy="131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CLIL en co-teaching:</a:t>
            </a:r>
            <a:endParaRPr/>
          </a:p>
          <a:p>
            <a:pPr marL="0" lvl="0" indent="0" algn="ctr" rtl="0">
              <a:spcBef>
                <a:spcPts val="0"/>
              </a:spcBef>
              <a:spcAft>
                <a:spcPts val="0"/>
              </a:spcAft>
              <a:buNone/>
            </a:pPr>
            <a:r>
              <a:rPr lang="nl"/>
              <a:t>een praktijkvoorbeeld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CLIL in het eerste jaar</a:t>
            </a:r>
            <a:endParaRPr/>
          </a:p>
        </p:txBody>
      </p:sp>
      <p:sp>
        <p:nvSpPr>
          <p:cNvPr id="123" name="Google Shape;123;p23"/>
          <p:cNvSpPr txBox="1">
            <a:spLocks noGrp="1"/>
          </p:cNvSpPr>
          <p:nvPr>
            <p:ph type="body" idx="1"/>
          </p:nvPr>
        </p:nvSpPr>
        <p:spPr>
          <a:xfrm>
            <a:off x="0" y="1204477"/>
            <a:ext cx="8520600" cy="33951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SzPts val="2400"/>
              <a:buChar char="➢"/>
            </a:pPr>
            <a:r>
              <a:rPr lang="nl"/>
              <a:t>waarom kiezen Bea en ik voluit voor co-teaching?</a:t>
            </a:r>
            <a:endParaRPr/>
          </a:p>
          <a:p>
            <a:pPr marL="914400" lvl="1" indent="-355600" algn="l" rtl="0">
              <a:lnSpc>
                <a:spcPct val="200000"/>
              </a:lnSpc>
              <a:spcBef>
                <a:spcPts val="0"/>
              </a:spcBef>
              <a:spcAft>
                <a:spcPts val="0"/>
              </a:spcAft>
              <a:buSzPts val="2000"/>
              <a:buChar char="○"/>
            </a:pPr>
            <a:r>
              <a:rPr lang="nl"/>
              <a:t>meer interactie tijdens de les</a:t>
            </a:r>
            <a:endParaRPr/>
          </a:p>
          <a:p>
            <a:pPr marL="914400" lvl="1" indent="-355600" algn="l" rtl="0">
              <a:lnSpc>
                <a:spcPct val="200000"/>
              </a:lnSpc>
              <a:spcBef>
                <a:spcPts val="0"/>
              </a:spcBef>
              <a:spcAft>
                <a:spcPts val="0"/>
              </a:spcAft>
              <a:buSzPts val="2000"/>
              <a:buChar char="○"/>
            </a:pPr>
            <a:r>
              <a:rPr lang="nl"/>
              <a:t>gedeelde taken</a:t>
            </a:r>
            <a:endParaRPr/>
          </a:p>
          <a:p>
            <a:pPr marL="914400" lvl="1" indent="-355600" algn="l" rtl="0">
              <a:lnSpc>
                <a:spcPct val="200000"/>
              </a:lnSpc>
              <a:spcBef>
                <a:spcPts val="0"/>
              </a:spcBef>
              <a:spcAft>
                <a:spcPts val="0"/>
              </a:spcAft>
              <a:buSzPts val="2000"/>
              <a:buChar char="○"/>
            </a:pPr>
            <a:r>
              <a:rPr lang="nl"/>
              <a:t>leren van elkaar</a:t>
            </a:r>
            <a:endParaRPr/>
          </a:p>
          <a:p>
            <a:pPr marL="914400" lvl="1" indent="-355600" algn="l" rtl="0">
              <a:lnSpc>
                <a:spcPct val="200000"/>
              </a:lnSpc>
              <a:spcBef>
                <a:spcPts val="0"/>
              </a:spcBef>
              <a:spcAft>
                <a:spcPts val="0"/>
              </a:spcAft>
              <a:buSzPts val="2000"/>
              <a:buChar char="○"/>
            </a:pPr>
            <a:r>
              <a:rPr lang="nl"/>
              <a:t>verschillende lesstijlen</a:t>
            </a:r>
            <a:endParaRPr/>
          </a:p>
          <a:p>
            <a:pPr marL="914400" lvl="1" indent="-355600" algn="l" rtl="0">
              <a:lnSpc>
                <a:spcPct val="200000"/>
              </a:lnSpc>
              <a:spcBef>
                <a:spcPts val="0"/>
              </a:spcBef>
              <a:spcAft>
                <a:spcPts val="0"/>
              </a:spcAft>
              <a:buSzPts val="2000"/>
              <a:buChar char="○"/>
            </a:pPr>
            <a:r>
              <a:rPr lang="nl"/>
              <a:t>beter klasmanagement</a:t>
            </a:r>
            <a:endParaRPr/>
          </a:p>
          <a:p>
            <a:pPr marL="914400" lvl="1" indent="-355600" algn="l" rtl="0">
              <a:lnSpc>
                <a:spcPct val="200000"/>
              </a:lnSpc>
              <a:spcBef>
                <a:spcPts val="0"/>
              </a:spcBef>
              <a:spcAft>
                <a:spcPts val="0"/>
              </a:spcAft>
              <a:buSzPts val="2000"/>
              <a:buChar char="○"/>
            </a:pPr>
            <a:r>
              <a:rPr lang="nl"/>
              <a:t>feedback momenten</a:t>
            </a:r>
            <a:endParaRPr/>
          </a:p>
          <a:p>
            <a:pPr marL="914400" lvl="1" indent="-355600" algn="l" rtl="0">
              <a:lnSpc>
                <a:spcPct val="200000"/>
              </a:lnSpc>
              <a:spcBef>
                <a:spcPts val="0"/>
              </a:spcBef>
              <a:spcAft>
                <a:spcPts val="0"/>
              </a:spcAft>
              <a:buSzPts val="2000"/>
              <a:buChar char="○"/>
            </a:pPr>
            <a:r>
              <a:rPr lang="nl"/>
              <a:t>elkaars sterktes kennen en inzetten</a:t>
            </a:r>
            <a:endParaRPr/>
          </a:p>
          <a:p>
            <a:pPr marL="914400" lvl="1" indent="-355600" algn="l" rtl="0">
              <a:lnSpc>
                <a:spcPct val="200000"/>
              </a:lnSpc>
              <a:spcBef>
                <a:spcPts val="0"/>
              </a:spcBef>
              <a:spcAft>
                <a:spcPts val="0"/>
              </a:spcAft>
              <a:buSzPts val="2000"/>
              <a:buChar char="○"/>
            </a:pPr>
            <a:r>
              <a:rPr lang="nl"/>
              <a:t>UDL (Universal Design of Learning)</a:t>
            </a:r>
            <a:endParaRPr/>
          </a:p>
        </p:txBody>
      </p:sp>
      <p:pic>
        <p:nvPicPr>
          <p:cNvPr id="124" name="Google Shape;124;p23"/>
          <p:cNvPicPr preferRelativeResize="0"/>
          <p:nvPr/>
        </p:nvPicPr>
        <p:blipFill>
          <a:blip r:embed="rId3">
            <a:alphaModFix/>
          </a:blip>
          <a:stretch>
            <a:fillRect/>
          </a:stretch>
        </p:blipFill>
        <p:spPr>
          <a:xfrm>
            <a:off x="4098575" y="2725950"/>
            <a:ext cx="4858424" cy="28055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CLIL in het eerste jaar</a:t>
            </a:r>
            <a:endParaRPr/>
          </a:p>
        </p:txBody>
      </p:sp>
      <p:sp>
        <p:nvSpPr>
          <p:cNvPr id="130" name="Google Shape;130;p24"/>
          <p:cNvSpPr txBox="1">
            <a:spLocks noGrp="1"/>
          </p:cNvSpPr>
          <p:nvPr>
            <p:ph type="body" idx="1"/>
          </p:nvPr>
        </p:nvSpPr>
        <p:spPr>
          <a:xfrm>
            <a:off x="181250" y="1151402"/>
            <a:ext cx="8520600" cy="3471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a:t>wat werkt beter dankzij co-teaching?</a:t>
            </a:r>
            <a:endParaRPr/>
          </a:p>
          <a:p>
            <a:pPr marL="914400" lvl="1" indent="-355600" algn="l" rtl="0">
              <a:spcBef>
                <a:spcPts val="0"/>
              </a:spcBef>
              <a:spcAft>
                <a:spcPts val="0"/>
              </a:spcAft>
              <a:buSzPts val="2000"/>
              <a:buChar char="○"/>
            </a:pPr>
            <a:r>
              <a:rPr lang="nl"/>
              <a:t>coöperatief leren</a:t>
            </a:r>
            <a:endParaRPr/>
          </a:p>
          <a:p>
            <a:pPr marL="914400" lvl="1" indent="-355600" algn="l" rtl="0">
              <a:spcBef>
                <a:spcPts val="0"/>
              </a:spcBef>
              <a:spcAft>
                <a:spcPts val="0"/>
              </a:spcAft>
              <a:buSzPts val="2000"/>
              <a:buChar char="○"/>
            </a:pPr>
            <a:r>
              <a:rPr lang="nl"/>
              <a:t>klasmanagement</a:t>
            </a:r>
            <a:endParaRPr/>
          </a:p>
          <a:p>
            <a:pPr marL="914400" lvl="1" indent="-355600" algn="l" rtl="0">
              <a:spcBef>
                <a:spcPts val="0"/>
              </a:spcBef>
              <a:spcAft>
                <a:spcPts val="0"/>
              </a:spcAft>
              <a:buSzPts val="2000"/>
              <a:buChar char="○"/>
            </a:pPr>
            <a:r>
              <a:rPr lang="nl"/>
              <a:t>tijd voor observatie </a:t>
            </a:r>
            <a:endParaRPr/>
          </a:p>
          <a:p>
            <a:pPr marL="914400" lvl="1" indent="-355600" algn="l" rtl="0">
              <a:spcBef>
                <a:spcPts val="0"/>
              </a:spcBef>
              <a:spcAft>
                <a:spcPts val="0"/>
              </a:spcAft>
              <a:buSzPts val="2000"/>
              <a:buChar char="○"/>
            </a:pPr>
            <a:r>
              <a:rPr lang="nl"/>
              <a:t>gepersonaliseerd differentiëren</a:t>
            </a:r>
            <a:endParaRPr/>
          </a:p>
          <a:p>
            <a:pPr marL="914400" lvl="1" indent="-355600" algn="l" rtl="0">
              <a:spcBef>
                <a:spcPts val="0"/>
              </a:spcBef>
              <a:spcAft>
                <a:spcPts val="0"/>
              </a:spcAft>
              <a:buSzPts val="2000"/>
              <a:buChar char="○"/>
            </a:pPr>
            <a:r>
              <a:rPr lang="nl"/>
              <a:t>gerichter remediëren</a:t>
            </a:r>
            <a:endParaRPr/>
          </a:p>
          <a:p>
            <a:pPr marL="914400" lvl="1" indent="-355600" algn="l" rtl="0">
              <a:spcBef>
                <a:spcPts val="0"/>
              </a:spcBef>
              <a:spcAft>
                <a:spcPts val="0"/>
              </a:spcAft>
              <a:buSzPts val="2000"/>
              <a:buChar char="○"/>
            </a:pPr>
            <a:r>
              <a:rPr lang="nl"/>
              <a:t>samen zijn we meer dan één</a:t>
            </a:r>
            <a:endParaRPr/>
          </a:p>
          <a:p>
            <a:pPr marL="914400" lvl="1" indent="-355600" algn="l" rtl="0">
              <a:spcBef>
                <a:spcPts val="0"/>
              </a:spcBef>
              <a:spcAft>
                <a:spcPts val="0"/>
              </a:spcAft>
              <a:buSzPts val="2000"/>
              <a:buChar char="○"/>
            </a:pPr>
            <a:r>
              <a:rPr lang="nl"/>
              <a:t>beter resultaat van het competentieprofiel van de leerling</a:t>
            </a:r>
            <a:endParaRPr/>
          </a:p>
          <a:p>
            <a:pPr marL="914400" lvl="1" indent="-355600" algn="l" rtl="0">
              <a:spcBef>
                <a:spcPts val="0"/>
              </a:spcBef>
              <a:spcAft>
                <a:spcPts val="0"/>
              </a:spcAft>
              <a:buSzPts val="2000"/>
              <a:buChar char="○"/>
            </a:pPr>
            <a:r>
              <a:rPr lang="nl"/>
              <a:t>voorbeeldfunctie </a:t>
            </a:r>
            <a:endParaRPr/>
          </a:p>
        </p:txBody>
      </p:sp>
      <p:pic>
        <p:nvPicPr>
          <p:cNvPr id="131" name="Google Shape;131;p24"/>
          <p:cNvPicPr preferRelativeResize="0"/>
          <p:nvPr/>
        </p:nvPicPr>
        <p:blipFill>
          <a:blip r:embed="rId3">
            <a:alphaModFix/>
          </a:blip>
          <a:stretch>
            <a:fillRect/>
          </a:stretch>
        </p:blipFill>
        <p:spPr>
          <a:xfrm>
            <a:off x="1958750" y="4760077"/>
            <a:ext cx="5356466" cy="1930198"/>
          </a:xfrm>
          <a:prstGeom prst="rect">
            <a:avLst/>
          </a:prstGeom>
          <a:noFill/>
          <a:ln>
            <a:noFill/>
          </a:ln>
        </p:spPr>
      </p:pic>
      <p:pic>
        <p:nvPicPr>
          <p:cNvPr id="132" name="Google Shape;132;p24"/>
          <p:cNvPicPr preferRelativeResize="0"/>
          <p:nvPr/>
        </p:nvPicPr>
        <p:blipFill>
          <a:blip r:embed="rId4">
            <a:alphaModFix/>
          </a:blip>
          <a:stretch>
            <a:fillRect/>
          </a:stretch>
        </p:blipFill>
        <p:spPr>
          <a:xfrm>
            <a:off x="5376301" y="2225626"/>
            <a:ext cx="3767699" cy="1323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CLIL in het eerste jaar</a:t>
            </a:r>
            <a:endParaRPr/>
          </a:p>
        </p:txBody>
      </p:sp>
      <p:sp>
        <p:nvSpPr>
          <p:cNvPr id="138" name="Google Shape;138;p25"/>
          <p:cNvSpPr txBox="1">
            <a:spLocks noGrp="1"/>
          </p:cNvSpPr>
          <p:nvPr>
            <p:ph type="body" idx="1"/>
          </p:nvPr>
        </p:nvSpPr>
        <p:spPr>
          <a:xfrm>
            <a:off x="623400" y="120448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a:t>hoe verloopt een les CLIL ? </a:t>
            </a:r>
            <a:endParaRPr/>
          </a:p>
          <a:p>
            <a:pPr marL="914400" lvl="1" indent="-355600" algn="l" rtl="0">
              <a:spcBef>
                <a:spcPts val="0"/>
              </a:spcBef>
              <a:spcAft>
                <a:spcPts val="0"/>
              </a:spcAft>
              <a:buSzPts val="2000"/>
              <a:buChar char="○"/>
            </a:pPr>
            <a:r>
              <a:rPr lang="nl"/>
              <a:t>welkom en administratieve taken</a:t>
            </a:r>
            <a:endParaRPr/>
          </a:p>
          <a:p>
            <a:pPr marL="914400" lvl="1" indent="-355600" algn="l" rtl="0">
              <a:spcBef>
                <a:spcPts val="0"/>
              </a:spcBef>
              <a:spcAft>
                <a:spcPts val="0"/>
              </a:spcAft>
              <a:buSzPts val="2000"/>
              <a:buChar char="○"/>
            </a:pPr>
            <a:r>
              <a:rPr lang="nl"/>
              <a:t>herhalingsmoment: </a:t>
            </a:r>
            <a:endParaRPr/>
          </a:p>
          <a:p>
            <a:pPr marL="914400" lvl="0" indent="0" algn="l" rtl="0">
              <a:spcBef>
                <a:spcPts val="1600"/>
              </a:spcBef>
              <a:spcAft>
                <a:spcPts val="0"/>
              </a:spcAft>
              <a:buNone/>
            </a:pPr>
            <a:endParaRPr/>
          </a:p>
          <a:p>
            <a:pPr marL="914400" lvl="1" indent="-355600" algn="l" rtl="0">
              <a:spcBef>
                <a:spcPts val="1600"/>
              </a:spcBef>
              <a:spcAft>
                <a:spcPts val="0"/>
              </a:spcAft>
              <a:buSzPts val="2000"/>
              <a:buChar char="○"/>
            </a:pPr>
            <a:endParaRPr/>
          </a:p>
        </p:txBody>
      </p:sp>
      <p:pic>
        <p:nvPicPr>
          <p:cNvPr id="139" name="Google Shape;139;p25" title="Herhalingsmoment.mp4">
            <a:hlinkClick r:id="rId3"/>
          </p:cNvPr>
          <p:cNvPicPr preferRelativeResize="0"/>
          <p:nvPr/>
        </p:nvPicPr>
        <p:blipFill>
          <a:blip r:embed="rId4">
            <a:alphaModFix/>
          </a:blip>
          <a:stretch>
            <a:fillRect/>
          </a:stretch>
        </p:blipFill>
        <p:spPr>
          <a:xfrm>
            <a:off x="1359663" y="2534575"/>
            <a:ext cx="6567175" cy="4925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CLIL in het eerste jaar</a:t>
            </a:r>
            <a:endParaRPr/>
          </a:p>
        </p:txBody>
      </p:sp>
      <p:sp>
        <p:nvSpPr>
          <p:cNvPr id="145" name="Google Shape;145;p26"/>
          <p:cNvSpPr txBox="1">
            <a:spLocks noGrp="1"/>
          </p:cNvSpPr>
          <p:nvPr>
            <p:ph type="body" idx="1"/>
          </p:nvPr>
        </p:nvSpPr>
        <p:spPr>
          <a:xfrm>
            <a:off x="214325" y="1204475"/>
            <a:ext cx="89298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a:t>hoe verloopt een les CLIL ?</a:t>
            </a:r>
            <a:endParaRPr/>
          </a:p>
          <a:p>
            <a:pPr marL="914400" lvl="1" indent="-355600" algn="l" rtl="0">
              <a:spcBef>
                <a:spcPts val="0"/>
              </a:spcBef>
              <a:spcAft>
                <a:spcPts val="0"/>
              </a:spcAft>
              <a:buSzPts val="2000"/>
              <a:buChar char="○"/>
            </a:pPr>
            <a:r>
              <a:rPr lang="nl"/>
              <a:t>samenwerken in (heterogene) groepjes per item</a:t>
            </a:r>
            <a:endParaRPr/>
          </a:p>
          <a:p>
            <a:pPr marL="914400" lvl="1" indent="-355600" algn="l" rtl="0">
              <a:spcBef>
                <a:spcPts val="0"/>
              </a:spcBef>
              <a:spcAft>
                <a:spcPts val="0"/>
              </a:spcAft>
              <a:buSzPts val="2000"/>
              <a:buChar char="○"/>
            </a:pPr>
            <a:r>
              <a:rPr lang="nl"/>
              <a:t>klassikale correctie met nadruk op taalgebruik en spreekdurf</a:t>
            </a:r>
            <a:endParaRPr/>
          </a:p>
          <a:p>
            <a:pPr marL="91440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46" name="Google Shape;146;p26" title="spreekdurf.mp4">
            <a:hlinkClick r:id="rId3"/>
          </p:cNvPr>
          <p:cNvPicPr preferRelativeResize="0"/>
          <p:nvPr/>
        </p:nvPicPr>
        <p:blipFill>
          <a:blip r:embed="rId4">
            <a:alphaModFix/>
          </a:blip>
          <a:stretch>
            <a:fillRect/>
          </a:stretch>
        </p:blipFill>
        <p:spPr>
          <a:xfrm>
            <a:off x="1342000" y="2411025"/>
            <a:ext cx="6460000" cy="484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CLIL in het eerste jaar</a:t>
            </a:r>
            <a:endParaRPr/>
          </a:p>
        </p:txBody>
      </p:sp>
      <p:sp>
        <p:nvSpPr>
          <p:cNvPr id="152" name="Google Shape;152;p27"/>
          <p:cNvSpPr txBox="1">
            <a:spLocks noGrp="1"/>
          </p:cNvSpPr>
          <p:nvPr>
            <p:ph type="body" idx="1"/>
          </p:nvPr>
        </p:nvSpPr>
        <p:spPr>
          <a:xfrm>
            <a:off x="214325" y="1204475"/>
            <a:ext cx="89298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a:t>hoe verloopt een les CLIL ?</a:t>
            </a:r>
            <a:endParaRPr/>
          </a:p>
          <a:p>
            <a:pPr marL="914400" lvl="1" indent="-355600" algn="l" rtl="0">
              <a:spcBef>
                <a:spcPts val="0"/>
              </a:spcBef>
              <a:spcAft>
                <a:spcPts val="0"/>
              </a:spcAft>
              <a:buSzPts val="2000"/>
              <a:buChar char="○"/>
            </a:pPr>
            <a:r>
              <a:rPr lang="nl"/>
              <a:t>online oefeningen (remediëring en uitdaging)</a:t>
            </a:r>
            <a:endParaRPr/>
          </a:p>
          <a:p>
            <a:pPr marL="0" lvl="0" indent="0" algn="l" rtl="0">
              <a:spcBef>
                <a:spcPts val="1600"/>
              </a:spcBef>
              <a:spcAft>
                <a:spcPts val="0"/>
              </a:spcAft>
              <a:buNone/>
            </a:pPr>
            <a:endParaRPr/>
          </a:p>
          <a:p>
            <a:pPr marL="0" lvl="0" indent="0" algn="ctr" rtl="0">
              <a:spcBef>
                <a:spcPts val="1600"/>
              </a:spcBef>
              <a:spcAft>
                <a:spcPts val="0"/>
              </a:spcAft>
              <a:buNone/>
            </a:pPr>
            <a:r>
              <a:rPr lang="nl"/>
              <a:t>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53" name="Google Shape;153;p27" title="Les jeux en ligne 1.mp4">
            <a:hlinkClick r:id="rId3"/>
          </p:cNvPr>
          <p:cNvPicPr preferRelativeResize="0"/>
          <p:nvPr/>
        </p:nvPicPr>
        <p:blipFill>
          <a:blip r:embed="rId4">
            <a:alphaModFix/>
          </a:blip>
          <a:stretch>
            <a:fillRect/>
          </a:stretch>
        </p:blipFill>
        <p:spPr>
          <a:xfrm>
            <a:off x="1233063" y="2386575"/>
            <a:ext cx="6677875" cy="5008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CLIL in het eerste jaar</a:t>
            </a:r>
            <a:endParaRPr/>
          </a:p>
        </p:txBody>
      </p:sp>
      <p:sp>
        <p:nvSpPr>
          <p:cNvPr id="159" name="Google Shape;159;p28"/>
          <p:cNvSpPr txBox="1">
            <a:spLocks noGrp="1"/>
          </p:cNvSpPr>
          <p:nvPr>
            <p:ph type="body" idx="1"/>
          </p:nvPr>
        </p:nvSpPr>
        <p:spPr>
          <a:xfrm>
            <a:off x="214325" y="1204475"/>
            <a:ext cx="89298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a:t>hoe verloopt een les CLIL ?</a:t>
            </a:r>
            <a:endParaRPr/>
          </a:p>
          <a:p>
            <a:pPr marL="914400" lvl="1" indent="-355600" algn="l" rtl="0">
              <a:spcBef>
                <a:spcPts val="0"/>
              </a:spcBef>
              <a:spcAft>
                <a:spcPts val="0"/>
              </a:spcAft>
              <a:buSzPts val="2000"/>
              <a:buChar char="○"/>
            </a:pPr>
            <a:r>
              <a:rPr lang="nl"/>
              <a:t>online oefeningen (remediëring en uitdaging)</a:t>
            </a:r>
            <a:endParaRPr/>
          </a:p>
          <a:p>
            <a:pPr marL="0" lvl="0" indent="0" algn="l" rtl="0">
              <a:spcBef>
                <a:spcPts val="1600"/>
              </a:spcBef>
              <a:spcAft>
                <a:spcPts val="0"/>
              </a:spcAft>
              <a:buNone/>
            </a:pPr>
            <a:endParaRPr/>
          </a:p>
          <a:p>
            <a:pPr marL="0" lvl="0" indent="0" algn="ctr" rtl="0">
              <a:spcBef>
                <a:spcPts val="1600"/>
              </a:spcBef>
              <a:spcAft>
                <a:spcPts val="0"/>
              </a:spcAft>
              <a:buNone/>
            </a:pPr>
            <a:r>
              <a:rPr lang="nl"/>
              <a:t>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60" name="Google Shape;160;p28" title="Les jeux en ligne 2.mp4">
            <a:hlinkClick r:id="rId3"/>
          </p:cNvPr>
          <p:cNvPicPr preferRelativeResize="0"/>
          <p:nvPr/>
        </p:nvPicPr>
        <p:blipFill>
          <a:blip r:embed="rId4">
            <a:alphaModFix/>
          </a:blip>
          <a:stretch>
            <a:fillRect/>
          </a:stretch>
        </p:blipFill>
        <p:spPr>
          <a:xfrm>
            <a:off x="1324775" y="2348100"/>
            <a:ext cx="6708900" cy="5031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CLIL in het eerste jaar</a:t>
            </a:r>
            <a:endParaRPr/>
          </a:p>
        </p:txBody>
      </p:sp>
      <p:sp>
        <p:nvSpPr>
          <p:cNvPr id="166" name="Google Shape;166;p29"/>
          <p:cNvSpPr txBox="1">
            <a:spLocks noGrp="1"/>
          </p:cNvSpPr>
          <p:nvPr>
            <p:ph type="body" idx="1"/>
          </p:nvPr>
        </p:nvSpPr>
        <p:spPr>
          <a:xfrm>
            <a:off x="214325" y="1204475"/>
            <a:ext cx="89298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a:t>hoe verloopt een les CLIL ?</a:t>
            </a:r>
            <a:endParaRPr/>
          </a:p>
          <a:p>
            <a:pPr marL="914400" lvl="1" indent="-355600" algn="l" rtl="0">
              <a:spcBef>
                <a:spcPts val="0"/>
              </a:spcBef>
              <a:spcAft>
                <a:spcPts val="0"/>
              </a:spcAft>
              <a:buSzPts val="2000"/>
              <a:buChar char="○"/>
            </a:pPr>
            <a:r>
              <a:rPr lang="nl"/>
              <a:t>fixeren van leerstof onder spelvorm</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67" name="Google Shape;167;p29" title="Blanche neige intro.mp4">
            <a:hlinkClick r:id="rId3"/>
          </p:cNvPr>
          <p:cNvPicPr preferRelativeResize="0"/>
          <p:nvPr/>
        </p:nvPicPr>
        <p:blipFill>
          <a:blip r:embed="rId4">
            <a:alphaModFix/>
          </a:blip>
          <a:stretch>
            <a:fillRect/>
          </a:stretch>
        </p:blipFill>
        <p:spPr>
          <a:xfrm>
            <a:off x="1143000" y="2273575"/>
            <a:ext cx="6858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CLIL in het eerste jaar</a:t>
            </a:r>
            <a:endParaRPr/>
          </a:p>
        </p:txBody>
      </p:sp>
      <p:sp>
        <p:nvSpPr>
          <p:cNvPr id="173" name="Google Shape;173;p30"/>
          <p:cNvSpPr txBox="1">
            <a:spLocks noGrp="1"/>
          </p:cNvSpPr>
          <p:nvPr>
            <p:ph type="body" idx="1"/>
          </p:nvPr>
        </p:nvSpPr>
        <p:spPr>
          <a:xfrm>
            <a:off x="214325" y="1204475"/>
            <a:ext cx="8929800" cy="984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a:t>hoe verloopt een les CLIL ?</a:t>
            </a:r>
            <a:endParaRPr/>
          </a:p>
          <a:p>
            <a:pPr marL="914400" lvl="1" indent="-355600" algn="l" rtl="0">
              <a:spcBef>
                <a:spcPts val="0"/>
              </a:spcBef>
              <a:spcAft>
                <a:spcPts val="0"/>
              </a:spcAft>
              <a:buSzPts val="2000"/>
              <a:buChar char="○"/>
            </a:pPr>
            <a:r>
              <a:rPr lang="nl"/>
              <a:t>fixeren van leerstof onder spelvorm</a:t>
            </a:r>
            <a:endParaRPr/>
          </a:p>
          <a:p>
            <a:pPr marL="0" lvl="0" indent="0" algn="l" rtl="0">
              <a:spcBef>
                <a:spcPts val="1600"/>
              </a:spcBef>
              <a:spcAft>
                <a:spcPts val="0"/>
              </a:spcAft>
              <a:buNone/>
            </a:pPr>
            <a:endParaRPr/>
          </a:p>
          <a:p>
            <a:pPr marL="0" lvl="0" indent="0" algn="ctr" rtl="0">
              <a:spcBef>
                <a:spcPts val="1600"/>
              </a:spcBef>
              <a:spcAft>
                <a:spcPts val="0"/>
              </a:spcAft>
              <a:buClr>
                <a:schemeClr val="dk1"/>
              </a:buClr>
              <a:buSzPts val="1100"/>
              <a:buFont typeface="Arial"/>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74" name="Google Shape;174;p30" title="Blanche neige jeu.mp4">
            <a:hlinkClick r:id="rId3"/>
          </p:cNvPr>
          <p:cNvPicPr preferRelativeResize="0"/>
          <p:nvPr/>
        </p:nvPicPr>
        <p:blipFill>
          <a:blip r:embed="rId4">
            <a:alphaModFix/>
          </a:blip>
          <a:stretch>
            <a:fillRect/>
          </a:stretch>
        </p:blipFill>
        <p:spPr>
          <a:xfrm>
            <a:off x="1289150" y="2359500"/>
            <a:ext cx="6780150" cy="5085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Korte voorstelling</a:t>
            </a:r>
            <a:endParaRPr/>
          </a:p>
        </p:txBody>
      </p:sp>
      <p:sp>
        <p:nvSpPr>
          <p:cNvPr id="72" name="Google Shape;72;p1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a:t>Delphine Dewulf en Ann Everaert</a:t>
            </a:r>
            <a:endParaRPr/>
          </a:p>
          <a:p>
            <a:pPr marL="457200" lvl="0" indent="-381000" algn="l" rtl="0">
              <a:spcBef>
                <a:spcPts val="0"/>
              </a:spcBef>
              <a:spcAft>
                <a:spcPts val="0"/>
              </a:spcAft>
              <a:buSzPts val="2400"/>
              <a:buChar char="✔"/>
            </a:pPr>
            <a:r>
              <a:rPr lang="nl"/>
              <a:t>Sint-Franciscusinstituut Melle</a:t>
            </a:r>
            <a:endParaRPr/>
          </a:p>
          <a:p>
            <a:pPr marL="457200" lvl="0" indent="-381000" algn="l" rtl="0">
              <a:spcBef>
                <a:spcPts val="0"/>
              </a:spcBef>
              <a:spcAft>
                <a:spcPts val="0"/>
              </a:spcAft>
              <a:buSzPts val="2400"/>
              <a:buChar char="✔"/>
            </a:pPr>
            <a:r>
              <a:rPr lang="nl"/>
              <a:t>uniformschool aan de rand van Gent</a:t>
            </a:r>
            <a:endParaRPr/>
          </a:p>
          <a:p>
            <a:pPr marL="457200" lvl="0" indent="-381000" algn="l" rtl="0">
              <a:spcBef>
                <a:spcPts val="0"/>
              </a:spcBef>
              <a:spcAft>
                <a:spcPts val="0"/>
              </a:spcAft>
              <a:buSzPts val="2400"/>
              <a:buChar char="✔"/>
            </a:pPr>
            <a:r>
              <a:rPr lang="nl"/>
              <a:t>aso - tso - bso</a:t>
            </a:r>
            <a:endParaRPr/>
          </a:p>
          <a:p>
            <a:pPr marL="457200" lvl="0" indent="-381000" algn="l" rtl="0">
              <a:spcBef>
                <a:spcPts val="0"/>
              </a:spcBef>
              <a:spcAft>
                <a:spcPts val="0"/>
              </a:spcAft>
              <a:buSzPts val="2400"/>
              <a:buChar char="✔"/>
            </a:pPr>
            <a:r>
              <a:rPr lang="nl"/>
              <a:t>Vleugels voor jouw talent!</a:t>
            </a:r>
            <a:endParaRPr/>
          </a:p>
        </p:txBody>
      </p:sp>
      <p:pic>
        <p:nvPicPr>
          <p:cNvPr id="73" name="Google Shape;73;p15"/>
          <p:cNvPicPr preferRelativeResize="0"/>
          <p:nvPr/>
        </p:nvPicPr>
        <p:blipFill>
          <a:blip r:embed="rId3">
            <a:alphaModFix/>
          </a:blip>
          <a:stretch>
            <a:fillRect/>
          </a:stretch>
        </p:blipFill>
        <p:spPr>
          <a:xfrm>
            <a:off x="4794625" y="3883949"/>
            <a:ext cx="4037676" cy="2688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CLIL-werking</a:t>
            </a:r>
            <a:endParaRPr/>
          </a:p>
        </p:txBody>
      </p:sp>
      <p:sp>
        <p:nvSpPr>
          <p:cNvPr id="79" name="Google Shape;79;p16"/>
          <p:cNvSpPr txBox="1">
            <a:spLocks noGrp="1"/>
          </p:cNvSpPr>
          <p:nvPr>
            <p:ph type="body" idx="1"/>
          </p:nvPr>
        </p:nvSpPr>
        <p:spPr>
          <a:xfrm>
            <a:off x="-5016725" y="-444292"/>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222222"/>
              </a:buClr>
              <a:buSzPts val="2400"/>
              <a:buChar char="➢"/>
            </a:pPr>
            <a:r>
              <a:rPr lang="nl">
                <a:solidFill>
                  <a:srgbClr val="222222"/>
                </a:solidFill>
              </a:rPr>
              <a:t>Eerste jaar Da Vinci Flex: </a:t>
            </a:r>
            <a:endParaRPr>
              <a:solidFill>
                <a:srgbClr val="222222"/>
              </a:solidFill>
            </a:endParaRPr>
          </a:p>
          <a:p>
            <a:pPr marL="914400" lvl="1" indent="-355600" algn="l" rtl="0">
              <a:spcBef>
                <a:spcPts val="0"/>
              </a:spcBef>
              <a:spcAft>
                <a:spcPts val="0"/>
              </a:spcAft>
              <a:buClr>
                <a:srgbClr val="222222"/>
              </a:buClr>
              <a:buSzPts val="2000"/>
              <a:buChar char="○"/>
            </a:pPr>
            <a:r>
              <a:rPr lang="nl">
                <a:solidFill>
                  <a:srgbClr val="222222"/>
                </a:solidFill>
              </a:rPr>
              <a:t>project sport in het Engels</a:t>
            </a:r>
            <a:endParaRPr>
              <a:solidFill>
                <a:srgbClr val="222222"/>
              </a:solidFill>
            </a:endParaRPr>
          </a:p>
          <a:p>
            <a:pPr marL="914400" lvl="1" indent="-355600" algn="l" rtl="0">
              <a:spcBef>
                <a:spcPts val="0"/>
              </a:spcBef>
              <a:spcAft>
                <a:spcPts val="0"/>
              </a:spcAft>
              <a:buClr>
                <a:srgbClr val="222222"/>
              </a:buClr>
              <a:buSzPts val="2000"/>
              <a:buChar char="○"/>
            </a:pPr>
            <a:r>
              <a:rPr lang="nl">
                <a:solidFill>
                  <a:srgbClr val="222222"/>
                </a:solidFill>
              </a:rPr>
              <a:t>wiskunde in het Frans</a:t>
            </a:r>
            <a:endParaRPr>
              <a:solidFill>
                <a:srgbClr val="222222"/>
              </a:solidFill>
            </a:endParaRPr>
          </a:p>
          <a:p>
            <a:pPr marL="457200" lvl="0" indent="-381000" algn="l" rtl="0">
              <a:spcBef>
                <a:spcPts val="0"/>
              </a:spcBef>
              <a:spcAft>
                <a:spcPts val="0"/>
              </a:spcAft>
              <a:buClr>
                <a:srgbClr val="222222"/>
              </a:buClr>
              <a:buSzPts val="2400"/>
              <a:buChar char="➢"/>
            </a:pPr>
            <a:r>
              <a:rPr lang="nl">
                <a:solidFill>
                  <a:srgbClr val="222222"/>
                </a:solidFill>
              </a:rPr>
              <a:t>Eerste jaar Da Vinci Fix: </a:t>
            </a:r>
            <a:endParaRPr>
              <a:solidFill>
                <a:srgbClr val="222222"/>
              </a:solidFill>
            </a:endParaRPr>
          </a:p>
          <a:p>
            <a:pPr marL="914400" lvl="1" indent="-355600" algn="l" rtl="0">
              <a:spcBef>
                <a:spcPts val="0"/>
              </a:spcBef>
              <a:spcAft>
                <a:spcPts val="0"/>
              </a:spcAft>
              <a:buClr>
                <a:srgbClr val="222222"/>
              </a:buClr>
              <a:buSzPts val="2000"/>
              <a:buChar char="○"/>
            </a:pPr>
            <a:r>
              <a:rPr lang="nl">
                <a:solidFill>
                  <a:srgbClr val="222222"/>
                </a:solidFill>
              </a:rPr>
              <a:t>project sport in het Engels</a:t>
            </a:r>
            <a:endParaRPr>
              <a:solidFill>
                <a:srgbClr val="222222"/>
              </a:solidFill>
            </a:endParaRPr>
          </a:p>
          <a:p>
            <a:pPr marL="457200" lvl="0" indent="-381000" algn="l" rtl="0">
              <a:spcBef>
                <a:spcPts val="0"/>
              </a:spcBef>
              <a:spcAft>
                <a:spcPts val="0"/>
              </a:spcAft>
              <a:buClr>
                <a:srgbClr val="222222"/>
              </a:buClr>
              <a:buSzPts val="2400"/>
              <a:buChar char="➢"/>
            </a:pPr>
            <a:r>
              <a:rPr lang="nl">
                <a:solidFill>
                  <a:srgbClr val="222222"/>
                </a:solidFill>
              </a:rPr>
              <a:t>Tweede jaars aso: sport in het Engels</a:t>
            </a:r>
            <a:endParaRPr>
              <a:solidFill>
                <a:srgbClr val="222222"/>
              </a:solidFill>
            </a:endParaRPr>
          </a:p>
          <a:p>
            <a:pPr marL="457200" lvl="0" indent="-381000" algn="l" rtl="0">
              <a:spcBef>
                <a:spcPts val="0"/>
              </a:spcBef>
              <a:spcAft>
                <a:spcPts val="0"/>
              </a:spcAft>
              <a:buClr>
                <a:srgbClr val="222222"/>
              </a:buClr>
              <a:buSzPts val="2400"/>
              <a:buChar char="➢"/>
            </a:pPr>
            <a:r>
              <a:rPr lang="nl">
                <a:solidFill>
                  <a:srgbClr val="222222"/>
                </a:solidFill>
              </a:rPr>
              <a:t>Derde jaar economie: economie in het Frans</a:t>
            </a:r>
            <a:endParaRPr>
              <a:solidFill>
                <a:srgbClr val="222222"/>
              </a:solidFill>
            </a:endParaRPr>
          </a:p>
          <a:p>
            <a:pPr marL="457200" lvl="0" indent="-381000" algn="l" rtl="0">
              <a:spcBef>
                <a:spcPts val="0"/>
              </a:spcBef>
              <a:spcAft>
                <a:spcPts val="0"/>
              </a:spcAft>
              <a:buClr>
                <a:srgbClr val="222222"/>
              </a:buClr>
              <a:buSzPts val="2400"/>
              <a:buChar char="➢"/>
            </a:pPr>
            <a:r>
              <a:rPr lang="nl">
                <a:solidFill>
                  <a:srgbClr val="222222"/>
                </a:solidFill>
              </a:rPr>
              <a:t>Derde jaar aso: aardrijkskunde in het Engels</a:t>
            </a:r>
            <a:endParaRPr>
              <a:solidFill>
                <a:srgbClr val="222222"/>
              </a:solidFill>
            </a:endParaRPr>
          </a:p>
          <a:p>
            <a:pPr marL="457200" lvl="0" indent="-381000" algn="l" rtl="0">
              <a:spcBef>
                <a:spcPts val="0"/>
              </a:spcBef>
              <a:spcAft>
                <a:spcPts val="0"/>
              </a:spcAft>
              <a:buClr>
                <a:srgbClr val="222222"/>
              </a:buClr>
              <a:buSzPts val="2400"/>
              <a:buChar char="➢"/>
            </a:pPr>
            <a:r>
              <a:rPr lang="nl">
                <a:solidFill>
                  <a:srgbClr val="222222"/>
                </a:solidFill>
              </a:rPr>
              <a:t>Vierde jaar aso: aardrijkskunde in het Engels</a:t>
            </a:r>
            <a:endParaRPr>
              <a:solidFill>
                <a:srgbClr val="222222"/>
              </a:solidFill>
            </a:endParaRPr>
          </a:p>
          <a:p>
            <a:pPr marL="457200" lvl="0" indent="0" algn="l" rtl="0">
              <a:spcBef>
                <a:spcPts val="1600"/>
              </a:spcBef>
              <a:spcAft>
                <a:spcPts val="0"/>
              </a:spcAft>
              <a:buNone/>
            </a:pPr>
            <a:endParaRPr>
              <a:solidFill>
                <a:srgbClr val="222222"/>
              </a:solidFill>
            </a:endParaRPr>
          </a:p>
          <a:p>
            <a:pPr marL="0" lvl="0" indent="0" algn="l" rtl="0">
              <a:spcBef>
                <a:spcPts val="1600"/>
              </a:spcBef>
              <a:spcAft>
                <a:spcPts val="0"/>
              </a:spcAft>
              <a:buClr>
                <a:schemeClr val="dk1"/>
              </a:buClr>
              <a:buSzPts val="1100"/>
              <a:buFont typeface="Arial"/>
              <a:buNone/>
            </a:pPr>
            <a:endParaRPr>
              <a:solidFill>
                <a:schemeClr val="dk1"/>
              </a:solidFill>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CLIL-werking</a:t>
            </a:r>
            <a:endParaRPr/>
          </a:p>
        </p:txBody>
      </p:sp>
      <p:sp>
        <p:nvSpPr>
          <p:cNvPr id="85" name="Google Shape;85;p1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222222"/>
              </a:buClr>
              <a:buSzPts val="2400"/>
              <a:buChar char="➢"/>
            </a:pPr>
            <a:r>
              <a:rPr lang="nl">
                <a:solidFill>
                  <a:srgbClr val="222222"/>
                </a:solidFill>
              </a:rPr>
              <a:t>Vijfde jaar tso: godsdienst in het Engels</a:t>
            </a:r>
            <a:endParaRPr>
              <a:solidFill>
                <a:srgbClr val="222222"/>
              </a:solidFill>
            </a:endParaRPr>
          </a:p>
          <a:p>
            <a:pPr marL="457200" lvl="0" indent="-381000" algn="l" rtl="0">
              <a:spcBef>
                <a:spcPts val="0"/>
              </a:spcBef>
              <a:spcAft>
                <a:spcPts val="0"/>
              </a:spcAft>
              <a:buClr>
                <a:srgbClr val="222222"/>
              </a:buClr>
              <a:buSzPts val="2400"/>
              <a:buChar char="➢"/>
            </a:pPr>
            <a:r>
              <a:rPr lang="nl">
                <a:solidFill>
                  <a:srgbClr val="222222"/>
                </a:solidFill>
              </a:rPr>
              <a:t>Vijfde jaar OMC: secretariaat in het Frans</a:t>
            </a:r>
            <a:endParaRPr>
              <a:solidFill>
                <a:srgbClr val="222222"/>
              </a:solidFill>
            </a:endParaRPr>
          </a:p>
          <a:p>
            <a:pPr marL="457200" lvl="0" indent="-381000" algn="l" rtl="0">
              <a:spcBef>
                <a:spcPts val="0"/>
              </a:spcBef>
              <a:spcAft>
                <a:spcPts val="0"/>
              </a:spcAft>
              <a:buClr>
                <a:srgbClr val="222222"/>
              </a:buClr>
              <a:buSzPts val="2400"/>
              <a:buChar char="➢"/>
            </a:pPr>
            <a:r>
              <a:rPr lang="nl">
                <a:solidFill>
                  <a:srgbClr val="222222"/>
                </a:solidFill>
              </a:rPr>
              <a:t>Zesde jaar tso: godsdienst in het Engels</a:t>
            </a:r>
            <a:endParaRPr>
              <a:solidFill>
                <a:srgbClr val="222222"/>
              </a:solidFill>
            </a:endParaRPr>
          </a:p>
          <a:p>
            <a:pPr marL="457200" lvl="0" indent="-381000" algn="l" rtl="0">
              <a:spcBef>
                <a:spcPts val="0"/>
              </a:spcBef>
              <a:spcAft>
                <a:spcPts val="0"/>
              </a:spcAft>
              <a:buClr>
                <a:srgbClr val="222222"/>
              </a:buClr>
              <a:buSzPts val="2400"/>
              <a:buChar char="➢"/>
            </a:pPr>
            <a:r>
              <a:rPr lang="nl">
                <a:solidFill>
                  <a:srgbClr val="222222"/>
                </a:solidFill>
              </a:rPr>
              <a:t>Zesde jaar OMC: secretariaat in het Frans</a:t>
            </a:r>
            <a:endParaRPr>
              <a:solidFill>
                <a:srgbClr val="222222"/>
              </a:solidFill>
            </a:endParaRPr>
          </a:p>
          <a:p>
            <a:pPr marL="457200" lvl="0" indent="-381000" algn="l" rtl="0">
              <a:spcBef>
                <a:spcPts val="0"/>
              </a:spcBef>
              <a:spcAft>
                <a:spcPts val="0"/>
              </a:spcAft>
              <a:buClr>
                <a:srgbClr val="222222"/>
              </a:buClr>
              <a:buSzPts val="2400"/>
              <a:buChar char="➢"/>
            </a:pPr>
            <a:r>
              <a:rPr lang="nl">
                <a:solidFill>
                  <a:srgbClr val="222222"/>
                </a:solidFill>
              </a:rPr>
              <a:t>Zesde jaar aso: seminarie wetenschappen in het Engels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Opstart co-teaching op onze school </a:t>
            </a:r>
            <a:endParaRPr/>
          </a:p>
        </p:txBody>
      </p:sp>
      <p:sp>
        <p:nvSpPr>
          <p:cNvPr id="91" name="Google Shape;91;p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a:t>vanuit bso</a:t>
            </a:r>
            <a:endParaRPr/>
          </a:p>
          <a:p>
            <a:pPr marL="457200" lvl="0" indent="-381000" algn="l" rtl="0">
              <a:spcBef>
                <a:spcPts val="0"/>
              </a:spcBef>
              <a:spcAft>
                <a:spcPts val="0"/>
              </a:spcAft>
              <a:buSzPts val="2400"/>
              <a:buChar char="➢"/>
            </a:pPr>
            <a:r>
              <a:rPr lang="nl"/>
              <a:t>probleemoplossend in 5tso</a:t>
            </a:r>
            <a:endParaRPr/>
          </a:p>
          <a:p>
            <a:pPr marL="457200" lvl="0" indent="-381000" algn="l" rtl="0">
              <a:spcBef>
                <a:spcPts val="0"/>
              </a:spcBef>
              <a:spcAft>
                <a:spcPts val="0"/>
              </a:spcAft>
              <a:buSzPts val="2400"/>
              <a:buChar char="➢"/>
            </a:pPr>
            <a:r>
              <a:rPr lang="nl"/>
              <a:t>uitgebreid naar eerste jaar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Co-teaching: vormen</a:t>
            </a:r>
            <a:endParaRPr/>
          </a:p>
        </p:txBody>
      </p:sp>
      <p:sp>
        <p:nvSpPr>
          <p:cNvPr id="97" name="Google Shape;97;p1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a:t>observerende co-teaching</a:t>
            </a:r>
            <a:endParaRPr/>
          </a:p>
          <a:p>
            <a:pPr marL="457200" lvl="0" indent="-381000" algn="l" rtl="0">
              <a:spcBef>
                <a:spcPts val="0"/>
              </a:spcBef>
              <a:spcAft>
                <a:spcPts val="0"/>
              </a:spcAft>
              <a:buSzPts val="2400"/>
              <a:buChar char="➢"/>
            </a:pPr>
            <a:r>
              <a:rPr lang="nl"/>
              <a:t>assisterende co-teaching</a:t>
            </a:r>
            <a:endParaRPr/>
          </a:p>
          <a:p>
            <a:pPr marL="457200" lvl="0" indent="-381000" algn="l" rtl="0">
              <a:spcBef>
                <a:spcPts val="0"/>
              </a:spcBef>
              <a:spcAft>
                <a:spcPts val="0"/>
              </a:spcAft>
              <a:buSzPts val="2400"/>
              <a:buChar char="➢"/>
            </a:pPr>
            <a:r>
              <a:rPr lang="nl"/>
              <a:t>parallelle co-teaching</a:t>
            </a:r>
            <a:endParaRPr/>
          </a:p>
          <a:p>
            <a:pPr marL="457200" lvl="0" indent="-381000" algn="l" rtl="0">
              <a:spcBef>
                <a:spcPts val="0"/>
              </a:spcBef>
              <a:spcAft>
                <a:spcPts val="0"/>
              </a:spcAft>
              <a:buSzPts val="2400"/>
              <a:buChar char="➢"/>
            </a:pPr>
            <a:r>
              <a:rPr lang="nl"/>
              <a:t>station co-teaching</a:t>
            </a:r>
            <a:endParaRPr/>
          </a:p>
          <a:p>
            <a:pPr marL="457200" lvl="0" indent="-381000" algn="l" rtl="0">
              <a:spcBef>
                <a:spcPts val="0"/>
              </a:spcBef>
              <a:spcAft>
                <a:spcPts val="0"/>
              </a:spcAft>
              <a:buSzPts val="2400"/>
              <a:buChar char="➢"/>
            </a:pPr>
            <a:r>
              <a:rPr lang="nl"/>
              <a:t>alternatieve co-teaching</a:t>
            </a:r>
            <a:endParaRPr/>
          </a:p>
          <a:p>
            <a:pPr marL="457200" lvl="0" indent="-381000" algn="l" rtl="0">
              <a:spcBef>
                <a:spcPts val="0"/>
              </a:spcBef>
              <a:spcAft>
                <a:spcPts val="0"/>
              </a:spcAft>
              <a:buSzPts val="2400"/>
              <a:buChar char="➢"/>
            </a:pPr>
            <a:r>
              <a:rPr lang="nl"/>
              <a:t>complementaire co-teaching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Complementaire co-teaching</a:t>
            </a:r>
            <a:endParaRPr/>
          </a:p>
        </p:txBody>
      </p:sp>
      <p:sp>
        <p:nvSpPr>
          <p:cNvPr id="103" name="Google Shape;103;p2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a:t>wat? beide leerkrachten - volledige onderwijsproces</a:t>
            </a:r>
            <a:endParaRPr/>
          </a:p>
          <a:p>
            <a:pPr marL="457200" lvl="0" indent="-381000" algn="l" rtl="0">
              <a:spcBef>
                <a:spcPts val="0"/>
              </a:spcBef>
              <a:spcAft>
                <a:spcPts val="0"/>
              </a:spcAft>
              <a:buSzPts val="2400"/>
              <a:buChar char="➢"/>
            </a:pPr>
            <a:r>
              <a:rPr lang="nl"/>
              <a:t>voorwaarde? evenwaardige expertise en competentie</a:t>
            </a: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Meer info over co-teaching?</a:t>
            </a:r>
            <a:endParaRPr/>
          </a:p>
        </p:txBody>
      </p:sp>
      <p:sp>
        <p:nvSpPr>
          <p:cNvPr id="109" name="Google Shape;109;p2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a:t>online: Anderson5 - Effective co-teaching practices</a:t>
            </a:r>
            <a:endParaRPr/>
          </a:p>
          <a:p>
            <a:pPr marL="457200" lvl="0" indent="0" algn="l" rtl="0">
              <a:spcBef>
                <a:spcPts val="1600"/>
              </a:spcBef>
              <a:spcAft>
                <a:spcPts val="0"/>
              </a:spcAft>
              <a:buNone/>
            </a:pPr>
            <a:endParaRPr/>
          </a:p>
          <a:p>
            <a:pPr marL="457200" lvl="0" indent="-381000" algn="l" rtl="0">
              <a:spcBef>
                <a:spcPts val="1600"/>
              </a:spcBef>
              <a:spcAft>
                <a:spcPts val="0"/>
              </a:spcAft>
              <a:buSzPts val="2400"/>
              <a:buChar char="➢"/>
            </a:pPr>
            <a:r>
              <a:rPr lang="nl"/>
              <a:t>lectuur:</a:t>
            </a:r>
            <a:endParaRPr/>
          </a:p>
          <a:p>
            <a:pPr marL="914400" lvl="1" indent="-355600" algn="l" rtl="0">
              <a:spcBef>
                <a:spcPts val="0"/>
              </a:spcBef>
              <a:spcAft>
                <a:spcPts val="0"/>
              </a:spcAft>
              <a:buSzPts val="2000"/>
              <a:buChar char="○"/>
            </a:pPr>
            <a:r>
              <a:rPr lang="nl"/>
              <a:t>Sandra Koot: co-teaching ;</a:t>
            </a:r>
            <a:endParaRPr/>
          </a:p>
          <a:p>
            <a:pPr marL="914400" lvl="1" indent="-355600" algn="l" rtl="0">
              <a:spcBef>
                <a:spcPts val="0"/>
              </a:spcBef>
              <a:spcAft>
                <a:spcPts val="0"/>
              </a:spcAft>
              <a:buSzPts val="2000"/>
              <a:buChar char="○"/>
            </a:pPr>
            <a:r>
              <a:rPr lang="nl"/>
              <a:t>Dian Fluijt, Elke Struyf, Cok Bakker: Samen lesgeven, co-teaching in de praktijk;</a:t>
            </a:r>
            <a:endParaRPr/>
          </a:p>
          <a:p>
            <a:pPr marL="914400" lvl="1" indent="-355600" algn="l" rtl="0">
              <a:spcBef>
                <a:spcPts val="0"/>
              </a:spcBef>
              <a:spcAft>
                <a:spcPts val="0"/>
              </a:spcAft>
              <a:buSzPts val="2000"/>
              <a:buChar char="○"/>
            </a:pPr>
            <a:r>
              <a:rPr lang="nl"/>
              <a:t>Dian Fluijt: Prisma co-teaching.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1740600" y="440975"/>
            <a:ext cx="7091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CLIL in het eerste jaar</a:t>
            </a:r>
            <a:endParaRPr/>
          </a:p>
        </p:txBody>
      </p:sp>
      <p:sp>
        <p:nvSpPr>
          <p:cNvPr id="115" name="Google Shape;115;p22"/>
          <p:cNvSpPr txBox="1">
            <a:spLocks noGrp="1"/>
          </p:cNvSpPr>
          <p:nvPr>
            <p:ph type="body" idx="1"/>
          </p:nvPr>
        </p:nvSpPr>
        <p:spPr>
          <a:xfrm>
            <a:off x="546850" y="1055140"/>
            <a:ext cx="8520600" cy="2957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a:t>wiskunde in het Frans</a:t>
            </a:r>
            <a:endParaRPr/>
          </a:p>
          <a:p>
            <a:pPr marL="457200" lvl="0" indent="-381000" algn="l" rtl="0">
              <a:spcBef>
                <a:spcPts val="0"/>
              </a:spcBef>
              <a:spcAft>
                <a:spcPts val="0"/>
              </a:spcAft>
              <a:buSzPts val="2400"/>
              <a:buChar char="➢"/>
            </a:pPr>
            <a:r>
              <a:rPr lang="nl"/>
              <a:t>2 complementaire profielen</a:t>
            </a:r>
            <a:endParaRPr/>
          </a:p>
          <a:p>
            <a:pPr marL="457200" lvl="0" indent="-381000" algn="l" rtl="0">
              <a:spcBef>
                <a:spcPts val="0"/>
              </a:spcBef>
              <a:spcAft>
                <a:spcPts val="0"/>
              </a:spcAft>
              <a:buSzPts val="2400"/>
              <a:buChar char="➢"/>
            </a:pPr>
            <a:r>
              <a:rPr lang="nl"/>
              <a:t>geen bruikbaar cursusmateriaal voorhanden op niveau van het eerste jaar secundair </a:t>
            </a:r>
            <a:endParaRPr/>
          </a:p>
          <a:p>
            <a:pPr marL="457200" lvl="0" indent="-381000" algn="l" rtl="0">
              <a:spcBef>
                <a:spcPts val="0"/>
              </a:spcBef>
              <a:spcAft>
                <a:spcPts val="0"/>
              </a:spcAft>
              <a:buSzPts val="2400"/>
              <a:buChar char="➢"/>
            </a:pPr>
            <a:r>
              <a:rPr lang="nl"/>
              <a:t>grote groepen maar veel interactieve werkvormen</a:t>
            </a:r>
            <a:endParaRPr/>
          </a:p>
          <a:p>
            <a:pPr marL="457200" lvl="0" indent="-381000" algn="l" rtl="0">
              <a:spcBef>
                <a:spcPts val="0"/>
              </a:spcBef>
              <a:spcAft>
                <a:spcPts val="0"/>
              </a:spcAft>
              <a:buSzPts val="2400"/>
              <a:buChar char="➢"/>
            </a:pPr>
            <a:r>
              <a:rPr lang="nl"/>
              <a:t>online oefeningen (inzetten op ICT-vaardigheden)</a:t>
            </a:r>
            <a:endParaRPr/>
          </a:p>
          <a:p>
            <a:pPr marL="457200" lvl="0" indent="-381000" algn="l" rtl="0">
              <a:spcBef>
                <a:spcPts val="0"/>
              </a:spcBef>
              <a:spcAft>
                <a:spcPts val="0"/>
              </a:spcAft>
              <a:buSzPts val="2400"/>
              <a:buChar char="➢"/>
            </a:pPr>
            <a:r>
              <a:rPr lang="nl"/>
              <a:t>nog steeds work in progress ...</a:t>
            </a:r>
            <a:endParaRPr/>
          </a:p>
        </p:txBody>
      </p:sp>
      <p:pic>
        <p:nvPicPr>
          <p:cNvPr id="116" name="Google Shape;116;p22"/>
          <p:cNvPicPr preferRelativeResize="0"/>
          <p:nvPr/>
        </p:nvPicPr>
        <p:blipFill>
          <a:blip r:embed="rId3">
            <a:alphaModFix/>
          </a:blip>
          <a:stretch>
            <a:fillRect/>
          </a:stretch>
        </p:blipFill>
        <p:spPr>
          <a:xfrm>
            <a:off x="152400" y="4109103"/>
            <a:ext cx="4370997" cy="2444097"/>
          </a:xfrm>
          <a:prstGeom prst="rect">
            <a:avLst/>
          </a:prstGeom>
          <a:noFill/>
          <a:ln>
            <a:noFill/>
          </a:ln>
        </p:spPr>
      </p:pic>
      <p:pic>
        <p:nvPicPr>
          <p:cNvPr id="117" name="Google Shape;117;p22"/>
          <p:cNvPicPr preferRelativeResize="0"/>
          <p:nvPr/>
        </p:nvPicPr>
        <p:blipFill>
          <a:blip r:embed="rId4">
            <a:alphaModFix/>
          </a:blip>
          <a:stretch>
            <a:fillRect/>
          </a:stretch>
        </p:blipFill>
        <p:spPr>
          <a:xfrm>
            <a:off x="4675797" y="4261503"/>
            <a:ext cx="4315802" cy="222899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AA75D40938854695F3B4F8EA08F2B0" ma:contentTypeVersion="0" ma:contentTypeDescription="Een nieuw document maken." ma:contentTypeScope="" ma:versionID="830c7b124559d5c5370ffb8487aba69d">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0C76DF-7E49-4312-BEF7-CE15B0A296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DF6279F-FB59-4FFC-AD76-A9552D496E47}">
  <ds:schemaRefs>
    <ds:schemaRef ds:uri="http://schemas.microsoft.com/sharepoint/v3/contenttype/forms"/>
  </ds:schemaRefs>
</ds:datastoreItem>
</file>

<file path=customXml/itemProps3.xml><?xml version="1.0" encoding="utf-8"?>
<ds:datastoreItem xmlns:ds="http://schemas.openxmlformats.org/officeDocument/2006/customXml" ds:itemID="{3FA83BDB-727A-41C1-BB96-BDFED49F6237}">
  <ds:schemaRefs>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2129</Words>
  <Application>Microsoft Office PowerPoint</Application>
  <PresentationFormat>Diavoorstelling (4:3)</PresentationFormat>
  <Paragraphs>158</Paragraphs>
  <Slides>17</Slides>
  <Notes>17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Verdana</vt:lpstr>
      <vt:lpstr>Simple Light</vt:lpstr>
      <vt:lpstr>CLIL en co-teaching: een praktijkvoorbeeld</vt:lpstr>
      <vt:lpstr>Korte voorstelling</vt:lpstr>
      <vt:lpstr>CLIL-werking</vt:lpstr>
      <vt:lpstr>CLIL-werking</vt:lpstr>
      <vt:lpstr>Opstart co-teaching op onze school </vt:lpstr>
      <vt:lpstr>Co-teaching: vormen</vt:lpstr>
      <vt:lpstr>Complementaire co-teaching</vt:lpstr>
      <vt:lpstr>Meer info over co-teaching?</vt:lpstr>
      <vt:lpstr>CLIL in het eerste jaar</vt:lpstr>
      <vt:lpstr>CLIL in het eerste jaar</vt:lpstr>
      <vt:lpstr>CLIL in het eerste jaar</vt:lpstr>
      <vt:lpstr>CLIL in het eerste jaar</vt:lpstr>
      <vt:lpstr>CLIL in het eerste jaar</vt:lpstr>
      <vt:lpstr>CLIL in het eerste jaar</vt:lpstr>
      <vt:lpstr>CLIL in het eerste jaar</vt:lpstr>
      <vt:lpstr>CLIL in het eerste jaar</vt:lpstr>
      <vt:lpstr>CLIL in het eerste jaar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CLIL en co-teaching: een praktijkvoorbeeld</dc:title>
  <dc:creator>De Bleeckere, Nathalie</dc:creator>
  <cp:lastModifiedBy>De Bleeckere Nathalie</cp:lastModifiedBy>
  <cp:revision>1</cp:revision>
  <dcterms:modified xsi:type="dcterms:W3CDTF">2019-04-04T18:38:43Z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0x01010059AA75D40938854695F3B4F8EA08F2B0</vt:lpwstr>
  </property>
</Properties>
</file>