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5"/>
  </p:sldMasterIdLst>
  <p:notesMasterIdLst>
    <p:notesMasterId r:id="rId25"/>
  </p:notesMasterIdLst>
  <p:handoutMasterIdLst>
    <p:handoutMasterId r:id="rId26"/>
  </p:handoutMasterIdLst>
  <p:sldIdLst>
    <p:sldId id="382" r:id="rId6"/>
    <p:sldId id="383" r:id="rId7"/>
    <p:sldId id="386" r:id="rId8"/>
    <p:sldId id="387" r:id="rId9"/>
    <p:sldId id="392" r:id="rId10"/>
    <p:sldId id="401" r:id="rId11"/>
    <p:sldId id="403" r:id="rId12"/>
    <p:sldId id="404" r:id="rId13"/>
    <p:sldId id="390" r:id="rId14"/>
    <p:sldId id="389" r:id="rId15"/>
    <p:sldId id="384" r:id="rId16"/>
    <p:sldId id="391" r:id="rId17"/>
    <p:sldId id="394" r:id="rId18"/>
    <p:sldId id="395" r:id="rId19"/>
    <p:sldId id="396" r:id="rId20"/>
    <p:sldId id="397" r:id="rId21"/>
    <p:sldId id="398" r:id="rId22"/>
    <p:sldId id="399" r:id="rId23"/>
    <p:sldId id="385" r:id="rId24"/>
  </p:sldIdLst>
  <p:sldSz cx="9144000" cy="6858000" type="screen4x3"/>
  <p:notesSz cx="7099300" cy="10234613"/>
  <p:embeddedFontLst>
    <p:embeddedFont>
      <p:font typeface="Calibri Bold" panose="020F0702030404030204" pitchFamily="34" charset="0"/>
      <p:bold r:id="rId27"/>
    </p:embeddedFont>
    <p:embeddedFont>
      <p:font typeface="Calibri" panose="020F0502020204030204" pitchFamily="34" charset="0"/>
      <p:regular r:id="rId28"/>
      <p:bold r:id="rId29"/>
      <p:italic r:id="rId30"/>
      <p:boldItalic r:id="rId31"/>
    </p:embeddedFont>
  </p:embeddedFont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CC"/>
    <a:srgbClr val="EEEEE7"/>
    <a:srgbClr val="FFFF99"/>
    <a:srgbClr val="FFFF66"/>
    <a:srgbClr val="FFFF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554" autoAdjust="0"/>
  </p:normalViewPr>
  <p:slideViewPr>
    <p:cSldViewPr>
      <p:cViewPr varScale="1">
        <p:scale>
          <a:sx n="74" d="100"/>
          <a:sy n="74" d="100"/>
        </p:scale>
        <p:origin x="112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44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font" Target="fonts/font2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font" Target="fonts/font5.fntdata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B2-485B-862F-B7F706824D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B2-485B-862F-B7F706824D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7B2-485B-862F-B7F706824D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7B2-485B-862F-B7F706824DD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7B2-485B-862F-B7F706824DD1}"/>
              </c:ext>
            </c:extLst>
          </c:dPt>
          <c:dLbls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Blad1!$A$2:$A$6</c:f>
              <c:strCache>
                <c:ptCount val="5"/>
                <c:pt idx="0">
                  <c:v>A-stroom</c:v>
                </c:pt>
                <c:pt idx="1">
                  <c:v>aso tweede graad</c:v>
                </c:pt>
                <c:pt idx="2">
                  <c:v>aso derde graad</c:v>
                </c:pt>
                <c:pt idx="3">
                  <c:v>tso tweede graad</c:v>
                </c:pt>
                <c:pt idx="4">
                  <c:v>tso derde graad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45.2</c:v>
                </c:pt>
                <c:pt idx="1">
                  <c:v>28.2</c:v>
                </c:pt>
                <c:pt idx="2">
                  <c:v>16.5</c:v>
                </c:pt>
                <c:pt idx="3">
                  <c:v>3.8</c:v>
                </c:pt>
                <c:pt idx="4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7B2-485B-862F-B7F706824D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6852826537792098E-2"/>
          <c:y val="8.0541976817390684E-2"/>
          <c:w val="0.88482460282190878"/>
          <c:h val="0.11649280348160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9441704544904"/>
          <c:y val="1.3706219403517813E-2"/>
          <c:w val="0.87092847171570309"/>
          <c:h val="0.89993236567095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graad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Duits</c:v>
                </c:pt>
                <c:pt idx="1">
                  <c:v>Engels</c:v>
                </c:pt>
                <c:pt idx="2">
                  <c:v>Frans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1">
                  <c:v>6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36-4D33-A7BD-085336CC1C2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graad 2 aso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Duits</c:v>
                </c:pt>
                <c:pt idx="1">
                  <c:v>Engels</c:v>
                </c:pt>
                <c:pt idx="2">
                  <c:v>Frans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1">
                  <c:v>10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36-4D33-A7BD-085336CC1C2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graad 3 aso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Duits</c:v>
                </c:pt>
                <c:pt idx="1">
                  <c:v>Engels</c:v>
                </c:pt>
                <c:pt idx="2">
                  <c:v>Frans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1">
                  <c:v>11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36-4D33-A7BD-085336CC1C2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graad 2 tso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Duits</c:v>
                </c:pt>
                <c:pt idx="1">
                  <c:v>Engels</c:v>
                </c:pt>
                <c:pt idx="2">
                  <c:v>Frans</c:v>
                </c:pt>
              </c:strCache>
            </c:strRef>
          </c:cat>
          <c:val>
            <c:numRef>
              <c:f>Blad1!$E$2:$E$4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A36-4D33-A7BD-085336CC1C2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graad 3 tso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Duits</c:v>
                </c:pt>
                <c:pt idx="1">
                  <c:v>Engels</c:v>
                </c:pt>
                <c:pt idx="2">
                  <c:v>Frans</c:v>
                </c:pt>
              </c:strCache>
            </c:strRef>
          </c:cat>
          <c:val>
            <c:numRef>
              <c:f>Blad1!$F$2:$F$4</c:f>
              <c:numCache>
                <c:formatCode>General</c:formatCode>
                <c:ptCount val="3"/>
                <c:pt idx="1">
                  <c:v>3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A36-4D33-A7BD-085336CC1C2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2947328"/>
        <c:axId val="172948896"/>
      </c:barChart>
      <c:catAx>
        <c:axId val="17294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72948896"/>
        <c:crosses val="autoZero"/>
        <c:auto val="1"/>
        <c:lblAlgn val="ctr"/>
        <c:lblOffset val="100"/>
        <c:noMultiLvlLbl val="0"/>
      </c:catAx>
      <c:valAx>
        <c:axId val="172948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7294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4569637190070669"/>
          <c:y val="0.1430288609907541"/>
          <c:w val="0.21612043106321516"/>
          <c:h val="0.66691046673826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graad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Blad1!$A$2:$A$14</c:f>
              <c:strCache>
                <c:ptCount val="13"/>
                <c:pt idx="0">
                  <c:v>Wiskunde</c:v>
                </c:pt>
                <c:pt idx="1">
                  <c:v>SEI</c:v>
                </c:pt>
                <c:pt idx="2">
                  <c:v>Natuurwetenschappen</c:v>
                </c:pt>
                <c:pt idx="3">
                  <c:v>LO</c:v>
                </c:pt>
                <c:pt idx="4">
                  <c:v>Godsdienst</c:v>
                </c:pt>
                <c:pt idx="5">
                  <c:v>Geschiedenis</c:v>
                </c:pt>
                <c:pt idx="6">
                  <c:v>Fysica</c:v>
                </c:pt>
                <c:pt idx="7">
                  <c:v>Esthetica</c:v>
                </c:pt>
                <c:pt idx="8">
                  <c:v>Economie</c:v>
                </c:pt>
                <c:pt idx="9">
                  <c:v>Chemie</c:v>
                </c:pt>
                <c:pt idx="10">
                  <c:v>Biologie</c:v>
                </c:pt>
                <c:pt idx="11">
                  <c:v>Bedrijfseconomie</c:v>
                </c:pt>
                <c:pt idx="12">
                  <c:v>Aardrijkskunde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1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7B-4213-BEDB-0249EF50F64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graad 2 aso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Blad1!$A$2:$A$14</c:f>
              <c:strCache>
                <c:ptCount val="13"/>
                <c:pt idx="0">
                  <c:v>Wiskunde</c:v>
                </c:pt>
                <c:pt idx="1">
                  <c:v>SEI</c:v>
                </c:pt>
                <c:pt idx="2">
                  <c:v>Natuurwetenschappen</c:v>
                </c:pt>
                <c:pt idx="3">
                  <c:v>LO</c:v>
                </c:pt>
                <c:pt idx="4">
                  <c:v>Godsdienst</c:v>
                </c:pt>
                <c:pt idx="5">
                  <c:v>Geschiedenis</c:v>
                </c:pt>
                <c:pt idx="6">
                  <c:v>Fysica</c:v>
                </c:pt>
                <c:pt idx="7">
                  <c:v>Esthetica</c:v>
                </c:pt>
                <c:pt idx="8">
                  <c:v>Economie</c:v>
                </c:pt>
                <c:pt idx="9">
                  <c:v>Chemie</c:v>
                </c:pt>
                <c:pt idx="10">
                  <c:v>Biologie</c:v>
                </c:pt>
                <c:pt idx="11">
                  <c:v>Bedrijfseconomie</c:v>
                </c:pt>
                <c:pt idx="12">
                  <c:v>Aardrijkskunde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0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  <c:pt idx="6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7B-4213-BEDB-0249EF50F64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graad 3 aso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Blad1!$A$2:$A$14</c:f>
              <c:strCache>
                <c:ptCount val="13"/>
                <c:pt idx="0">
                  <c:v>Wiskunde</c:v>
                </c:pt>
                <c:pt idx="1">
                  <c:v>SEI</c:v>
                </c:pt>
                <c:pt idx="2">
                  <c:v>Natuurwetenschappen</c:v>
                </c:pt>
                <c:pt idx="3">
                  <c:v>LO</c:v>
                </c:pt>
                <c:pt idx="4">
                  <c:v>Godsdienst</c:v>
                </c:pt>
                <c:pt idx="5">
                  <c:v>Geschiedenis</c:v>
                </c:pt>
                <c:pt idx="6">
                  <c:v>Fysica</c:v>
                </c:pt>
                <c:pt idx="7">
                  <c:v>Esthetica</c:v>
                </c:pt>
                <c:pt idx="8">
                  <c:v>Economie</c:v>
                </c:pt>
                <c:pt idx="9">
                  <c:v>Chemie</c:v>
                </c:pt>
                <c:pt idx="10">
                  <c:v>Biologie</c:v>
                </c:pt>
                <c:pt idx="11">
                  <c:v>Bedrijfseconomie</c:v>
                </c:pt>
                <c:pt idx="12">
                  <c:v>Aardrijkskunde</c:v>
                </c:pt>
              </c:strCache>
            </c:strRef>
          </c:cat>
          <c:val>
            <c:numRef>
              <c:f>Blad1!$D$2:$D$14</c:f>
              <c:numCache>
                <c:formatCode>General</c:formatCode>
                <c:ptCount val="13"/>
                <c:pt idx="0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7B-4213-BEDB-0249EF50F64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graad 2 tso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Blad1!$A$2:$A$14</c:f>
              <c:strCache>
                <c:ptCount val="13"/>
                <c:pt idx="0">
                  <c:v>Wiskunde</c:v>
                </c:pt>
                <c:pt idx="1">
                  <c:v>SEI</c:v>
                </c:pt>
                <c:pt idx="2">
                  <c:v>Natuurwetenschappen</c:v>
                </c:pt>
                <c:pt idx="3">
                  <c:v>LO</c:v>
                </c:pt>
                <c:pt idx="4">
                  <c:v>Godsdienst</c:v>
                </c:pt>
                <c:pt idx="5">
                  <c:v>Geschiedenis</c:v>
                </c:pt>
                <c:pt idx="6">
                  <c:v>Fysica</c:v>
                </c:pt>
                <c:pt idx="7">
                  <c:v>Esthetica</c:v>
                </c:pt>
                <c:pt idx="8">
                  <c:v>Economie</c:v>
                </c:pt>
                <c:pt idx="9">
                  <c:v>Chemie</c:v>
                </c:pt>
                <c:pt idx="10">
                  <c:v>Biologie</c:v>
                </c:pt>
                <c:pt idx="11">
                  <c:v>Bedrijfseconomie</c:v>
                </c:pt>
                <c:pt idx="12">
                  <c:v>Aardrijkskunde</c:v>
                </c:pt>
              </c:strCache>
            </c:strRef>
          </c:cat>
          <c:val>
            <c:numRef>
              <c:f>Blad1!$E$2:$E$14</c:f>
              <c:numCache>
                <c:formatCode>General</c:formatCode>
                <c:ptCount val="13"/>
                <c:pt idx="2">
                  <c:v>1</c:v>
                </c:pt>
                <c:pt idx="5">
                  <c:v>1</c:v>
                </c:pt>
                <c:pt idx="7">
                  <c:v>1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7B-4213-BEDB-0249EF50F64E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graad 3 tso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Blad1!$A$2:$A$14</c:f>
              <c:strCache>
                <c:ptCount val="13"/>
                <c:pt idx="0">
                  <c:v>Wiskunde</c:v>
                </c:pt>
                <c:pt idx="1">
                  <c:v>SEI</c:v>
                </c:pt>
                <c:pt idx="2">
                  <c:v>Natuurwetenschappen</c:v>
                </c:pt>
                <c:pt idx="3">
                  <c:v>LO</c:v>
                </c:pt>
                <c:pt idx="4">
                  <c:v>Godsdienst</c:v>
                </c:pt>
                <c:pt idx="5">
                  <c:v>Geschiedenis</c:v>
                </c:pt>
                <c:pt idx="6">
                  <c:v>Fysica</c:v>
                </c:pt>
                <c:pt idx="7">
                  <c:v>Esthetica</c:v>
                </c:pt>
                <c:pt idx="8">
                  <c:v>Economie</c:v>
                </c:pt>
                <c:pt idx="9">
                  <c:v>Chemie</c:v>
                </c:pt>
                <c:pt idx="10">
                  <c:v>Biologie</c:v>
                </c:pt>
                <c:pt idx="11">
                  <c:v>Bedrijfseconomie</c:v>
                </c:pt>
                <c:pt idx="12">
                  <c:v>Aardrijkskunde</c:v>
                </c:pt>
              </c:strCache>
            </c:strRef>
          </c:cat>
          <c:val>
            <c:numRef>
              <c:f>Blad1!$F$2:$F$14</c:f>
              <c:numCache>
                <c:formatCode>General</c:formatCode>
                <c:ptCount val="13"/>
                <c:pt idx="2">
                  <c:v>1</c:v>
                </c:pt>
                <c:pt idx="5">
                  <c:v>1</c:v>
                </c:pt>
                <c:pt idx="7">
                  <c:v>1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47B-4213-BEDB-0249EF50F6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16617544"/>
        <c:axId val="216617936"/>
        <c:axId val="0"/>
      </c:bar3DChart>
      <c:catAx>
        <c:axId val="216617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cap="all" spc="120" normalizeH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nl-BE"/>
          </a:p>
        </c:txPr>
        <c:crossAx val="216617936"/>
        <c:crosses val="autoZero"/>
        <c:auto val="1"/>
        <c:lblAlgn val="ctr"/>
        <c:lblOffset val="100"/>
        <c:noMultiLvlLbl val="0"/>
      </c:catAx>
      <c:valAx>
        <c:axId val="216617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6617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9901873380189079E-2"/>
          <c:y val="1.1757954634354613E-2"/>
          <c:w val="0.91875060330272973"/>
          <c:h val="0.126576383810069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762" y="9708"/>
            <a:ext cx="2806544" cy="322386"/>
          </a:xfrm>
          <a:prstGeom prst="rect">
            <a:avLst/>
          </a:prstGeom>
        </p:spPr>
        <p:txBody>
          <a:bodyPr vert="horz" lIns="99048" tIns="49524" rIns="99048" bIns="49524" rtlCol="0" anchor="ctr"/>
          <a:lstStyle>
            <a:lvl1pPr algn="l">
              <a:defRPr sz="1300"/>
            </a:lvl1pPr>
          </a:lstStyle>
          <a:p>
            <a:endParaRPr lang="nl-BE" sz="1000" dirty="0">
              <a:latin typeface="+mn-lt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308311" y="9708"/>
            <a:ext cx="2806544" cy="322386"/>
          </a:xfrm>
          <a:prstGeom prst="rect">
            <a:avLst/>
          </a:prstGeom>
        </p:spPr>
        <p:txBody>
          <a:bodyPr vert="horz" lIns="99048" tIns="49524" rIns="99048" bIns="49524" rtlCol="0" anchor="ctr"/>
          <a:lstStyle>
            <a:lvl1pPr algn="r">
              <a:defRPr sz="1300"/>
            </a:lvl1pPr>
          </a:lstStyle>
          <a:p>
            <a:fld id="{016AA8AD-A81A-4ED1-BD18-9556C35DDED2}" type="datetimeFigureOut">
              <a:rPr lang="nl-BE" sz="1000">
                <a:latin typeface="+mn-lt"/>
              </a:rPr>
              <a:t>15/02/2017</a:t>
            </a:fld>
            <a:endParaRPr lang="nl-BE" sz="1000">
              <a:latin typeface="+mn-lt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912227"/>
            <a:ext cx="2881086" cy="322386"/>
          </a:xfrm>
          <a:prstGeom prst="rect">
            <a:avLst/>
          </a:prstGeom>
        </p:spPr>
        <p:txBody>
          <a:bodyPr vert="horz" lIns="99048" tIns="49524" rIns="99048" bIns="49524" rtlCol="0" anchor="ctr"/>
          <a:lstStyle>
            <a:lvl1pPr algn="l">
              <a:defRPr sz="1300"/>
            </a:lvl1pPr>
          </a:lstStyle>
          <a:p>
            <a:endParaRPr lang="nl-BE" sz="1000" dirty="0">
              <a:latin typeface="+mn-lt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218214" y="9912227"/>
            <a:ext cx="2881086" cy="322386"/>
          </a:xfrm>
          <a:prstGeom prst="rect">
            <a:avLst/>
          </a:prstGeom>
        </p:spPr>
        <p:txBody>
          <a:bodyPr vert="horz" lIns="99048" tIns="49524" rIns="99048" bIns="49524" rtlCol="0" anchor="ctr"/>
          <a:lstStyle>
            <a:lvl1pPr algn="r">
              <a:defRPr sz="1300"/>
            </a:lvl1pPr>
          </a:lstStyle>
          <a:p>
            <a:fld id="{0D989C1C-1DE7-4DFB-9D52-BB60D39E6190}" type="slidenum">
              <a:rPr lang="nl-BE" sz="1000">
                <a:latin typeface="+mn-lt"/>
              </a:rPr>
              <a:t>‹nr.›</a:t>
            </a:fld>
            <a:endParaRPr lang="nl-BE" sz="1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20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15162" cy="32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99731" y="0"/>
            <a:ext cx="2799569" cy="32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7903" y="4861441"/>
            <a:ext cx="5963495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912227"/>
            <a:ext cx="2815162" cy="32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38841" y="9912227"/>
            <a:ext cx="2881086" cy="32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32090DB5-7440-4F80-BB90-9B3321D95F75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jdelijke aanduiding voor dia-afbeelding 1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388938"/>
            <a:ext cx="5622925" cy="4216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2185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739775" y="388938"/>
            <a:ext cx="5619750" cy="42164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90DB5-7440-4F80-BB90-9B3321D95F75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5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/>
          <p:cNvSpPr/>
          <p:nvPr userDrawn="1"/>
        </p:nvSpPr>
        <p:spPr>
          <a:xfrm>
            <a:off x="0" y="-1179512"/>
            <a:ext cx="2195736" cy="8037512"/>
          </a:xfrm>
          <a:prstGeom prst="rt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DIATitel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0000" indent="-180000">
              <a:spcBef>
                <a:spcPts val="1200"/>
              </a:spcBef>
              <a:spcAft>
                <a:spcPts val="0"/>
              </a:spcAft>
              <a:defRPr/>
            </a:lvl1pPr>
            <a:lvl2pPr marL="360000" indent="-180975">
              <a:spcBef>
                <a:spcPts val="600"/>
              </a:spcBef>
              <a:defRPr/>
            </a:lvl2pPr>
            <a:lvl3pPr marL="720000" indent="-180000">
              <a:spcBef>
                <a:spcPts val="600"/>
              </a:spcBef>
              <a:defRPr/>
            </a:lvl3pPr>
            <a:lvl4pPr marL="900000" indent="-180000">
              <a:spcBef>
                <a:spcPts val="600"/>
              </a:spcBef>
              <a:defRPr/>
            </a:lvl4pPr>
            <a:lvl5pPr marL="1080000" indent="-180000">
              <a:spcBef>
                <a:spcPts val="600"/>
              </a:spcBef>
              <a:defRPr sz="14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51520" y="6371857"/>
            <a:ext cx="467544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5EB71ABA-18BF-4481-A715-39E4E893E32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364525"/>
            <a:ext cx="2016224" cy="37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030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dia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ige driehoek 3"/>
          <p:cNvSpPr/>
          <p:nvPr userDrawn="1"/>
        </p:nvSpPr>
        <p:spPr>
          <a:xfrm>
            <a:off x="0" y="-1179512"/>
            <a:ext cx="2195736" cy="803751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51520" y="6371857"/>
            <a:ext cx="467544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5EB71ABA-18BF-4481-A715-39E4E893E32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364525"/>
            <a:ext cx="2016224" cy="37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/>
          <p:cNvSpPr/>
          <p:nvPr userDrawn="1"/>
        </p:nvSpPr>
        <p:spPr>
          <a:xfrm>
            <a:off x="0" y="-1179512"/>
            <a:ext cx="2195736" cy="803751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DIATitel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124744"/>
            <a:ext cx="4248472" cy="5164008"/>
          </a:xfrm>
        </p:spPr>
        <p:txBody>
          <a:bodyPr/>
          <a:lstStyle>
            <a:lvl1pPr marL="180000" indent="-180000">
              <a:spcBef>
                <a:spcPts val="600"/>
              </a:spcBef>
              <a:spcAft>
                <a:spcPts val="0"/>
              </a:spcAft>
              <a:defRPr sz="2000"/>
            </a:lvl1pPr>
            <a:lvl2pPr marL="360000" indent="-180975">
              <a:spcBef>
                <a:spcPts val="300"/>
              </a:spcBef>
              <a:defRPr sz="1800"/>
            </a:lvl2pPr>
            <a:lvl3pPr marL="720000" indent="-180000">
              <a:spcBef>
                <a:spcPts val="300"/>
              </a:spcBef>
              <a:defRPr sz="1600"/>
            </a:lvl3pPr>
            <a:lvl4pPr marL="900000" indent="-180000">
              <a:spcBef>
                <a:spcPts val="300"/>
              </a:spcBef>
              <a:defRPr sz="1400"/>
            </a:lvl4pPr>
            <a:lvl5pPr marL="1080000" indent="-180000">
              <a:spcBef>
                <a:spcPts val="300"/>
              </a:spcBef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51520" y="6371857"/>
            <a:ext cx="467544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5EB71ABA-18BF-4481-A715-39E4E893E32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364525"/>
            <a:ext cx="2016224" cy="379790"/>
          </a:xfrm>
          <a:prstGeom prst="rect">
            <a:avLst/>
          </a:prstGeom>
        </p:spPr>
      </p:pic>
      <p:sp>
        <p:nvSpPr>
          <p:cNvPr id="9" name="Tijdelijke aanduiding voor inhoud 2"/>
          <p:cNvSpPr>
            <a:spLocks noGrp="1"/>
          </p:cNvSpPr>
          <p:nvPr>
            <p:ph idx="13"/>
          </p:nvPr>
        </p:nvSpPr>
        <p:spPr>
          <a:xfrm>
            <a:off x="4644008" y="1124744"/>
            <a:ext cx="4248472" cy="5164008"/>
          </a:xfrm>
        </p:spPr>
        <p:txBody>
          <a:bodyPr/>
          <a:lstStyle>
            <a:lvl1pPr marL="180000" indent="-180000">
              <a:spcBef>
                <a:spcPts val="600"/>
              </a:spcBef>
              <a:spcAft>
                <a:spcPts val="0"/>
              </a:spcAft>
              <a:defRPr sz="2000"/>
            </a:lvl1pPr>
            <a:lvl2pPr marL="360000" indent="-180975">
              <a:spcBef>
                <a:spcPts val="300"/>
              </a:spcBef>
              <a:defRPr sz="1800"/>
            </a:lvl2pPr>
            <a:lvl3pPr marL="720000" indent="-180000">
              <a:spcBef>
                <a:spcPts val="300"/>
              </a:spcBef>
              <a:defRPr sz="1600"/>
            </a:lvl3pPr>
            <a:lvl4pPr marL="900000" indent="-180000">
              <a:spcBef>
                <a:spcPts val="300"/>
              </a:spcBef>
              <a:defRPr sz="1400"/>
            </a:lvl4pPr>
            <a:lvl5pPr marL="1080000" indent="-180000">
              <a:spcBef>
                <a:spcPts val="300"/>
              </a:spcBef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2920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e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/>
          <p:cNvSpPr/>
          <p:nvPr userDrawn="1"/>
        </p:nvSpPr>
        <p:spPr>
          <a:xfrm rot="10800000">
            <a:off x="3563888" y="-2976"/>
            <a:ext cx="5580112" cy="9793088"/>
          </a:xfrm>
          <a:prstGeom prst="rt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92896"/>
            <a:ext cx="6400800" cy="115212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Presentatieondertitel</a:t>
            </a:r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17232"/>
            <a:ext cx="3837807" cy="722916"/>
          </a:xfrm>
          <a:prstGeom prst="rect">
            <a:avLst/>
          </a:prstGeom>
        </p:spPr>
      </p:pic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>
          <a:xfrm>
            <a:off x="251520" y="548680"/>
            <a:ext cx="8640960" cy="1800200"/>
          </a:xfrm>
        </p:spPr>
        <p:txBody>
          <a:bodyPr>
            <a:normAutofit/>
          </a:bodyPr>
          <a:lstStyle>
            <a:lvl1pPr>
              <a:defRPr sz="4000">
                <a:ln w="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Presentatietitel</a:t>
            </a:r>
            <a:endParaRPr lang="nl-BE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10" hasCustomPrompt="1"/>
          </p:nvPr>
        </p:nvSpPr>
        <p:spPr>
          <a:xfrm>
            <a:off x="4932363" y="4149081"/>
            <a:ext cx="3600077" cy="36003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nl-NL" dirty="0"/>
              <a:t>Presentatieplaats</a:t>
            </a:r>
          </a:p>
        </p:txBody>
      </p:sp>
      <p:sp>
        <p:nvSpPr>
          <p:cNvPr id="20" name="Tijdelijke aanduiding vo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40" y="4575695"/>
            <a:ext cx="3600400" cy="360041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nl-NL" dirty="0"/>
              <a:t>Presentatiedatum</a:t>
            </a:r>
          </a:p>
        </p:txBody>
      </p:sp>
    </p:spTree>
    <p:extLst>
      <p:ext uri="{BB962C8B-B14F-4D97-AF65-F5344CB8AC3E}">
        <p14:creationId xmlns:p14="http://schemas.microsoft.com/office/powerpoint/2010/main" val="189708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deel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/>
          <p:cNvSpPr/>
          <p:nvPr userDrawn="1"/>
        </p:nvSpPr>
        <p:spPr>
          <a:xfrm rot="10800000">
            <a:off x="3563887" y="-2976"/>
            <a:ext cx="5580112" cy="979308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276872"/>
            <a:ext cx="6400800" cy="115212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Tussenondertitel</a:t>
            </a:r>
            <a:endParaRPr lang="nl-BE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971600" y="548680"/>
            <a:ext cx="7200800" cy="1440160"/>
          </a:xfrm>
        </p:spPr>
        <p:txBody>
          <a:bodyPr>
            <a:normAutofit/>
          </a:bodyPr>
          <a:lstStyle>
            <a:lvl1pPr>
              <a:defRPr sz="3200">
                <a:ln w="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tussentitel</a:t>
            </a:r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17" y="5585481"/>
            <a:ext cx="3837807" cy="722916"/>
          </a:xfrm>
          <a:prstGeom prst="rect">
            <a:avLst/>
          </a:prstGeom>
        </p:spPr>
      </p:pic>
      <p:sp>
        <p:nvSpPr>
          <p:cNvPr id="6" name="Tijdelijke aanduiding voor tekst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53742" y="4221485"/>
            <a:ext cx="3600400" cy="720080"/>
          </a:xfrm>
        </p:spPr>
        <p:txBody>
          <a:bodyPr anchor="ctr">
            <a:normAutofit/>
          </a:bodyPr>
          <a:lstStyle>
            <a:lvl1pPr marL="0" indent="0" algn="r">
              <a:buNone/>
              <a:defRPr sz="1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Spreker</a:t>
            </a:r>
          </a:p>
        </p:txBody>
      </p:sp>
    </p:spTree>
    <p:extLst>
      <p:ext uri="{BB962C8B-B14F-4D97-AF65-F5344CB8AC3E}">
        <p14:creationId xmlns:p14="http://schemas.microsoft.com/office/powerpoint/2010/main" val="14295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/>
          <p:cNvSpPr/>
          <p:nvPr userDrawn="1"/>
        </p:nvSpPr>
        <p:spPr>
          <a:xfrm rot="10800000">
            <a:off x="3563888" y="-2976"/>
            <a:ext cx="5580112" cy="979308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17232"/>
            <a:ext cx="3837807" cy="72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9DAF-338C-4651-949A-15AA1FDEF24A}" type="datetimeFigureOut">
              <a:rPr lang="nl-BE" smtClean="0"/>
              <a:t>15/02/2017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9C78-B669-45BC-A23E-C5C77545651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436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86409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nl-NL" dirty="0" err="1"/>
              <a:t>Diatitel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640960" cy="5164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8619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8" r:id="rId4"/>
    <p:sldLayoutId id="2147483669" r:id="rId5"/>
    <p:sldLayoutId id="2147483673" r:id="rId6"/>
    <p:sldLayoutId id="2147483674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 cap="all" spc="0" baseline="0">
          <a:ln w="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2563" indent="-182563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539750" indent="-188913" algn="l" defTabSz="914400" rtl="0" eaLnBrk="1" latinLnBrk="0" hangingPunct="1">
        <a:spcBef>
          <a:spcPct val="20000"/>
        </a:spcBef>
        <a:buFont typeface="Calibri" panose="020F0502020204030204" pitchFamily="34" charset="0"/>
        <a:buChar char="●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17462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55713" indent="-184150" algn="l" defTabSz="8985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612900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­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derwijsinspectie.be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33843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Twee </a:t>
            </a:r>
            <a:r>
              <a:rPr lang="en-US" dirty="0" err="1">
                <a:solidFill>
                  <a:schemeClr val="tx1"/>
                </a:solidFill>
              </a:rPr>
              <a:t>jaar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clil</a:t>
            </a:r>
            <a:r>
              <a:rPr lang="en-US" dirty="0">
                <a:solidFill>
                  <a:schemeClr val="tx1"/>
                </a:solidFill>
              </a:rPr>
              <a:t> in het </a:t>
            </a:r>
            <a:r>
              <a:rPr lang="en-US" dirty="0" err="1">
                <a:solidFill>
                  <a:schemeClr val="tx1"/>
                </a:solidFill>
              </a:rPr>
              <a:t>vlaams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secundair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onderwijs</a:t>
            </a:r>
            <a:r>
              <a:rPr lang="en-US" dirty="0">
                <a:solidFill>
                  <a:schemeClr val="tx1"/>
                </a:solidFill>
              </a:rPr>
              <a:t>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een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evaluatie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4932363" y="4149081"/>
            <a:ext cx="3600077" cy="360040"/>
          </a:xfrm>
        </p:spPr>
        <p:txBody>
          <a:bodyPr>
            <a:noAutofit/>
          </a:bodyPr>
          <a:lstStyle/>
          <a:p>
            <a:r>
              <a:rPr lang="nl-BE" dirty="0">
                <a:effectLst/>
              </a:rPr>
              <a:t>Gent VAC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4932040" y="4509120"/>
            <a:ext cx="3600400" cy="360041"/>
          </a:xfrm>
        </p:spPr>
        <p:txBody>
          <a:bodyPr/>
          <a:lstStyle/>
          <a:p>
            <a:r>
              <a:rPr lang="en-US" b="0" dirty="0"/>
              <a:t>13 </a:t>
            </a:r>
            <a:r>
              <a:rPr lang="en-US" b="0" dirty="0" err="1"/>
              <a:t>februari</a:t>
            </a:r>
            <a:r>
              <a:rPr lang="en-US" b="0" dirty="0"/>
              <a:t> 2017</a:t>
            </a:r>
            <a:endParaRPr lang="nl-BE" b="0" dirty="0"/>
          </a:p>
        </p:txBody>
      </p:sp>
    </p:spTree>
    <p:extLst>
      <p:ext uri="{BB962C8B-B14F-4D97-AF65-F5344CB8AC3E}">
        <p14:creationId xmlns:p14="http://schemas.microsoft.com/office/powerpoint/2010/main" val="98827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Conclusies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&gt;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succesfactoren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MESO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756254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dirty="0">
                <a:solidFill>
                  <a:schemeClr val="tx1"/>
                </a:solidFill>
              </a:rPr>
              <a:t>Rol van de PBD: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Inhoudelijke ondersteuning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kwaliteitsvolle denkoefening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taalgericht vakonderwijs en inbedding talenbeleid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vorming en netwerking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Administratieve ondersteuning: bijv. dossier, …</a:t>
            </a:r>
          </a:p>
          <a:p>
            <a:r>
              <a:rPr lang="nl-BE" sz="3500" dirty="0">
                <a:solidFill>
                  <a:schemeClr val="tx1"/>
                </a:solidFill>
              </a:rPr>
              <a:t> Rol Hoger onderwijs en andere instanties: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Nascholingsinitiatieven en studiedagen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Ontwikkeling van instrumenten voor kwaliteitszorg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Internationaliseringsinitiatieven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29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Conclusies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&gt;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succesfactoren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MICRO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0270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dirty="0">
                <a:solidFill>
                  <a:schemeClr val="tx1"/>
                </a:solidFill>
              </a:rPr>
              <a:t>Wie?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Gedreven en gemotiveerde leraren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Directies: stimuleren en faciliteren &gt;&lt; weerstand</a:t>
            </a:r>
          </a:p>
          <a:p>
            <a:r>
              <a:rPr lang="nl-BE" sz="3500" dirty="0">
                <a:solidFill>
                  <a:schemeClr val="tx1"/>
                </a:solidFill>
              </a:rPr>
              <a:t> Wat? en Hoe?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Stapsgewijs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Visie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Integratie talenbeleid: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Didactiek van zaakvakleraar &gt; taalgericht vakonderwijs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‘Elke leraar is een taalleraar’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Onderwijsinnovatie bijv. internationalisering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Communicatie &gt; draagvlak</a:t>
            </a:r>
          </a:p>
          <a:p>
            <a:pPr marL="900000" lvl="4" indent="0">
              <a:buNone/>
            </a:pPr>
            <a:endParaRPr lang="nl-BE" sz="2900" dirty="0"/>
          </a:p>
          <a:p>
            <a:pPr lvl="2">
              <a:buFont typeface="Courier New" panose="02070309020205020404" pitchFamily="49" charset="0"/>
              <a:buChar char="o"/>
            </a:pPr>
            <a:endParaRPr lang="nl-BE" sz="29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80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Conclusies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&gt;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succesfactoren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MICRO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0270"/>
          </a:xfrm>
        </p:spPr>
        <p:txBody>
          <a:bodyPr>
            <a:normAutofit/>
          </a:bodyPr>
          <a:lstStyle/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</a:t>
            </a:r>
            <a:r>
              <a:rPr lang="nl-BE" sz="3000" dirty="0">
                <a:solidFill>
                  <a:schemeClr val="tx1"/>
                </a:solidFill>
              </a:rPr>
              <a:t>Professionalisering: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</a:t>
            </a:r>
            <a:r>
              <a:rPr lang="nl-BE" sz="2600" dirty="0">
                <a:solidFill>
                  <a:schemeClr val="tx1"/>
                </a:solidFill>
              </a:rPr>
              <a:t>CLIL-taal en maximaal gebruik ervan in de les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600" dirty="0">
                <a:solidFill>
                  <a:schemeClr val="tx1"/>
                </a:solidFill>
              </a:rPr>
              <a:t> CLIL-didactiek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600" dirty="0">
                <a:solidFill>
                  <a:schemeClr val="tx1"/>
                </a:solidFill>
              </a:rPr>
              <a:t> Ontwikkeling van eigen CLIL-lesmateriaal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600" dirty="0">
                <a:solidFill>
                  <a:schemeClr val="tx1"/>
                </a:solidFill>
              </a:rPr>
              <a:t> Leerplanstudie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600" dirty="0">
                <a:solidFill>
                  <a:schemeClr val="tx1"/>
                </a:solidFill>
              </a:rPr>
              <a:t> Hospiteren en visiteren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300" dirty="0">
                <a:solidFill>
                  <a:schemeClr val="tx1"/>
                </a:solidFill>
              </a:rPr>
              <a:t> </a:t>
            </a:r>
            <a:r>
              <a:rPr lang="nl-BE" sz="3000" dirty="0">
                <a:solidFill>
                  <a:schemeClr val="tx1"/>
                </a:solidFill>
              </a:rPr>
              <a:t>Personeelsorganisatie: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</a:t>
            </a:r>
            <a:r>
              <a:rPr lang="nl-BE" sz="2600" dirty="0">
                <a:solidFill>
                  <a:schemeClr val="tx1"/>
                </a:solidFill>
              </a:rPr>
              <a:t>Creativiteit &gt; organisatie, lessenrooster, …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600" dirty="0">
                <a:solidFill>
                  <a:schemeClr val="tx1"/>
                </a:solidFill>
              </a:rPr>
              <a:t> Coherente opbouw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700" dirty="0">
                <a:solidFill>
                  <a:schemeClr val="tx1"/>
                </a:solidFill>
              </a:rPr>
              <a:t> </a:t>
            </a:r>
            <a:r>
              <a:rPr lang="nl-BE" sz="3000" dirty="0">
                <a:solidFill>
                  <a:schemeClr val="tx1"/>
                </a:solidFill>
              </a:rPr>
              <a:t>Uitrusting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Flexibele regelgeving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nl-BE" sz="29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22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Conclusies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&gt;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hinderpalen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dirty="0">
                <a:solidFill>
                  <a:schemeClr val="tx1"/>
                </a:solidFill>
              </a:rPr>
              <a:t>Regelgeving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</a:t>
            </a:r>
            <a:r>
              <a:rPr lang="nl-BE" sz="3000" dirty="0">
                <a:solidFill>
                  <a:schemeClr val="tx1"/>
                </a:solidFill>
              </a:rPr>
              <a:t>Het vereiste C1-niveau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Het parallel Nederlandstalig traject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Het positief advies van de toelatingsklassenraad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De maximumgrens van 20%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Enkele aspecten van het decreet rechtspositie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Definitie CLIL in regelgeving: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geen verwijzing naar de duale focus of taalgericht vakonderwijs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onzekerheid, verschillende interpretaties en varianten: veel CLIL - weinig CLIL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28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Conclusies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&gt;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hinderpalen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0270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dirty="0">
                <a:solidFill>
                  <a:schemeClr val="tx1"/>
                </a:solidFill>
              </a:rPr>
              <a:t>Duale focus</a:t>
            </a:r>
          </a:p>
          <a:p>
            <a:pPr lvl="2" algn="just"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nl-BE" sz="2700" dirty="0">
                <a:solidFill>
                  <a:schemeClr val="tx1"/>
                </a:solidFill>
              </a:rPr>
              <a:t> </a:t>
            </a:r>
            <a:r>
              <a:rPr lang="nl-BE" sz="2600" dirty="0">
                <a:solidFill>
                  <a:schemeClr val="tx1"/>
                </a:solidFill>
              </a:rPr>
              <a:t>Context, interactie, taalsteun = taalgericht vakonderwijs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600" dirty="0">
                <a:solidFill>
                  <a:schemeClr val="tx1"/>
                </a:solidFill>
              </a:rPr>
              <a:t> Nood aan vorming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600" dirty="0">
                <a:solidFill>
                  <a:schemeClr val="tx1"/>
                </a:solidFill>
              </a:rPr>
              <a:t> Starters versus gevorderden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600" dirty="0">
                <a:solidFill>
                  <a:schemeClr val="tx1"/>
                </a:solidFill>
              </a:rPr>
              <a:t> Nood aan netwerking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600" dirty="0">
                <a:solidFill>
                  <a:schemeClr val="tx1"/>
                </a:solidFill>
              </a:rPr>
              <a:t> Nood aan formeel overleg</a:t>
            </a:r>
          </a:p>
          <a:p>
            <a:r>
              <a:rPr lang="nl-BE" sz="3500" dirty="0">
                <a:solidFill>
                  <a:schemeClr val="tx1"/>
                </a:solidFill>
              </a:rPr>
              <a:t> Effectmeting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</a:t>
            </a:r>
            <a:r>
              <a:rPr lang="nl-BE" sz="2600" dirty="0">
                <a:solidFill>
                  <a:schemeClr val="tx1"/>
                </a:solidFill>
              </a:rPr>
              <a:t>Scholen zijn eerst volop bezig met de uitrol van CLIL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600" dirty="0">
                <a:solidFill>
                  <a:schemeClr val="tx1"/>
                </a:solidFill>
              </a:rPr>
              <a:t> Opvolging deskundigheid van de leraren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600" dirty="0">
                <a:solidFill>
                  <a:schemeClr val="tx1"/>
                </a:solidFill>
              </a:rPr>
              <a:t> Gebrek aan instrumenten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600" dirty="0">
                <a:solidFill>
                  <a:schemeClr val="tx1"/>
                </a:solidFill>
              </a:rPr>
              <a:t> Uitspraken over leerwinst gebaseerd op observaties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59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Aanbevelingen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macro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0270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u="sng" dirty="0">
                <a:solidFill>
                  <a:schemeClr val="tx1"/>
                </a:solidFill>
              </a:rPr>
              <a:t>Versoepel</a:t>
            </a:r>
            <a:r>
              <a:rPr lang="nl-BE" sz="3500" dirty="0">
                <a:solidFill>
                  <a:schemeClr val="tx1"/>
                </a:solidFill>
              </a:rPr>
              <a:t> de regelgeving</a:t>
            </a:r>
          </a:p>
          <a:p>
            <a:r>
              <a:rPr lang="nl-BE" sz="3500" dirty="0">
                <a:solidFill>
                  <a:schemeClr val="tx1"/>
                </a:solidFill>
              </a:rPr>
              <a:t> </a:t>
            </a:r>
            <a:r>
              <a:rPr lang="nl-BE" sz="3500" u="sng" dirty="0">
                <a:solidFill>
                  <a:schemeClr val="tx1"/>
                </a:solidFill>
              </a:rPr>
              <a:t>Verduidelijk</a:t>
            </a:r>
            <a:r>
              <a:rPr lang="nl-BE" sz="3500" dirty="0">
                <a:solidFill>
                  <a:schemeClr val="tx1"/>
                </a:solidFill>
              </a:rPr>
              <a:t> de regelgeving</a:t>
            </a:r>
          </a:p>
          <a:p>
            <a:r>
              <a:rPr lang="nl-BE" sz="3500" dirty="0">
                <a:solidFill>
                  <a:schemeClr val="tx1"/>
                </a:solidFill>
              </a:rPr>
              <a:t> Faciliteer </a:t>
            </a:r>
            <a:r>
              <a:rPr lang="nl-BE" sz="3500" u="sng" dirty="0">
                <a:solidFill>
                  <a:schemeClr val="tx1"/>
                </a:solidFill>
              </a:rPr>
              <a:t>expertise-uitwisseling</a:t>
            </a:r>
          </a:p>
          <a:p>
            <a:r>
              <a:rPr lang="nl-BE" sz="3500" dirty="0">
                <a:solidFill>
                  <a:schemeClr val="tx1"/>
                </a:solidFill>
              </a:rPr>
              <a:t> Stimuleer scholen &gt; CLIL in </a:t>
            </a:r>
            <a:r>
              <a:rPr lang="nl-BE" sz="3500" u="sng" dirty="0" err="1">
                <a:solidFill>
                  <a:schemeClr val="tx1"/>
                </a:solidFill>
              </a:rPr>
              <a:t>bso</a:t>
            </a:r>
            <a:r>
              <a:rPr lang="nl-BE" sz="3500" dirty="0">
                <a:solidFill>
                  <a:schemeClr val="tx1"/>
                </a:solidFill>
              </a:rPr>
              <a:t> en </a:t>
            </a:r>
            <a:r>
              <a:rPr lang="nl-BE" sz="3500" u="sng" dirty="0" err="1">
                <a:solidFill>
                  <a:schemeClr val="tx1"/>
                </a:solidFill>
              </a:rPr>
              <a:t>tso</a:t>
            </a:r>
            <a:endParaRPr lang="nl-BE" sz="3500" u="sng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20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Aanbevelingen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meso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Autofit/>
          </a:bodyPr>
          <a:lstStyle/>
          <a:p>
            <a:pPr lvl="0"/>
            <a:r>
              <a:rPr lang="nl-BE" sz="3200" dirty="0"/>
              <a:t> </a:t>
            </a:r>
            <a:r>
              <a:rPr lang="nl-BE" sz="3200" dirty="0">
                <a:solidFill>
                  <a:schemeClr val="tx1"/>
                </a:solidFill>
              </a:rPr>
              <a:t>Werk aan de deskundigheidsontwikkeling van </a:t>
            </a:r>
            <a:r>
              <a:rPr lang="nl-BE" sz="3200" u="sng" dirty="0">
                <a:solidFill>
                  <a:schemeClr val="tx1"/>
                </a:solidFill>
              </a:rPr>
              <a:t>taalgericht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u="sng" dirty="0">
                <a:solidFill>
                  <a:schemeClr val="tx1"/>
                </a:solidFill>
              </a:rPr>
              <a:t>vakonderwijs</a:t>
            </a:r>
            <a:r>
              <a:rPr lang="nl-BE" sz="32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nl-BE" sz="3200" dirty="0">
                <a:solidFill>
                  <a:schemeClr val="tx1"/>
                </a:solidFill>
              </a:rPr>
              <a:t> Onderzoek of en hoe scholen ondersteund kunnen worden om de </a:t>
            </a:r>
            <a:r>
              <a:rPr lang="nl-BE" sz="3200" u="sng" dirty="0">
                <a:solidFill>
                  <a:schemeClr val="tx1"/>
                </a:solidFill>
              </a:rPr>
              <a:t>leervorderingen</a:t>
            </a:r>
            <a:r>
              <a:rPr lang="nl-BE" sz="3200" dirty="0">
                <a:solidFill>
                  <a:schemeClr val="tx1"/>
                </a:solidFill>
              </a:rPr>
              <a:t> van hun leerlingen </a:t>
            </a:r>
            <a:r>
              <a:rPr lang="nl-BE" sz="3200" u="sng" dirty="0">
                <a:solidFill>
                  <a:schemeClr val="tx1"/>
                </a:solidFill>
              </a:rPr>
              <a:t>in kaart te brengen</a:t>
            </a:r>
            <a:r>
              <a:rPr lang="nl-BE" sz="32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nl-BE" sz="3200" dirty="0">
                <a:solidFill>
                  <a:schemeClr val="tx1"/>
                </a:solidFill>
              </a:rPr>
              <a:t>Neem taalgericht vakonderwijs op in de </a:t>
            </a:r>
            <a:r>
              <a:rPr lang="nl-BE" sz="3200" u="sng" dirty="0">
                <a:solidFill>
                  <a:schemeClr val="tx1"/>
                </a:solidFill>
              </a:rPr>
              <a:t>initiële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u="sng" dirty="0">
                <a:solidFill>
                  <a:schemeClr val="tx1"/>
                </a:solidFill>
              </a:rPr>
              <a:t>lerarenopleiding</a:t>
            </a:r>
            <a:r>
              <a:rPr lang="nl-BE" sz="3200" dirty="0">
                <a:solidFill>
                  <a:schemeClr val="tx1"/>
                </a:solidFill>
              </a:rPr>
              <a:t> voor alle vakken.</a:t>
            </a:r>
          </a:p>
          <a:p>
            <a:endParaRPr lang="nl-BE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38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Aanbevelingen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micro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Autofit/>
          </a:bodyPr>
          <a:lstStyle/>
          <a:p>
            <a:pPr lvl="0"/>
            <a:r>
              <a:rPr lang="nl-BE" sz="3200" b="1" dirty="0">
                <a:effectLst/>
              </a:rPr>
              <a:t> </a:t>
            </a:r>
            <a:r>
              <a:rPr lang="nl-BE" sz="3200" dirty="0">
                <a:solidFill>
                  <a:schemeClr val="tx1"/>
                </a:solidFill>
              </a:rPr>
              <a:t>Implementeer </a:t>
            </a:r>
            <a:r>
              <a:rPr lang="nl-BE" sz="3200" u="sng" dirty="0">
                <a:solidFill>
                  <a:schemeClr val="tx1"/>
                </a:solidFill>
              </a:rPr>
              <a:t>taalgericht vakonderwijs</a:t>
            </a:r>
            <a:r>
              <a:rPr lang="nl-BE" sz="3200" dirty="0">
                <a:solidFill>
                  <a:schemeClr val="tx1"/>
                </a:solidFill>
              </a:rPr>
              <a:t> in </a:t>
            </a:r>
            <a:r>
              <a:rPr lang="nl-BE" sz="3200" u="sng" dirty="0">
                <a:solidFill>
                  <a:schemeClr val="tx1"/>
                </a:solidFill>
              </a:rPr>
              <a:t>alle</a:t>
            </a:r>
            <a:r>
              <a:rPr lang="nl-BE" sz="3200" dirty="0">
                <a:solidFill>
                  <a:schemeClr val="tx1"/>
                </a:solidFill>
              </a:rPr>
              <a:t> vakken.</a:t>
            </a:r>
          </a:p>
          <a:p>
            <a:r>
              <a:rPr lang="nl-BE" sz="3200" dirty="0">
                <a:solidFill>
                  <a:schemeClr val="tx1"/>
                </a:solidFill>
              </a:rPr>
              <a:t> Bouw </a:t>
            </a:r>
            <a:r>
              <a:rPr lang="nl-BE" sz="3200" u="sng" dirty="0">
                <a:solidFill>
                  <a:schemeClr val="tx1"/>
                </a:solidFill>
              </a:rPr>
              <a:t>structureel</a:t>
            </a:r>
            <a:r>
              <a:rPr lang="nl-BE" sz="3200" dirty="0">
                <a:solidFill>
                  <a:schemeClr val="tx1"/>
                </a:solidFill>
              </a:rPr>
              <a:t> overleg uit tussen de CLIL-leraren en de taalleraren.</a:t>
            </a:r>
          </a:p>
          <a:p>
            <a:r>
              <a:rPr lang="nl-BE" sz="3200" dirty="0">
                <a:solidFill>
                  <a:schemeClr val="tx1"/>
                </a:solidFill>
              </a:rPr>
              <a:t> Stimuleer </a:t>
            </a:r>
            <a:r>
              <a:rPr lang="nl-BE" sz="3200" u="sng" dirty="0">
                <a:solidFill>
                  <a:schemeClr val="tx1"/>
                </a:solidFill>
              </a:rPr>
              <a:t>hospiteren</a:t>
            </a:r>
            <a:r>
              <a:rPr lang="nl-BE" sz="3200" dirty="0">
                <a:solidFill>
                  <a:schemeClr val="tx1"/>
                </a:solidFill>
              </a:rPr>
              <a:t> en </a:t>
            </a:r>
            <a:r>
              <a:rPr lang="nl-BE" sz="3200" u="sng" dirty="0">
                <a:solidFill>
                  <a:schemeClr val="tx1"/>
                </a:solidFill>
              </a:rPr>
              <a:t>intervisie.</a:t>
            </a:r>
            <a:endParaRPr lang="nl-BE" sz="3200" dirty="0">
              <a:solidFill>
                <a:schemeClr val="tx1"/>
              </a:solidFill>
            </a:endParaRPr>
          </a:p>
          <a:p>
            <a:r>
              <a:rPr lang="nl-BE" sz="3200" dirty="0">
                <a:solidFill>
                  <a:schemeClr val="tx1"/>
                </a:solidFill>
              </a:rPr>
              <a:t> Volg de </a:t>
            </a:r>
            <a:r>
              <a:rPr lang="nl-BE" sz="3200" u="sng" dirty="0">
                <a:solidFill>
                  <a:schemeClr val="tx1"/>
                </a:solidFill>
              </a:rPr>
              <a:t>deskundigheid</a:t>
            </a:r>
            <a:r>
              <a:rPr lang="nl-BE" sz="3200" dirty="0">
                <a:solidFill>
                  <a:schemeClr val="tx1"/>
                </a:solidFill>
              </a:rPr>
              <a:t> van de CLIL-leraren op.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21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Aanbevelingen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micro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Autofit/>
          </a:bodyPr>
          <a:lstStyle/>
          <a:p>
            <a:r>
              <a:rPr lang="nl-BE" sz="3200" b="1" dirty="0">
                <a:effectLst/>
              </a:rPr>
              <a:t> </a:t>
            </a:r>
            <a:r>
              <a:rPr lang="nl-BE" sz="3200" dirty="0">
                <a:solidFill>
                  <a:schemeClr val="tx1"/>
                </a:solidFill>
              </a:rPr>
              <a:t>Ontwikkel </a:t>
            </a:r>
            <a:r>
              <a:rPr lang="nl-BE" sz="3200" u="sng" dirty="0">
                <a:solidFill>
                  <a:schemeClr val="tx1"/>
                </a:solidFill>
              </a:rPr>
              <a:t>deskundigheid</a:t>
            </a:r>
            <a:r>
              <a:rPr lang="nl-BE" sz="3200" dirty="0">
                <a:solidFill>
                  <a:schemeClr val="tx1"/>
                </a:solidFill>
              </a:rPr>
              <a:t> op het vlak van het in kaart brengen van leervorderingen in de CLIL-taal.</a:t>
            </a:r>
          </a:p>
          <a:p>
            <a:r>
              <a:rPr lang="nl-BE" sz="3200" dirty="0">
                <a:solidFill>
                  <a:schemeClr val="tx1"/>
                </a:solidFill>
              </a:rPr>
              <a:t> Communiceer duidelijker over CLIL in het </a:t>
            </a:r>
            <a:r>
              <a:rPr lang="nl-BE" sz="3200" u="sng" dirty="0">
                <a:solidFill>
                  <a:schemeClr val="tx1"/>
                </a:solidFill>
              </a:rPr>
              <a:t>schoolreglement</a:t>
            </a:r>
            <a:r>
              <a:rPr lang="nl-BE" sz="3200" dirty="0">
                <a:solidFill>
                  <a:schemeClr val="tx1"/>
                </a:solidFill>
              </a:rPr>
              <a:t>, met name over evaluatie en leerbegeleiding.</a:t>
            </a:r>
          </a:p>
          <a:p>
            <a:r>
              <a:rPr lang="nl-BE" sz="3200" dirty="0">
                <a:solidFill>
                  <a:schemeClr val="tx1"/>
                </a:solidFill>
              </a:rPr>
              <a:t> Overweeg ook een CLIL-aanbod in de </a:t>
            </a:r>
            <a:r>
              <a:rPr lang="nl-BE" sz="3200" u="sng" dirty="0">
                <a:solidFill>
                  <a:schemeClr val="tx1"/>
                </a:solidFill>
              </a:rPr>
              <a:t>B-stroom</a:t>
            </a:r>
            <a:r>
              <a:rPr lang="nl-BE" sz="3200" dirty="0">
                <a:solidFill>
                  <a:schemeClr val="tx1"/>
                </a:solidFill>
              </a:rPr>
              <a:t>, het </a:t>
            </a:r>
            <a:r>
              <a:rPr lang="nl-BE" sz="3200" u="sng" dirty="0" err="1">
                <a:solidFill>
                  <a:schemeClr val="tx1"/>
                </a:solidFill>
              </a:rPr>
              <a:t>bso</a:t>
            </a:r>
            <a:r>
              <a:rPr lang="nl-BE" sz="3200" dirty="0">
                <a:solidFill>
                  <a:schemeClr val="tx1"/>
                </a:solidFill>
              </a:rPr>
              <a:t> en het </a:t>
            </a:r>
            <a:r>
              <a:rPr lang="nl-BE" sz="3200" u="sng" dirty="0" err="1">
                <a:solidFill>
                  <a:schemeClr val="tx1"/>
                </a:solidFill>
              </a:rPr>
              <a:t>tso</a:t>
            </a:r>
            <a:r>
              <a:rPr lang="nl-BE" sz="3200" dirty="0">
                <a:solidFill>
                  <a:schemeClr val="tx1"/>
                </a:solidFill>
              </a:rPr>
              <a:t>.</a:t>
            </a:r>
          </a:p>
          <a:p>
            <a:endParaRPr lang="nl-BE" sz="3200" dirty="0">
              <a:effectLst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3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DUS …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073304"/>
            <a:ext cx="8640960" cy="5164008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dirty="0">
                <a:solidFill>
                  <a:schemeClr val="tx1"/>
                </a:solidFill>
              </a:rPr>
              <a:t>CLIL is succesvol gelanceerd in Vlaanderen</a:t>
            </a:r>
          </a:p>
          <a:p>
            <a:r>
              <a:rPr lang="nl-BE" sz="3500" dirty="0">
                <a:solidFill>
                  <a:schemeClr val="tx1"/>
                </a:solidFill>
              </a:rPr>
              <a:t> Synergie tussen stakeholders: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</a:t>
            </a:r>
            <a:r>
              <a:rPr lang="nl-BE" sz="3500" dirty="0">
                <a:solidFill>
                  <a:schemeClr val="tx1"/>
                </a:solidFill>
              </a:rPr>
              <a:t>Leraren en directies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500" dirty="0">
                <a:solidFill>
                  <a:schemeClr val="tx1"/>
                </a:solidFill>
              </a:rPr>
              <a:t> PBD en Departement Onderwijs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500" dirty="0">
                <a:solidFill>
                  <a:schemeClr val="tx1"/>
                </a:solidFill>
              </a:rPr>
              <a:t> Hoger Onderwijs en andere instanties</a:t>
            </a:r>
          </a:p>
          <a:p>
            <a:r>
              <a:rPr lang="nl-BE" sz="3500" dirty="0">
                <a:solidFill>
                  <a:schemeClr val="tx1"/>
                </a:solidFill>
              </a:rPr>
              <a:t> Toekomst: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Duurzaam project</a:t>
            </a:r>
          </a:p>
          <a:p>
            <a:r>
              <a:rPr lang="nl-BE" sz="3500" dirty="0">
                <a:solidFill>
                  <a:schemeClr val="tx1"/>
                </a:solidFill>
              </a:rPr>
              <a:t> Alle succes!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44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inhoud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073304"/>
            <a:ext cx="8640960" cy="5164008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dirty="0">
                <a:solidFill>
                  <a:schemeClr val="tx1"/>
                </a:solidFill>
              </a:rPr>
              <a:t>Het onderzoek</a:t>
            </a:r>
          </a:p>
          <a:p>
            <a:r>
              <a:rPr lang="nl-BE" sz="3500" dirty="0">
                <a:solidFill>
                  <a:schemeClr val="tx1"/>
                </a:solidFill>
              </a:rPr>
              <a:t> Enkele vaststellingen</a:t>
            </a:r>
          </a:p>
          <a:p>
            <a:r>
              <a:rPr lang="nl-BE" sz="3500" dirty="0">
                <a:solidFill>
                  <a:schemeClr val="tx1"/>
                </a:solidFill>
              </a:rPr>
              <a:t> Conclusies</a:t>
            </a:r>
          </a:p>
          <a:p>
            <a:r>
              <a:rPr lang="nl-BE" sz="3500" dirty="0">
                <a:solidFill>
                  <a:schemeClr val="tx1"/>
                </a:solidFill>
              </a:rPr>
              <a:t> Aanbevelingen</a:t>
            </a:r>
          </a:p>
          <a:p>
            <a:r>
              <a:rPr lang="nl-BE" sz="3500" dirty="0">
                <a:solidFill>
                  <a:schemeClr val="tx1"/>
                </a:solidFill>
              </a:rPr>
              <a:t> Rapport &gt; </a:t>
            </a:r>
            <a:r>
              <a:rPr lang="nl-BE" sz="3500" dirty="0">
                <a:solidFill>
                  <a:schemeClr val="tx1"/>
                </a:solidFill>
                <a:hlinkClick r:id="rId2"/>
              </a:rPr>
              <a:t>www.onderwijsinspectie.be</a:t>
            </a:r>
            <a:r>
              <a:rPr lang="nl-BE" sz="3500" dirty="0">
                <a:solidFill>
                  <a:schemeClr val="tx1"/>
                </a:solidFill>
              </a:rPr>
              <a:t> 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64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00"/>
                            </p:stCondLst>
                            <p:childTnLst>
                              <p:par>
                                <p:cTn id="1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600"/>
                            </p:stCondLst>
                            <p:childTnLst>
                              <p:par>
                                <p:cTn id="3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situering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van het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onderzoek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57279"/>
            <a:ext cx="8640960" cy="5812081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dirty="0">
                <a:solidFill>
                  <a:schemeClr val="tx1"/>
                </a:solidFill>
              </a:rPr>
              <a:t>OD XXIII 1 september 2014</a:t>
            </a:r>
          </a:p>
          <a:p>
            <a:r>
              <a:rPr lang="nl-BE" sz="3500" dirty="0">
                <a:solidFill>
                  <a:schemeClr val="tx1"/>
                </a:solidFill>
              </a:rPr>
              <a:t> Beleidsnota van minister </a:t>
            </a:r>
            <a:r>
              <a:rPr lang="nl-BE" sz="3500" dirty="0" err="1">
                <a:solidFill>
                  <a:schemeClr val="tx1"/>
                </a:solidFill>
              </a:rPr>
              <a:t>Crevits</a:t>
            </a:r>
            <a:endParaRPr lang="nl-BE" sz="3500" dirty="0">
              <a:solidFill>
                <a:schemeClr val="tx1"/>
              </a:solidFill>
            </a:endParaRPr>
          </a:p>
          <a:p>
            <a:r>
              <a:rPr lang="en-US" sz="3500" dirty="0">
                <a:solidFill>
                  <a:schemeClr val="tx1"/>
                </a:solidFill>
              </a:rPr>
              <a:t>‘Content </a:t>
            </a:r>
            <a:r>
              <a:rPr lang="en-US" sz="3500" u="sng" dirty="0">
                <a:solidFill>
                  <a:schemeClr val="tx1"/>
                </a:solidFill>
              </a:rPr>
              <a:t>and</a:t>
            </a:r>
            <a:r>
              <a:rPr lang="en-US" sz="3500" dirty="0">
                <a:solidFill>
                  <a:schemeClr val="tx1"/>
                </a:solidFill>
              </a:rPr>
              <a:t> Language Integrated Learning’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Zaakvakdoelen</a:t>
            </a:r>
            <a:endParaRPr lang="en-US" sz="2900" dirty="0">
              <a:solidFill>
                <a:schemeClr val="tx1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Leerwinst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taalvaardigheid</a:t>
            </a:r>
            <a:r>
              <a:rPr lang="en-US" sz="2900" dirty="0">
                <a:solidFill>
                  <a:schemeClr val="tx1"/>
                </a:solidFill>
              </a:rPr>
              <a:t> CLIL-</a:t>
            </a:r>
            <a:r>
              <a:rPr lang="en-US" sz="2900" dirty="0" err="1">
                <a:solidFill>
                  <a:schemeClr val="tx1"/>
                </a:solidFill>
              </a:rPr>
              <a:t>taal</a:t>
            </a:r>
            <a:endParaRPr lang="en-US" sz="2900" dirty="0">
              <a:solidFill>
                <a:schemeClr val="tx1"/>
              </a:solidFill>
            </a:endParaRPr>
          </a:p>
          <a:p>
            <a:r>
              <a:rPr lang="en-US" sz="3500" dirty="0">
                <a:solidFill>
                  <a:schemeClr val="tx1"/>
                </a:solidFill>
              </a:rPr>
              <a:t> ‘</a:t>
            </a:r>
            <a:r>
              <a:rPr lang="nl-BE" sz="3500" dirty="0">
                <a:solidFill>
                  <a:schemeClr val="tx1"/>
                </a:solidFill>
              </a:rPr>
              <a:t>Een werkvorm waarin het Frans, Engels of Duits als instructietaal wordt gebruikt om een niet-taalvak te onderwijzen’.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86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Doel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methodiek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van het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onderzoek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57279"/>
            <a:ext cx="8640960" cy="5812081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dirty="0">
                <a:solidFill>
                  <a:schemeClr val="tx1"/>
                </a:solidFill>
              </a:rPr>
              <a:t>DOEL: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</a:t>
            </a:r>
            <a:r>
              <a:rPr lang="nl-BE" sz="3000" dirty="0">
                <a:solidFill>
                  <a:schemeClr val="tx1"/>
                </a:solidFill>
              </a:rPr>
              <a:t>Succesfactoren en drempels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Macro-niveau</a:t>
            </a:r>
            <a:r>
              <a:rPr lang="nl-BE" sz="3000" dirty="0">
                <a:solidFill>
                  <a:schemeClr val="tx1"/>
                </a:solidFill>
              </a:rPr>
              <a:t>: CLIL-beleid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Meso-niveau</a:t>
            </a:r>
            <a:r>
              <a:rPr lang="nl-BE" sz="3000" dirty="0">
                <a:solidFill>
                  <a:schemeClr val="tx1"/>
                </a:solidFill>
              </a:rPr>
              <a:t>: rol PBD, HO en andere instanties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Micro-niveau</a:t>
            </a:r>
            <a:r>
              <a:rPr lang="nl-BE" sz="3000" dirty="0">
                <a:solidFill>
                  <a:schemeClr val="tx1"/>
                </a:solidFill>
              </a:rPr>
              <a:t>: 23 scholen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500" dirty="0">
                <a:solidFill>
                  <a:schemeClr val="tx1"/>
                </a:solidFill>
              </a:rPr>
              <a:t> </a:t>
            </a:r>
            <a:r>
              <a:rPr lang="nl-BE" sz="2600" dirty="0">
                <a:solidFill>
                  <a:schemeClr val="tx1"/>
                </a:solidFill>
              </a:rPr>
              <a:t>duale focus = Content </a:t>
            </a:r>
            <a:r>
              <a:rPr lang="nl-BE" sz="2600" b="1" u="sng" dirty="0" err="1">
                <a:solidFill>
                  <a:schemeClr val="tx1"/>
                </a:solidFill>
              </a:rPr>
              <a:t>and</a:t>
            </a:r>
            <a:r>
              <a:rPr lang="nl-BE" sz="2600" dirty="0">
                <a:solidFill>
                  <a:schemeClr val="tx1"/>
                </a:solidFill>
              </a:rPr>
              <a:t> Language?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nl-BE" sz="2600" dirty="0">
                <a:solidFill>
                  <a:schemeClr val="tx1"/>
                </a:solidFill>
              </a:rPr>
              <a:t> ten koste van de realisatie van de leerplandoelen?</a:t>
            </a:r>
          </a:p>
          <a:p>
            <a:r>
              <a:rPr lang="nl-BE" sz="3500" dirty="0">
                <a:solidFill>
                  <a:schemeClr val="tx1"/>
                </a:solidFill>
              </a:rPr>
              <a:t> METHODIEK: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</a:t>
            </a:r>
            <a:r>
              <a:rPr lang="nl-BE" sz="3000" dirty="0">
                <a:solidFill>
                  <a:schemeClr val="tx1"/>
                </a:solidFill>
              </a:rPr>
              <a:t>Kwalitatief onderzoek, niet beoordelend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3000" dirty="0">
                <a:solidFill>
                  <a:schemeClr val="tx1"/>
                </a:solidFill>
              </a:rPr>
              <a:t> Meer info over methodiek &gt; rapport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669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Enkele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Vaststellingen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0270"/>
          </a:xfrm>
        </p:spPr>
        <p:txBody>
          <a:bodyPr>
            <a:normAutofit/>
          </a:bodyPr>
          <a:lstStyle/>
          <a:p>
            <a:r>
              <a:rPr lang="nl-BE" sz="3200" dirty="0"/>
              <a:t> </a:t>
            </a:r>
            <a:r>
              <a:rPr lang="nl-BE" sz="3200" dirty="0">
                <a:solidFill>
                  <a:schemeClr val="tx1"/>
                </a:solidFill>
              </a:rPr>
              <a:t>De CLIL-leraar maakt het verschil</a:t>
            </a:r>
          </a:p>
          <a:p>
            <a:r>
              <a:rPr lang="nl-BE" sz="3200" dirty="0">
                <a:solidFill>
                  <a:schemeClr val="tx1"/>
                </a:solidFill>
              </a:rPr>
              <a:t> Duale focus &gt; waaier aan varianten</a:t>
            </a:r>
          </a:p>
          <a:p>
            <a:r>
              <a:rPr lang="nl-BE" sz="3200" dirty="0">
                <a:solidFill>
                  <a:schemeClr val="tx1"/>
                </a:solidFill>
              </a:rPr>
              <a:t> CLIL niet ten koste van de leerplandoelen zaakvak</a:t>
            </a:r>
          </a:p>
          <a:p>
            <a:r>
              <a:rPr lang="nl-BE" sz="3200" dirty="0">
                <a:solidFill>
                  <a:schemeClr val="tx1"/>
                </a:solidFill>
              </a:rPr>
              <a:t> De leerlingenkenmerken hebben geen invloed op de in- of uitstap van leerlingen</a:t>
            </a:r>
          </a:p>
          <a:p>
            <a:r>
              <a:rPr lang="nl-BE" sz="3200" dirty="0">
                <a:solidFill>
                  <a:schemeClr val="tx1"/>
                </a:solidFill>
              </a:rPr>
              <a:t> CLIL in aso en </a:t>
            </a:r>
            <a:r>
              <a:rPr lang="nl-BE" sz="3200" dirty="0" err="1">
                <a:solidFill>
                  <a:schemeClr val="tx1"/>
                </a:solidFill>
              </a:rPr>
              <a:t>tso</a:t>
            </a:r>
            <a:r>
              <a:rPr lang="nl-BE" sz="3200" dirty="0">
                <a:solidFill>
                  <a:schemeClr val="tx1"/>
                </a:solidFill>
              </a:rPr>
              <a:t>, geen </a:t>
            </a:r>
            <a:r>
              <a:rPr lang="nl-BE" sz="3200" dirty="0" err="1">
                <a:solidFill>
                  <a:schemeClr val="tx1"/>
                </a:solidFill>
              </a:rPr>
              <a:t>bso</a:t>
            </a:r>
            <a:endParaRPr lang="nl-BE" sz="3200" dirty="0">
              <a:solidFill>
                <a:schemeClr val="tx1"/>
              </a:solidFill>
            </a:endParaRPr>
          </a:p>
          <a:p>
            <a:r>
              <a:rPr lang="nl-BE" sz="3200" dirty="0">
                <a:solidFill>
                  <a:schemeClr val="tx1"/>
                </a:solidFill>
              </a:rPr>
              <a:t> Leerwinst CLIL-taal</a:t>
            </a:r>
          </a:p>
          <a:p>
            <a:r>
              <a:rPr lang="nl-BE" sz="3200" dirty="0">
                <a:solidFill>
                  <a:schemeClr val="tx1"/>
                </a:solidFill>
              </a:rPr>
              <a:t> Tevredenheid bij leerlingen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6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6</a:t>
            </a:fld>
            <a:endParaRPr lang="nl-NL"/>
          </a:p>
        </p:txBody>
      </p:sp>
      <p:graphicFrame>
        <p:nvGraphicFramePr>
          <p:cNvPr id="8" name="Grafiek 7"/>
          <p:cNvGraphicFramePr/>
          <p:nvPr>
            <p:extLst>
              <p:ext uri="{D42A27DB-BD31-4B8C-83A1-F6EECF244321}">
                <p14:modId xmlns:p14="http://schemas.microsoft.com/office/powerpoint/2010/main" val="2886168169"/>
              </p:ext>
            </p:extLst>
          </p:nvPr>
        </p:nvGraphicFramePr>
        <p:xfrm>
          <a:off x="179512" y="188640"/>
          <a:ext cx="878497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6919" y="44624"/>
            <a:ext cx="8640960" cy="648072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CLIL-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leerlingen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3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val="3442598707"/>
              </p:ext>
            </p:extLst>
          </p:nvPr>
        </p:nvGraphicFramePr>
        <p:xfrm>
          <a:off x="173564" y="44624"/>
          <a:ext cx="8574899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1403648" y="116632"/>
            <a:ext cx="6480720" cy="504056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dirty="0">
                <a:solidFill>
                  <a:schemeClr val="accent3">
                    <a:lumMod val="75000"/>
                  </a:schemeClr>
                </a:solidFill>
              </a:rPr>
              <a:t>CLIL-</a:t>
            </a:r>
            <a:r>
              <a:rPr lang="en-US" sz="4500" dirty="0" err="1">
                <a:solidFill>
                  <a:schemeClr val="accent3">
                    <a:lumMod val="75000"/>
                  </a:schemeClr>
                </a:solidFill>
              </a:rPr>
              <a:t>taal</a:t>
            </a:r>
            <a:endParaRPr lang="nl-BE" sz="45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9C78-B669-45BC-A23E-C5C775456517}" type="slidenum">
              <a:rPr lang="nl-BE" smtClean="0"/>
              <a:t>8</a:t>
            </a:fld>
            <a:endParaRPr lang="nl-BE"/>
          </a:p>
        </p:txBody>
      </p:sp>
      <p:graphicFrame>
        <p:nvGraphicFramePr>
          <p:cNvPr id="6" name="Grafiek 5"/>
          <p:cNvGraphicFramePr/>
          <p:nvPr>
            <p:extLst>
              <p:ext uri="{D42A27DB-BD31-4B8C-83A1-F6EECF244321}">
                <p14:modId xmlns:p14="http://schemas.microsoft.com/office/powerpoint/2010/main" val="4120428909"/>
              </p:ext>
            </p:extLst>
          </p:nvPr>
        </p:nvGraphicFramePr>
        <p:xfrm>
          <a:off x="179513" y="116632"/>
          <a:ext cx="8784976" cy="662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759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Conclusies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&gt;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succesfactoren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MACRO</a:t>
            </a:r>
            <a:endParaRPr lang="nl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756254"/>
          </a:xfrm>
        </p:spPr>
        <p:txBody>
          <a:bodyPr>
            <a:normAutofit/>
          </a:bodyPr>
          <a:lstStyle/>
          <a:p>
            <a:r>
              <a:rPr lang="nl-BE" sz="3500" dirty="0"/>
              <a:t> </a:t>
            </a:r>
            <a:r>
              <a:rPr lang="nl-BE" sz="3500" dirty="0">
                <a:solidFill>
                  <a:schemeClr val="tx1"/>
                </a:solidFill>
              </a:rPr>
              <a:t>Regelgeving en procedure: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Kwaliteitsstandaard en aanvraagdossier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Grote inspanning, degelijke denkoefening</a:t>
            </a:r>
          </a:p>
          <a:p>
            <a:r>
              <a:rPr lang="nl-BE" sz="3500" dirty="0">
                <a:solidFill>
                  <a:schemeClr val="tx1"/>
                </a:solidFill>
              </a:rPr>
              <a:t> Communicatie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Afdeling Horizontaal Beleid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Website en infosessies voor starters</a:t>
            </a:r>
          </a:p>
          <a:p>
            <a:r>
              <a:rPr lang="nl-BE" sz="3500" dirty="0">
                <a:solidFill>
                  <a:schemeClr val="tx1"/>
                </a:solidFill>
              </a:rPr>
              <a:t> Professionalisering: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Prioritair nascholingsproject en studiedagen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sz="2900" dirty="0">
                <a:solidFill>
                  <a:schemeClr val="tx1"/>
                </a:solidFill>
              </a:rPr>
              <a:t> Samenwerking Departement Onderwijs, PBD, hoger onderwijs en scholen</a:t>
            </a:r>
          </a:p>
          <a:p>
            <a:pPr marL="0" indent="0">
              <a:buNone/>
            </a:pPr>
            <a:endParaRPr lang="nl-BE" sz="29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1ABA-18BF-4481-A715-39E4E893E32E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2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VOI_Presentatie">
  <a:themeElements>
    <a:clrScheme name="VOI">
      <a:dk1>
        <a:srgbClr val="000000"/>
      </a:dk1>
      <a:lt1>
        <a:srgbClr val="FFFFFF"/>
      </a:lt1>
      <a:dk2>
        <a:srgbClr val="3C3D3C"/>
      </a:dk2>
      <a:lt2>
        <a:srgbClr val="EEEEE7"/>
      </a:lt2>
      <a:accent1>
        <a:srgbClr val="FEEC00"/>
      </a:accent1>
      <a:accent2>
        <a:srgbClr val="FFC000"/>
      </a:accent2>
      <a:accent3>
        <a:srgbClr val="4F81BD"/>
      </a:accent3>
      <a:accent4>
        <a:srgbClr val="C0504D"/>
      </a:accent4>
      <a:accent5>
        <a:srgbClr val="9BBB59"/>
      </a:accent5>
      <a:accent6>
        <a:srgbClr val="8064A2"/>
      </a:accent6>
      <a:hlink>
        <a:srgbClr val="0000FF"/>
      </a:hlink>
      <a:folHlink>
        <a:srgbClr val="800080"/>
      </a:folHlink>
    </a:clrScheme>
    <a:fontScheme name="VOI">
      <a:majorFont>
        <a:latin typeface="Calibri Bold"/>
        <a:ea typeface=""/>
        <a:cs typeface="Calibri"/>
      </a:majorFont>
      <a:minorFont>
        <a:latin typeface="Calibri"/>
        <a:ea typeface=""/>
        <a:cs typeface="Calibri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VOI">
      <a:dk1>
        <a:srgbClr val="000000"/>
      </a:dk1>
      <a:lt1>
        <a:srgbClr val="FFFFFF"/>
      </a:lt1>
      <a:dk2>
        <a:srgbClr val="3C3D3C"/>
      </a:dk2>
      <a:lt2>
        <a:srgbClr val="EEEEE7"/>
      </a:lt2>
      <a:accent1>
        <a:srgbClr val="FEEC00"/>
      </a:accent1>
      <a:accent2>
        <a:srgbClr val="FFC000"/>
      </a:accent2>
      <a:accent3>
        <a:srgbClr val="4F81BD"/>
      </a:accent3>
      <a:accent4>
        <a:srgbClr val="C0504D"/>
      </a:accent4>
      <a:accent5>
        <a:srgbClr val="9BBB59"/>
      </a:accent5>
      <a:accent6>
        <a:srgbClr val="8064A2"/>
      </a:accent6>
      <a:hlink>
        <a:srgbClr val="0000FF"/>
      </a:hlink>
      <a:folHlink>
        <a:srgbClr val="800080"/>
      </a:folHlink>
    </a:clrScheme>
    <a:fontScheme name="VOI">
      <a:majorFont>
        <a:latin typeface="Calibri Bold"/>
        <a:ea typeface=""/>
        <a:cs typeface="Calibri"/>
      </a:majorFont>
      <a:minorFont>
        <a:latin typeface="Calibri"/>
        <a:ea typeface=""/>
        <a:cs typeface="Calibri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VOI">
      <a:dk1>
        <a:srgbClr val="000000"/>
      </a:dk1>
      <a:lt1>
        <a:srgbClr val="FFFFFF"/>
      </a:lt1>
      <a:dk2>
        <a:srgbClr val="3C3D3C"/>
      </a:dk2>
      <a:lt2>
        <a:srgbClr val="EEEEE7"/>
      </a:lt2>
      <a:accent1>
        <a:srgbClr val="FEEC00"/>
      </a:accent1>
      <a:accent2>
        <a:srgbClr val="FFC000"/>
      </a:accent2>
      <a:accent3>
        <a:srgbClr val="4F81BD"/>
      </a:accent3>
      <a:accent4>
        <a:srgbClr val="C0504D"/>
      </a:accent4>
      <a:accent5>
        <a:srgbClr val="9BBB59"/>
      </a:accent5>
      <a:accent6>
        <a:srgbClr val="8064A2"/>
      </a:accent6>
      <a:hlink>
        <a:srgbClr val="0000FF"/>
      </a:hlink>
      <a:folHlink>
        <a:srgbClr val="800080"/>
      </a:folHlink>
    </a:clrScheme>
    <a:fontScheme name="VOI">
      <a:majorFont>
        <a:latin typeface="Calibri Bold"/>
        <a:ea typeface=""/>
        <a:cs typeface="Calibri"/>
      </a:majorFont>
      <a:minorFont>
        <a:latin typeface="Calibri"/>
        <a:ea typeface=""/>
        <a:cs typeface="Calibri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A75D40938854695F3B4F8EA08F2B0" ma:contentTypeVersion="0" ma:contentTypeDescription="Een nieuw document maken." ma:contentTypeScope="" ma:versionID="830c7b124559d5c5370ffb8487aba6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C08CD114-6EEB-4281-A39D-8753285EF350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4CB1441-A046-4D5E-B72E-416499E333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8C3BD1E-E195-4D75-A87A-BFF60DAC602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583043C-938D-474F-B641-0F8573BCA133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0402-voi-Sjabloon_presentatie</Template>
  <TotalTime>7331</TotalTime>
  <Words>669</Words>
  <Application>Microsoft Office PowerPoint</Application>
  <PresentationFormat>Diavoorstelling (4:3)</PresentationFormat>
  <Paragraphs>149</Paragraphs>
  <Slides>19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Calibri Bold</vt:lpstr>
      <vt:lpstr>Wingdings</vt:lpstr>
      <vt:lpstr>Arial</vt:lpstr>
      <vt:lpstr>Courier New</vt:lpstr>
      <vt:lpstr>Calibri</vt:lpstr>
      <vt:lpstr>VOI_Presentatie</vt:lpstr>
      <vt:lpstr>Twee jaar clil in het vlaams secundair onderwijs: een evaluatie</vt:lpstr>
      <vt:lpstr>inhoud</vt:lpstr>
      <vt:lpstr>situering van het onderzoek</vt:lpstr>
      <vt:lpstr>Doel en methodiek van het onderzoek</vt:lpstr>
      <vt:lpstr>Enkele Vaststellingen</vt:lpstr>
      <vt:lpstr>CLIL-leerlingen</vt:lpstr>
      <vt:lpstr>PowerPoint-presentatie</vt:lpstr>
      <vt:lpstr>PowerPoint-presentatie</vt:lpstr>
      <vt:lpstr>Conclusies &gt; succesfactoren MACRO</vt:lpstr>
      <vt:lpstr>Conclusies &gt; succesfactoren MESO</vt:lpstr>
      <vt:lpstr>Conclusies &gt; succesfactoren MICRO</vt:lpstr>
      <vt:lpstr>Conclusies &gt; succesfactoren MICRO</vt:lpstr>
      <vt:lpstr>Conclusies &gt; hinderpalen</vt:lpstr>
      <vt:lpstr>Conclusies &gt; hinderpalen</vt:lpstr>
      <vt:lpstr>Aanbevelingen macro</vt:lpstr>
      <vt:lpstr>Aanbevelingen meso</vt:lpstr>
      <vt:lpstr>Aanbevelingen micro</vt:lpstr>
      <vt:lpstr>Aanbevelingen micro</vt:lpstr>
      <vt:lpstr>DUS …</vt:lpstr>
    </vt:vector>
  </TitlesOfParts>
  <Manager>lieven.viaene@ond.vlaanderen.be</Manager>
  <Company>Vlaamse Overheid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Debriefing</dc:title>
  <dc:creator>Wim</dc:creator>
  <cp:lastModifiedBy>Stoops, Luc</cp:lastModifiedBy>
  <cp:revision>300</cp:revision>
  <cp:lastPrinted>2015-10-08T13:29:54Z</cp:lastPrinted>
  <dcterms:created xsi:type="dcterms:W3CDTF">2015-09-16T17:43:42Z</dcterms:created>
  <dcterms:modified xsi:type="dcterms:W3CDTF">2017-02-15T14:25:53Z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0x01010059AA75D40938854695F3B4F8EA08F2B0</vt:lpwstr>
  </property>
  <property fmtid="{D5CDD505-2E9C-101B-9397-08002B2CF9AE}" pid="4" name="display_urn:schemas-microsoft-com:office:office#Editor">
    <vt:lpwstr>MATHEI, Ignace </vt:lpwstr>
  </property>
  <property fmtid="{D5CDD505-2E9C-101B-9397-08002B2CF9AE}" pid="5" name="display_urn:schemas-microsoft-com:office:office#Author">
    <vt:lpwstr>MATHEI, Ignace </vt:lpwstr>
  </property>
</Properties>
</file>