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5" r:id="rId11"/>
    <p:sldId id="266" r:id="rId12"/>
    <p:sldId id="267" r:id="rId13"/>
    <p:sldId id="272" r:id="rId14"/>
    <p:sldId id="273" r:id="rId15"/>
    <p:sldId id="271" r:id="rId16"/>
    <p:sldId id="275" r:id="rId17"/>
    <p:sldId id="274" r:id="rId1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84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FFBE3-BBE2-4DD8-83B0-3CCCDCE13264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5D50C-E6EF-4F1C-B6C9-9B6CBB47E6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441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5D50C-E6EF-4F1C-B6C9-9B6CBB47E6A1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7387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Systeem van openmarkt: uitwisseling rond de tafel</a:t>
            </a:r>
            <a:r>
              <a:rPr lang="nl-BE" baseline="0" dirty="0" smtClean="0"/>
              <a:t> van situaties waar jongeren mee geconfronteerd worden en in aanwezigheid van mensen van welzijn hierover reflecteren en nagaan wie best geplaatst is om een aanbod te doen.</a:t>
            </a:r>
          </a:p>
          <a:p>
            <a:r>
              <a:rPr lang="nl-BE" dirty="0" smtClean="0"/>
              <a:t>Via het al uitgewerkte doch geperfectioneerde systeem of model van rugzakfinanciering: (procedures en werking met bv open markt)</a:t>
            </a:r>
          </a:p>
          <a:p>
            <a:r>
              <a:rPr lang="nl-BE" dirty="0" smtClean="0"/>
              <a:t>In een flexibeler vorm: t.t.z. de aard en de intensiteit van de bijkomende hulp kan sterker variëren dan tot nu toe het geval was</a:t>
            </a:r>
          </a:p>
          <a:p>
            <a:r>
              <a:rPr lang="nl-BE" dirty="0" smtClean="0"/>
              <a:t>Budget: 2000€/school/kalenderjaar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0317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In aanloop</a:t>
            </a:r>
            <a:r>
              <a:rPr lang="nl-BE" baseline="0" dirty="0" smtClean="0"/>
              <a:t> naar het preventieplan werd langsgegaan bij de verschillende scholen (door projectcoördinator, LOP- deskundige en Joost) om aan de hand van een vragenlijst, dit samen vorm te geven. Gaandeweg was het ook mogelijk om dit preventieplan bij te schaven en te verfijnen.</a:t>
            </a:r>
            <a:endParaRPr lang="nl-B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Deelnemende scholen stellen hun preventieplan voor aan de andere scholen en de welzijnspartners. Er ontstaat van daaruit een gemeenschappelijk platform waarin ervaringen,  ideeën, methoden en instrumenten beschikbaar worden gesteld.</a:t>
            </a:r>
          </a:p>
          <a:p>
            <a:endParaRPr lang="nl-B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err="1" smtClean="0"/>
              <a:t>Ris-K</a:t>
            </a:r>
            <a:r>
              <a:rPr lang="nl-BE" dirty="0" smtClean="0"/>
              <a:t> II stelt iedere deelnemende school voor de realisatie van de preventieve acties een bedrag ter beschikking (vanaf schooljaar 2015-2016).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5392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Teruggekoppeld van voortgang van het</a:t>
            </a:r>
            <a:r>
              <a:rPr lang="nl-BE" baseline="0" dirty="0" smtClean="0"/>
              <a:t> project via LOP, algemeen naar directies toe.</a:t>
            </a:r>
          </a:p>
          <a:p>
            <a:r>
              <a:rPr lang="nl-BE" baseline="0" dirty="0" smtClean="0"/>
              <a:t>Voorstelling van het </a:t>
            </a:r>
            <a:r>
              <a:rPr lang="nl-BE" baseline="0" dirty="0" err="1" smtClean="0"/>
              <a:t>Ris-K</a:t>
            </a:r>
            <a:r>
              <a:rPr lang="nl-BE" baseline="0" dirty="0" smtClean="0"/>
              <a:t>- project op een studiedag van het LOP rond wat </a:t>
            </a:r>
            <a:r>
              <a:rPr lang="nl-BE" baseline="0" dirty="0" err="1" smtClean="0"/>
              <a:t>LOP’s</a:t>
            </a:r>
            <a:r>
              <a:rPr lang="nl-BE" baseline="0" dirty="0" smtClean="0"/>
              <a:t> doen ter preventie van schooluitval – zeer veel interesse.</a:t>
            </a:r>
          </a:p>
          <a:p>
            <a:r>
              <a:rPr lang="nl-BE" baseline="0" dirty="0" smtClean="0"/>
              <a:t>Artikel is verschenen in Caleidoscoop, vraag om ook een publicatie te verzorgen in welwijs, in Slim (van de provincie zal ook een kort artikel verschijnen,…)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5191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% VSV voor Leuven: 13,8%</a:t>
            </a:r>
          </a:p>
          <a:p>
            <a:endParaRPr lang="nl-BE" dirty="0"/>
          </a:p>
          <a:p>
            <a:r>
              <a:rPr lang="nl-BE" dirty="0" smtClean="0"/>
              <a:t>140 definitief uitgesloten leerlingen in het schooljaar 2015-2016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3356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6098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814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Don Bosco Groenveld,</a:t>
            </a:r>
            <a:r>
              <a:rPr lang="nl-BE" baseline="0" dirty="0" smtClean="0"/>
              <a:t> VTI, SJI, Miniemen, </a:t>
            </a:r>
            <a:r>
              <a:rPr lang="nl-BE" baseline="0" dirty="0" err="1" smtClean="0"/>
              <a:t>Redingenhof</a:t>
            </a:r>
            <a:r>
              <a:rPr lang="nl-BE" baseline="0" dirty="0" smtClean="0"/>
              <a:t> en de Wijnpers – scholen met het hoogste aantal GOK- leerlingen</a:t>
            </a:r>
          </a:p>
          <a:p>
            <a:endParaRPr lang="nl-BE" baseline="0" dirty="0" smtClean="0"/>
          </a:p>
          <a:p>
            <a:r>
              <a:rPr lang="nl-BE" baseline="0" dirty="0" err="1" smtClean="0"/>
              <a:t>Arktos</a:t>
            </a:r>
            <a:r>
              <a:rPr lang="nl-BE" baseline="0" dirty="0" smtClean="0"/>
              <a:t>: uitsluitend </a:t>
            </a:r>
            <a:r>
              <a:rPr lang="nl-BE" baseline="0" dirty="0" err="1" smtClean="0"/>
              <a:t>klasgroepbegeleiding</a:t>
            </a:r>
            <a:r>
              <a:rPr lang="nl-BE" baseline="0" dirty="0" smtClean="0"/>
              <a:t> binnen de regio- leuven (is jeugdwerk)</a:t>
            </a:r>
          </a:p>
          <a:p>
            <a:r>
              <a:rPr lang="nl-BE" baseline="0" dirty="0" smtClean="0"/>
              <a:t>Acht: meer om de leerkrachten te ondersteunen in het omgaan met de leerlingen</a:t>
            </a:r>
          </a:p>
          <a:p>
            <a:r>
              <a:rPr lang="nl-BE" baseline="0" dirty="0" smtClean="0"/>
              <a:t>Leerrecht: vooral als er nood was aan een ronde tafel – betrokkenen bij elkaar brengen en via methodiek bekijken waar oplossingen mogelijk waren</a:t>
            </a:r>
          </a:p>
          <a:p>
            <a:r>
              <a:rPr lang="nl-BE" dirty="0" smtClean="0"/>
              <a:t>Koinoor: ook met </a:t>
            </a:r>
            <a:r>
              <a:rPr lang="nl-BE" dirty="0" err="1" smtClean="0"/>
              <a:t>rondetafels</a:t>
            </a:r>
            <a:r>
              <a:rPr lang="nl-BE" dirty="0" smtClean="0"/>
              <a:t> maar gaan op weg</a:t>
            </a:r>
            <a:r>
              <a:rPr lang="nl-BE" baseline="0" dirty="0" smtClean="0"/>
              <a:t> met de jongeren – is een vorm van co-begeleiding</a:t>
            </a:r>
          </a:p>
          <a:p>
            <a:r>
              <a:rPr lang="nl-BE" baseline="0" dirty="0" smtClean="0"/>
              <a:t>Centrum voor Leerzorg: maar dit vooral in combinatietrajecten - 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 CLZ Leuven wil via een platform van zorgverantwoordelijken uit de partnerscholen de expertise van het Buitengewoon Onderwijs en de Centra voor Leerlingenbegeleiding (partners CLZ Leuven) via </a:t>
            </a:r>
            <a:r>
              <a:rPr lang="nl-B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coaching traject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 beschikking stellen voor Risk.  Meer specifiek denken we aan aanmeldingen rond een leerling met </a:t>
            </a:r>
            <a:r>
              <a:rPr lang="nl-B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specifieke onderwijsbehoeften.</a:t>
            </a:r>
          </a:p>
          <a:p>
            <a:r>
              <a:rPr lang="nl-B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Alba 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stelt een bemiddelaar of 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hergo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-moderator aan die naar aanleiding van een conflict de verschillende betrokkenen (jongere in kwestie, leerkrachten, klasgenoten, directie, ouders …) zal ondersteunen.</a:t>
            </a:r>
            <a:endParaRPr lang="nl-B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baseline="0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1167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Dit via een systeem van rugzakfinanciering</a:t>
            </a:r>
            <a:r>
              <a:rPr lang="nl-BE" baseline="0" dirty="0" smtClean="0"/>
              <a:t> – 1000 euro per jongere en zo expertise binnenhalen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3929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Vorming van leerkrachten (2X) rond omgaan met probleemsituaties in de klas.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5687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709613" y="1190625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90270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Grondige evaluatie geweest van het </a:t>
            </a:r>
            <a:r>
              <a:rPr lang="nl-BE" dirty="0" err="1" smtClean="0"/>
              <a:t>Ris</a:t>
            </a:r>
            <a:r>
              <a:rPr lang="nl-BE" i="1" dirty="0" err="1" smtClean="0"/>
              <a:t>-K</a:t>
            </a:r>
            <a:r>
              <a:rPr lang="nl-BE" i="1" dirty="0" smtClean="0"/>
              <a:t>- </a:t>
            </a:r>
            <a:r>
              <a:rPr lang="nl-BE" dirty="0" smtClean="0"/>
              <a:t>I project via een bevraging van alle verschillende stakeholders.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AC9FD-34AE-4FF9-862A-0FB0CF210EE6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238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516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794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7598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3433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701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965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7404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534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255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2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376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469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57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521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338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944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5B17B-A1A8-4BEE-8A32-F4BA67ED690D}" type="datetimeFigureOut">
              <a:rPr lang="nl-BE" smtClean="0"/>
              <a:t>26/09/2017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39343F-5097-4054-965A-37F590E217A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443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.Janssens@ond.vlaanderen.be" TargetMode="External"/><Relationship Id="rId2" Type="http://schemas.openxmlformats.org/officeDocument/2006/relationships/hyperlink" Target="mailto:Karin.Jacobs@leuven.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Voorstelling Ris-</a:t>
            </a:r>
            <a:r>
              <a:rPr lang="nl-BE" i="1" dirty="0" smtClean="0"/>
              <a:t>K-</a:t>
            </a:r>
            <a:r>
              <a:rPr lang="nl-BE" dirty="0" smtClean="0"/>
              <a:t>project 2011-2017</a:t>
            </a:r>
            <a:endParaRPr lang="nl-BE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2017 09 22 Actiedag netwerk Samen tegen Schooluitval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261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 smtClean="0"/>
              <a:t>2. </a:t>
            </a:r>
            <a:r>
              <a:rPr lang="nl-BE" sz="3600" dirty="0" err="1"/>
              <a:t>Ris-</a:t>
            </a:r>
            <a:r>
              <a:rPr lang="nl-BE" sz="3600" i="1" dirty="0" err="1"/>
              <a:t>K</a:t>
            </a:r>
            <a:r>
              <a:rPr lang="nl-BE" sz="3600" dirty="0"/>
              <a:t> II: actieterrein </a:t>
            </a:r>
            <a:r>
              <a:rPr lang="nl-BE" sz="3600" b="1" dirty="0"/>
              <a:t>curatie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nl-BE" dirty="0" smtClean="0"/>
              <a:t>Curatief luik blijft onderdeel: </a:t>
            </a:r>
          </a:p>
          <a:p>
            <a:endParaRPr lang="nl-BE" dirty="0"/>
          </a:p>
          <a:p>
            <a:r>
              <a:rPr lang="nl-BE" dirty="0" smtClean="0"/>
              <a:t>Mogelijk om 2 dossiers per kalenderjaar in te dienen maar ook mogelijkheid om het beschikbare budget in te zetten op het preventieve luik.</a:t>
            </a:r>
          </a:p>
          <a:p>
            <a:endParaRPr lang="nl-BE" dirty="0"/>
          </a:p>
          <a:p>
            <a:r>
              <a:rPr lang="nl-BE" dirty="0" smtClean="0"/>
              <a:t>Er werden 31 dossiers ingediend (met duidelijk switch naar het preventieve luik)</a:t>
            </a:r>
          </a:p>
        </p:txBody>
      </p:sp>
    </p:spTree>
    <p:extLst>
      <p:ext uri="{BB962C8B-B14F-4D97-AF65-F5344CB8AC3E}">
        <p14:creationId xmlns:p14="http://schemas.microsoft.com/office/powerpoint/2010/main" val="20197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 smtClean="0"/>
              <a:t>2. </a:t>
            </a:r>
            <a:r>
              <a:rPr lang="nl-BE" sz="3600" dirty="0" err="1"/>
              <a:t>Ris-</a:t>
            </a:r>
            <a:r>
              <a:rPr lang="nl-BE" sz="3600" i="1" dirty="0" err="1"/>
              <a:t>K</a:t>
            </a:r>
            <a:r>
              <a:rPr lang="nl-BE" sz="3600" dirty="0"/>
              <a:t> II: actieterrein </a:t>
            </a:r>
            <a:r>
              <a:rPr lang="nl-BE" sz="3600" b="1" dirty="0"/>
              <a:t>preventie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Eigen </a:t>
            </a:r>
            <a:r>
              <a:rPr lang="nl-BE" dirty="0"/>
              <a:t>sterktes/zwaktes en </a:t>
            </a:r>
            <a:r>
              <a:rPr lang="nl-BE" dirty="0" smtClean="0"/>
              <a:t>ervaringen analyseren </a:t>
            </a:r>
            <a:r>
              <a:rPr lang="nl-BE" dirty="0"/>
              <a:t>rond rugzakfinanciering</a:t>
            </a:r>
            <a:r>
              <a:rPr lang="nl-BE" dirty="0" smtClean="0"/>
              <a:t>.</a:t>
            </a:r>
            <a:endParaRPr lang="nl-BE" dirty="0"/>
          </a:p>
          <a:p>
            <a:r>
              <a:rPr lang="nl-BE" dirty="0" smtClean="0"/>
              <a:t>Welke </a:t>
            </a:r>
            <a:r>
              <a:rPr lang="nl-BE" dirty="0"/>
              <a:t>acties zijn wenselijk en haalbaar voor de preventie van schooluitval op school</a:t>
            </a:r>
            <a:r>
              <a:rPr lang="nl-BE" dirty="0" smtClean="0"/>
              <a:t>?</a:t>
            </a:r>
          </a:p>
          <a:p>
            <a:pPr lvl="0"/>
            <a:r>
              <a:rPr lang="nl-BE" dirty="0"/>
              <a:t>D</a:t>
            </a:r>
            <a:r>
              <a:rPr lang="nl-BE" dirty="0" smtClean="0"/>
              <a:t>eelnemende scholen stellen hun preventieplan voor op de open afstemmingsmarkt: scholen/welzijnspartners.</a:t>
            </a:r>
          </a:p>
          <a:p>
            <a:pPr lvl="0"/>
            <a:r>
              <a:rPr lang="nl-BE" dirty="0" smtClean="0"/>
              <a:t>Bedrag/school wordt ter beschikking gesteld. </a:t>
            </a:r>
          </a:p>
          <a:p>
            <a:pPr lvl="0"/>
            <a:r>
              <a:rPr lang="nl-BE" dirty="0" smtClean="0"/>
              <a:t>Vorming van leerkrachten: </a:t>
            </a:r>
            <a:r>
              <a:rPr lang="nl-NL" dirty="0"/>
              <a:t>Studievoormiddag “werken aan een positief klasklimaat”</a:t>
            </a:r>
            <a:endParaRPr lang="nl-BE" dirty="0"/>
          </a:p>
          <a:p>
            <a:pPr marL="0" lvl="0" indent="0">
              <a:buNone/>
            </a:pPr>
            <a:endParaRPr lang="nl-BE" dirty="0"/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216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 smtClean="0"/>
              <a:t>2. </a:t>
            </a:r>
            <a:r>
              <a:rPr lang="nl-BE" sz="3600" dirty="0" err="1"/>
              <a:t>Ris-</a:t>
            </a:r>
            <a:r>
              <a:rPr lang="nl-BE" sz="3600" i="1" dirty="0" err="1"/>
              <a:t>K</a:t>
            </a:r>
            <a:r>
              <a:rPr lang="nl-BE" sz="3600" dirty="0"/>
              <a:t> II: actieterrein </a:t>
            </a:r>
            <a:r>
              <a:rPr lang="nl-BE" sz="3600" b="1" dirty="0"/>
              <a:t>beleid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Communicatie over project met regionale stakeholders en diverse beleidsplatforms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Aandachtig zijn voor signalen vanuit scholen rond dit thema en verder opnemen met betrokken stakeholders – schrijfgroep Don Bosco</a:t>
            </a:r>
          </a:p>
          <a:p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Tweede grote slotconferentie is gepland op 26 oktober 2017.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109728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71545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3. </a:t>
            </a:r>
            <a:r>
              <a:rPr lang="nl-NL" b="1" dirty="0"/>
              <a:t>Wat zijn de sterktes/zwaktes van het </a:t>
            </a:r>
            <a:r>
              <a:rPr lang="nl-NL" b="1" dirty="0" smtClean="0"/>
              <a:t>netwerk?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b="1" dirty="0" smtClean="0"/>
              <a:t>Sterktes:</a:t>
            </a:r>
          </a:p>
          <a:p>
            <a:endParaRPr lang="nl-BE" dirty="0"/>
          </a:p>
          <a:p>
            <a:r>
              <a:rPr lang="nl-BE" dirty="0"/>
              <a:t>Breed netwerk aan partners dat mee de schouders onder het project heeft gezet</a:t>
            </a:r>
          </a:p>
          <a:p>
            <a:r>
              <a:rPr lang="nl-BE" dirty="0" smtClean="0"/>
              <a:t>Rugzakfinanciering als belangrijke start van activering van het netwerk</a:t>
            </a:r>
          </a:p>
          <a:p>
            <a:r>
              <a:rPr lang="nl-BE" dirty="0" smtClean="0"/>
              <a:t>Open afstemmingsmarkt: delen van expertise net- en </a:t>
            </a:r>
            <a:r>
              <a:rPr lang="nl-BE" dirty="0" err="1" smtClean="0"/>
              <a:t>sectoroverschrijdend</a:t>
            </a:r>
            <a:endParaRPr lang="nl-BE" dirty="0"/>
          </a:p>
          <a:p>
            <a:r>
              <a:rPr lang="nl-BE" dirty="0" smtClean="0"/>
              <a:t>Kennismaken en/of verdiepen van waardevolle methodieken</a:t>
            </a:r>
          </a:p>
          <a:p>
            <a:r>
              <a:rPr lang="nl-BE" dirty="0" smtClean="0"/>
              <a:t>Belang van expertisedeling met regionale stakeholders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44761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/>
              <a:t>3. </a:t>
            </a:r>
            <a:r>
              <a:rPr lang="nl-NL" b="1" dirty="0"/>
              <a:t>Wat zijn de sterktes/zwaktes van het netwerk?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b="1" dirty="0" smtClean="0"/>
              <a:t>Zwaktes:</a:t>
            </a:r>
          </a:p>
          <a:p>
            <a:pPr marL="0" indent="0">
              <a:buNone/>
            </a:pPr>
            <a:endParaRPr lang="nl-BE" b="1" dirty="0" smtClean="0"/>
          </a:p>
          <a:p>
            <a:r>
              <a:rPr lang="nl-BE" dirty="0" smtClean="0"/>
              <a:t>Werkdruk in de scholen</a:t>
            </a:r>
          </a:p>
          <a:p>
            <a:r>
              <a:rPr lang="nl-BE" dirty="0" smtClean="0"/>
              <a:t>Geen bijkomende mankracht voor welzijnspartners</a:t>
            </a:r>
          </a:p>
          <a:p>
            <a:r>
              <a:rPr lang="nl-BE" dirty="0" smtClean="0"/>
              <a:t>Succes ook vaak afhankelijk van contextfactoren</a:t>
            </a:r>
          </a:p>
          <a:p>
            <a:r>
              <a:rPr lang="nl-BE" dirty="0" smtClean="0"/>
              <a:t>Project slechts </a:t>
            </a:r>
            <a:r>
              <a:rPr lang="nl-BE" dirty="0"/>
              <a:t>één </a:t>
            </a:r>
            <a:r>
              <a:rPr lang="nl-BE" dirty="0" smtClean="0"/>
              <a:t>stukje </a:t>
            </a:r>
            <a:r>
              <a:rPr lang="nl-BE" dirty="0"/>
              <a:t>in een complex en veranderend onderwijs-en welzijnsbeleid</a:t>
            </a:r>
          </a:p>
        </p:txBody>
      </p:sp>
    </p:spTree>
    <p:extLst>
      <p:ext uri="{BB962C8B-B14F-4D97-AF65-F5344CB8AC3E}">
        <p14:creationId xmlns:p14="http://schemas.microsoft.com/office/powerpoint/2010/main" val="1421187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3. Toekomst</a:t>
            </a:r>
            <a:r>
              <a:rPr lang="nl-BE" dirty="0" smtClean="0"/>
              <a:t>? Continuïteit van het project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nl-BE" sz="2000" b="1" dirty="0" smtClean="0"/>
              <a:t>1. Verankeren </a:t>
            </a:r>
            <a:r>
              <a:rPr lang="nl-BE" sz="2000" b="1" dirty="0"/>
              <a:t>en verruimen van de goede praktijken in alle Leuvense scholen van het SO – lerend netwerk</a:t>
            </a:r>
            <a:endParaRPr lang="nl-BE" sz="2000" b="1" dirty="0" smtClean="0"/>
          </a:p>
          <a:p>
            <a:pPr marL="109728" indent="0">
              <a:buNone/>
            </a:pPr>
            <a:endParaRPr lang="nl-BE" sz="2000" b="1" dirty="0"/>
          </a:p>
          <a:p>
            <a:pPr marL="109728" indent="0">
              <a:buNone/>
            </a:pPr>
            <a:r>
              <a:rPr lang="nl-BE" sz="2000" b="1" dirty="0" smtClean="0"/>
              <a:t>2. Nood </a:t>
            </a:r>
            <a:r>
              <a:rPr lang="nl-BE" sz="2000" b="1" dirty="0"/>
              <a:t>aan een </a:t>
            </a:r>
            <a:r>
              <a:rPr lang="nl-BE" sz="2000" b="1" dirty="0" err="1"/>
              <a:t>Ris-</a:t>
            </a:r>
            <a:r>
              <a:rPr lang="nl-BE" sz="2000" b="1" i="1" dirty="0" err="1"/>
              <a:t>K</a:t>
            </a:r>
            <a:r>
              <a:rPr lang="nl-BE" sz="2000" b="1" i="1" dirty="0"/>
              <a:t>- </a:t>
            </a:r>
            <a:r>
              <a:rPr lang="nl-BE" sz="2000" b="1" dirty="0" err="1"/>
              <a:t>BaO</a:t>
            </a:r>
            <a:r>
              <a:rPr lang="nl-BE" sz="2000" b="1" dirty="0"/>
              <a:t>?</a:t>
            </a:r>
          </a:p>
          <a:p>
            <a:pPr marL="109728" indent="0">
              <a:buNone/>
            </a:pPr>
            <a:endParaRPr lang="nl-BE" dirty="0"/>
          </a:p>
          <a:p>
            <a:pPr marL="109728" indent="0">
              <a:buNone/>
            </a:pPr>
            <a:r>
              <a:rPr lang="nl-BE" dirty="0" smtClean="0"/>
              <a:t>Lopend onderzoek met </a:t>
            </a:r>
            <a:r>
              <a:rPr lang="nl-BE" dirty="0"/>
              <a:t>steun van UCLL:</a:t>
            </a:r>
          </a:p>
          <a:p>
            <a:pPr marL="109728" indent="0">
              <a:buNone/>
            </a:pPr>
            <a:endParaRPr lang="nl-BE" dirty="0"/>
          </a:p>
          <a:p>
            <a:pPr marL="624078" indent="-514350">
              <a:buAutoNum type="arabicPeriod"/>
            </a:pPr>
            <a:r>
              <a:rPr lang="nl-BE" dirty="0"/>
              <a:t>Evaluatie </a:t>
            </a:r>
            <a:r>
              <a:rPr lang="nl-BE" dirty="0" err="1"/>
              <a:t>Ris-</a:t>
            </a:r>
            <a:r>
              <a:rPr lang="nl-BE" i="1" dirty="0" err="1"/>
              <a:t>K</a:t>
            </a:r>
            <a:r>
              <a:rPr lang="nl-BE" i="1" dirty="0"/>
              <a:t> </a:t>
            </a:r>
            <a:r>
              <a:rPr lang="nl-BE" dirty="0"/>
              <a:t>SO</a:t>
            </a:r>
          </a:p>
          <a:p>
            <a:pPr marL="624078" indent="-514350">
              <a:buAutoNum type="arabicPeriod"/>
            </a:pPr>
            <a:r>
              <a:rPr lang="nl-BE" dirty="0"/>
              <a:t>Noden in het </a:t>
            </a:r>
            <a:r>
              <a:rPr lang="nl-BE" dirty="0" err="1"/>
              <a:t>BaO</a:t>
            </a:r>
            <a:r>
              <a:rPr lang="nl-BE" dirty="0"/>
              <a:t>?</a:t>
            </a:r>
          </a:p>
          <a:p>
            <a:pPr marL="624078" indent="-514350">
              <a:buAutoNum type="arabicPeriod"/>
            </a:pPr>
            <a:r>
              <a:rPr lang="nl-BE" dirty="0"/>
              <a:t>Link naar lerarenopleiding?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16939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Noteer zeker!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dirty="0" smtClean="0"/>
              <a:t>Afsluitende conferentie periode </a:t>
            </a:r>
            <a:r>
              <a:rPr lang="nl-BE" sz="3600" dirty="0" err="1" smtClean="0"/>
              <a:t>Ris-</a:t>
            </a:r>
            <a:r>
              <a:rPr lang="nl-BE" sz="3600" i="1" dirty="0" err="1" smtClean="0"/>
              <a:t>K</a:t>
            </a:r>
            <a:r>
              <a:rPr lang="nl-BE" sz="3600" dirty="0" smtClean="0"/>
              <a:t> I en </a:t>
            </a:r>
            <a:r>
              <a:rPr lang="nl-BE" sz="3600" dirty="0" err="1" smtClean="0"/>
              <a:t>Ris-</a:t>
            </a:r>
            <a:r>
              <a:rPr lang="nl-BE" sz="3600" i="1" dirty="0" err="1" smtClean="0"/>
              <a:t>K</a:t>
            </a:r>
            <a:r>
              <a:rPr lang="nl-BE" sz="3600" dirty="0" smtClean="0"/>
              <a:t> II op donderdag 26 oktober tussen 9 uur en 16 uur in het Provinciehuis Leuven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637351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Bedankt voor jullie aandacht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 b="1" dirty="0" smtClean="0"/>
              <a:t>Meer informatie?</a:t>
            </a:r>
          </a:p>
          <a:p>
            <a:endParaRPr lang="nl-BE" dirty="0"/>
          </a:p>
          <a:p>
            <a:r>
              <a:rPr lang="nl-BE" dirty="0" smtClean="0"/>
              <a:t>Karin Jacobs (projectcoördinator </a:t>
            </a:r>
            <a:r>
              <a:rPr lang="nl-BE" dirty="0" err="1" smtClean="0"/>
              <a:t>Ris-</a:t>
            </a:r>
            <a:r>
              <a:rPr lang="nl-BE" i="1" dirty="0" err="1" smtClean="0"/>
              <a:t>K</a:t>
            </a:r>
            <a:r>
              <a:rPr lang="nl-BE" i="1" dirty="0" smtClean="0"/>
              <a:t> </a:t>
            </a:r>
            <a:r>
              <a:rPr lang="nl-BE" dirty="0" smtClean="0"/>
              <a:t>Stad Leuven)</a:t>
            </a:r>
          </a:p>
          <a:p>
            <a:pPr marL="0" indent="0">
              <a:buNone/>
            </a:pPr>
            <a:r>
              <a:rPr lang="nl-BE" dirty="0" smtClean="0">
                <a:hlinkClick r:id="rId2"/>
              </a:rPr>
              <a:t>Karin.Jacobs@leuven.be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016 27 26 15</a:t>
            </a:r>
          </a:p>
          <a:p>
            <a:endParaRPr lang="nl-BE" dirty="0"/>
          </a:p>
          <a:p>
            <a:r>
              <a:rPr lang="nl-BE" dirty="0" smtClean="0"/>
              <a:t>Barbara Janssens (LOP- deskundige LOP Leuven </a:t>
            </a:r>
            <a:r>
              <a:rPr lang="nl-BE" dirty="0" err="1" smtClean="0"/>
              <a:t>BaO</a:t>
            </a:r>
            <a:r>
              <a:rPr lang="nl-BE" dirty="0" smtClean="0"/>
              <a:t> en SO)</a:t>
            </a:r>
          </a:p>
          <a:p>
            <a:pPr marL="0" indent="0">
              <a:buNone/>
            </a:pPr>
            <a:r>
              <a:rPr lang="nl-BE" dirty="0" smtClean="0">
                <a:hlinkClick r:id="rId3"/>
              </a:rPr>
              <a:t>Barbara.Janssens@ond.vlaanderen.be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0492 72 28 31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6326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1. </a:t>
            </a:r>
            <a:r>
              <a:rPr lang="nl-BE" dirty="0"/>
              <a:t>Situering van het </a:t>
            </a:r>
            <a:r>
              <a:rPr lang="nl-BE" dirty="0" err="1"/>
              <a:t>Ris-</a:t>
            </a:r>
            <a:r>
              <a:rPr lang="nl-BE" i="1" dirty="0" err="1"/>
              <a:t>K</a:t>
            </a:r>
            <a:r>
              <a:rPr lang="nl-BE" i="1" dirty="0"/>
              <a:t> </a:t>
            </a:r>
            <a:r>
              <a:rPr lang="nl-BE" dirty="0" smtClean="0"/>
              <a:t>I- project </a:t>
            </a:r>
            <a:br>
              <a:rPr lang="nl-BE" dirty="0" smtClean="0"/>
            </a:br>
            <a:r>
              <a:rPr lang="nl-BE" dirty="0" smtClean="0"/>
              <a:t>(2011-2014)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b="1" dirty="0" smtClean="0"/>
              <a:t> Voor wie?</a:t>
            </a:r>
            <a:endParaRPr lang="nl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De </a:t>
            </a:r>
            <a:r>
              <a:rPr lang="nl-BE" dirty="0"/>
              <a:t>relatie school/klas/leerkracht en jongere </a:t>
            </a:r>
            <a:r>
              <a:rPr lang="nl-BE" dirty="0" smtClean="0"/>
              <a:t>werkt niet meer en/of is verstoord.</a:t>
            </a:r>
            <a:endParaRPr lang="nl-BE" dirty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Leerlingen </a:t>
            </a:r>
            <a:r>
              <a:rPr lang="nl-BE" b="1" dirty="0" smtClean="0"/>
              <a:t>dreigen</a:t>
            </a:r>
            <a:r>
              <a:rPr lang="nl-BE" dirty="0" smtClean="0"/>
              <a:t> af te haken en/of </a:t>
            </a:r>
            <a:r>
              <a:rPr lang="nl-BE" dirty="0"/>
              <a:t>uitsluiten dreigt. </a:t>
            </a:r>
            <a:endParaRPr lang="nl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De school wil de leerling nog een kans geven op school maar heeft hiervoor externe hulp nodig.</a:t>
            </a:r>
          </a:p>
          <a:p>
            <a:pPr>
              <a:buFont typeface="Wingdings" panose="05000000000000000000" pitchFamily="2" charset="2"/>
              <a:buChar char="§"/>
            </a:pPr>
            <a:endParaRPr lang="nl-BE" dirty="0"/>
          </a:p>
          <a:p>
            <a:pPr marL="109728" indent="0">
              <a:buNone/>
            </a:pPr>
            <a:endParaRPr lang="nl-BE" dirty="0" smtClean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658" y="4301871"/>
            <a:ext cx="22002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dirty="0"/>
              <a:t>1</a:t>
            </a:r>
            <a:r>
              <a:rPr lang="nl-BE" dirty="0" smtClean="0"/>
              <a:t>. </a:t>
            </a:r>
            <a:r>
              <a:rPr lang="nl-BE" dirty="0"/>
              <a:t>Situering van het </a:t>
            </a:r>
            <a:r>
              <a:rPr lang="nl-BE" dirty="0" err="1"/>
              <a:t>Ris-</a:t>
            </a:r>
            <a:r>
              <a:rPr lang="nl-BE" i="1" dirty="0" err="1"/>
              <a:t>K</a:t>
            </a:r>
            <a:r>
              <a:rPr lang="nl-BE" i="1" dirty="0"/>
              <a:t> </a:t>
            </a:r>
            <a:r>
              <a:rPr lang="nl-BE" dirty="0" smtClean="0"/>
              <a:t>I</a:t>
            </a:r>
            <a:r>
              <a:rPr lang="nl-BE" i="1" dirty="0" smtClean="0"/>
              <a:t>–</a:t>
            </a:r>
            <a:r>
              <a:rPr lang="nl-BE" dirty="0" smtClean="0"/>
              <a:t> </a:t>
            </a:r>
            <a:r>
              <a:rPr lang="nl-BE" dirty="0"/>
              <a:t>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b="1" dirty="0" smtClean="0"/>
              <a:t> Wat beoogden we?</a:t>
            </a:r>
          </a:p>
          <a:p>
            <a:pPr marL="109728" indent="0">
              <a:buNone/>
            </a:pPr>
            <a:endParaRPr lang="nl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Preventief EN curatief aan de slag gaan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Scholen ondersteunen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Kwetsbare leerlingen aan boord houden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Schoolloopbaan niet onderbreken</a:t>
            </a:r>
          </a:p>
          <a:p>
            <a:endParaRPr lang="nl-BE" dirty="0" smtClean="0"/>
          </a:p>
          <a:p>
            <a:r>
              <a:rPr lang="nl-BE" dirty="0" smtClean="0"/>
              <a:t>Bijkomende begeleiding en middelen voorzien.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701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dirty="0"/>
              <a:t>1</a:t>
            </a:r>
            <a:r>
              <a:rPr lang="nl-BE" dirty="0" smtClean="0"/>
              <a:t>. </a:t>
            </a:r>
            <a:r>
              <a:rPr lang="nl-BE" dirty="0"/>
              <a:t>Situering van het </a:t>
            </a:r>
            <a:r>
              <a:rPr lang="nl-BE" dirty="0" err="1"/>
              <a:t>Ris-</a:t>
            </a:r>
            <a:r>
              <a:rPr lang="nl-BE" i="1" dirty="0" err="1"/>
              <a:t>K</a:t>
            </a:r>
            <a:r>
              <a:rPr lang="nl-BE" i="1" dirty="0"/>
              <a:t> </a:t>
            </a:r>
            <a:r>
              <a:rPr lang="nl-BE" dirty="0" smtClean="0"/>
              <a:t>I</a:t>
            </a:r>
            <a:r>
              <a:rPr lang="nl-BE" i="1" dirty="0" smtClean="0"/>
              <a:t>–</a:t>
            </a:r>
            <a:r>
              <a:rPr lang="nl-BE" dirty="0" smtClean="0"/>
              <a:t> </a:t>
            </a:r>
            <a:r>
              <a:rPr lang="nl-BE" dirty="0"/>
              <a:t>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b="1" dirty="0" smtClean="0"/>
              <a:t> Waarin geloven we?</a:t>
            </a:r>
          </a:p>
          <a:p>
            <a:pPr marL="0" indent="0">
              <a:buNone/>
            </a:pPr>
            <a:endParaRPr lang="nl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E</a:t>
            </a:r>
            <a:r>
              <a:rPr lang="nl-BE" dirty="0" smtClean="0"/>
              <a:t>en goede samenwerking tussen onderwijs, CLB en Welzijn is essentieel.</a:t>
            </a:r>
          </a:p>
          <a:p>
            <a:endParaRPr lang="nl-BE" dirty="0" smtClean="0"/>
          </a:p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66" y="3987736"/>
            <a:ext cx="29337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/>
              <a:t/>
            </a:r>
            <a:br>
              <a:rPr lang="nl-BE" dirty="0"/>
            </a:br>
            <a:r>
              <a:rPr lang="nl-BE" dirty="0"/>
              <a:t>1</a:t>
            </a:r>
            <a:r>
              <a:rPr lang="nl-BE" dirty="0" smtClean="0"/>
              <a:t>. </a:t>
            </a:r>
            <a:r>
              <a:rPr lang="nl-BE" dirty="0"/>
              <a:t>Situering van het </a:t>
            </a:r>
            <a:r>
              <a:rPr lang="nl-BE" dirty="0" err="1" smtClean="0"/>
              <a:t>Ris-</a:t>
            </a:r>
            <a:r>
              <a:rPr lang="nl-BE" i="1" dirty="0" err="1" smtClean="0"/>
              <a:t>K</a:t>
            </a:r>
            <a:r>
              <a:rPr lang="nl-BE" i="1" dirty="0" smtClean="0"/>
              <a:t> </a:t>
            </a:r>
            <a:r>
              <a:rPr lang="nl-BE" dirty="0" smtClean="0"/>
              <a:t>I</a:t>
            </a:r>
            <a:r>
              <a:rPr lang="nl-BE" i="1" dirty="0" smtClean="0"/>
              <a:t> </a:t>
            </a:r>
            <a:r>
              <a:rPr lang="nl-BE" i="1" dirty="0"/>
              <a:t>–</a:t>
            </a:r>
            <a:r>
              <a:rPr lang="nl-BE" dirty="0"/>
              <a:t> project</a:t>
            </a:r>
            <a:br>
              <a:rPr lang="nl-BE" dirty="0"/>
            </a:br>
            <a:endParaRPr lang="nl-BE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Een uitgebreid netwerk aan partners:</a:t>
            </a:r>
          </a:p>
          <a:p>
            <a:pPr marL="109728" indent="0">
              <a:buNone/>
            </a:pPr>
            <a:endParaRPr lang="nl-BE" dirty="0" smtClean="0"/>
          </a:p>
          <a:p>
            <a:pPr lvl="1">
              <a:buFont typeface="Wingdings" pitchFamily="2" charset="2"/>
              <a:buChar char="q"/>
            </a:pPr>
            <a:r>
              <a:rPr lang="nl-BE" dirty="0" smtClean="0"/>
              <a:t>Kader/trekkers </a:t>
            </a:r>
            <a:r>
              <a:rPr lang="nl-BE" dirty="0"/>
              <a:t>= LOP SO Leuven + Stad</a:t>
            </a:r>
            <a:endParaRPr lang="nl-BE" dirty="0" smtClean="0"/>
          </a:p>
          <a:p>
            <a:pPr lvl="1">
              <a:buFont typeface="Wingdings" pitchFamily="2" charset="2"/>
              <a:buChar char="q"/>
            </a:pPr>
            <a:r>
              <a:rPr lang="nl-BE" dirty="0" smtClean="0"/>
              <a:t> 6  scholen : 4 KSL  en 1 GO! en 1 provinciaal onderwijs (directie, ILB, leerkrachten)</a:t>
            </a:r>
          </a:p>
          <a:p>
            <a:pPr lvl="1">
              <a:buFont typeface="Wingdings" pitchFamily="2" charset="2"/>
              <a:buChar char="q"/>
            </a:pPr>
            <a:r>
              <a:rPr lang="nl-BE" dirty="0"/>
              <a:t> </a:t>
            </a:r>
            <a:r>
              <a:rPr lang="nl-BE" dirty="0" smtClean="0"/>
              <a:t>CLB GO! en VCLB (projectbeheer)</a:t>
            </a:r>
          </a:p>
          <a:p>
            <a:pPr lvl="1">
              <a:buFont typeface="Wingdings" pitchFamily="2" charset="2"/>
              <a:buChar char="q"/>
            </a:pPr>
            <a:r>
              <a:rPr lang="nl-BE" dirty="0"/>
              <a:t> </a:t>
            </a:r>
            <a:r>
              <a:rPr lang="nl-BE" dirty="0" smtClean="0"/>
              <a:t>Beide </a:t>
            </a:r>
            <a:r>
              <a:rPr lang="nl-BE" dirty="0" err="1" smtClean="0"/>
              <a:t>CODI’s</a:t>
            </a:r>
            <a:r>
              <a:rPr lang="nl-BE" dirty="0" smtClean="0"/>
              <a:t> (vrije net en officiële net)</a:t>
            </a:r>
          </a:p>
          <a:p>
            <a:pPr lvl="1">
              <a:buFont typeface="Wingdings" pitchFamily="2" charset="2"/>
              <a:buChar char="q"/>
            </a:pPr>
            <a:r>
              <a:rPr lang="nl-BE" dirty="0"/>
              <a:t> </a:t>
            </a:r>
            <a:r>
              <a:rPr lang="nl-BE" dirty="0" smtClean="0"/>
              <a:t>Jongerenwelzijn en Jeugdvormingswerk </a:t>
            </a:r>
          </a:p>
          <a:p>
            <a:pPr marL="393192" lvl="1" indent="0">
              <a:buNone/>
            </a:pPr>
            <a:r>
              <a:rPr lang="nl-BE" dirty="0"/>
              <a:t>	</a:t>
            </a:r>
            <a:r>
              <a:rPr lang="nl-BE" dirty="0" smtClean="0"/>
              <a:t>(</a:t>
            </a:r>
            <a:r>
              <a:rPr lang="nl-BE" dirty="0" err="1" smtClean="0"/>
              <a:t>Arktos</a:t>
            </a:r>
            <a:r>
              <a:rPr lang="nl-BE" dirty="0" smtClean="0"/>
              <a:t>, </a:t>
            </a:r>
            <a:r>
              <a:rPr lang="nl-BE" dirty="0" err="1" smtClean="0"/>
              <a:t>Koïnoor</a:t>
            </a:r>
            <a:r>
              <a:rPr lang="nl-BE" dirty="0" smtClean="0"/>
              <a:t>, Leerrecht: van bij de opstart - Acht, CLZ en Alba: later bijgekomen)</a:t>
            </a:r>
          </a:p>
        </p:txBody>
      </p:sp>
    </p:spTree>
    <p:extLst>
      <p:ext uri="{BB962C8B-B14F-4D97-AF65-F5344CB8AC3E}">
        <p14:creationId xmlns:p14="http://schemas.microsoft.com/office/powerpoint/2010/main" val="27012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dirty="0"/>
              <a:t>1</a:t>
            </a:r>
            <a:r>
              <a:rPr lang="nl-BE" dirty="0" smtClean="0"/>
              <a:t>. </a:t>
            </a:r>
            <a:r>
              <a:rPr lang="nl-BE" dirty="0"/>
              <a:t>Situering van het </a:t>
            </a:r>
            <a:r>
              <a:rPr lang="nl-BE" dirty="0" err="1"/>
              <a:t>Ris-</a:t>
            </a:r>
            <a:r>
              <a:rPr lang="nl-BE" i="1" dirty="0" err="1"/>
              <a:t>K</a:t>
            </a:r>
            <a:r>
              <a:rPr lang="nl-BE" i="1" dirty="0"/>
              <a:t> </a:t>
            </a:r>
            <a:r>
              <a:rPr lang="nl-BE" dirty="0"/>
              <a:t>I</a:t>
            </a:r>
            <a:r>
              <a:rPr lang="nl-BE" i="1" dirty="0"/>
              <a:t> –</a:t>
            </a:r>
            <a:r>
              <a:rPr lang="nl-BE" dirty="0"/>
              <a:t>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 smtClean="0"/>
              <a:t>Actieterreinen: curatief, preventief en beleidsgerichte werking</a:t>
            </a:r>
          </a:p>
          <a:p>
            <a:pPr marL="0" indent="0">
              <a:buNone/>
            </a:pPr>
            <a:endParaRPr lang="nl-BE" b="1" dirty="0" smtClean="0"/>
          </a:p>
          <a:p>
            <a:r>
              <a:rPr lang="nl-BE" b="1" dirty="0" smtClean="0"/>
              <a:t>Curatief</a:t>
            </a:r>
          </a:p>
          <a:p>
            <a:pPr>
              <a:buNone/>
            </a:pPr>
            <a:r>
              <a:rPr lang="nl-BE" dirty="0" smtClean="0"/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Samenwerking </a:t>
            </a:r>
            <a:r>
              <a:rPr lang="nl-BE" dirty="0"/>
              <a:t>tussen school en schoolexterne </a:t>
            </a:r>
            <a:r>
              <a:rPr lang="nl-BE" dirty="0" smtClean="0"/>
              <a:t>instantie(s)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Oplossing zoeken voor jongeren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36 cases</a:t>
            </a:r>
          </a:p>
          <a:p>
            <a:pPr>
              <a:buNone/>
            </a:pPr>
            <a:r>
              <a:rPr lang="nl-BE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16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dirty="0"/>
              <a:t>1</a:t>
            </a:r>
            <a:r>
              <a:rPr lang="nl-BE" dirty="0" smtClean="0"/>
              <a:t>. </a:t>
            </a:r>
            <a:r>
              <a:rPr lang="nl-BE" dirty="0"/>
              <a:t>Situering van het </a:t>
            </a:r>
            <a:r>
              <a:rPr lang="nl-BE" dirty="0" err="1"/>
              <a:t>Ris-</a:t>
            </a:r>
            <a:r>
              <a:rPr lang="nl-BE" i="1" dirty="0" err="1"/>
              <a:t>K</a:t>
            </a:r>
            <a:r>
              <a:rPr lang="nl-BE" i="1" dirty="0"/>
              <a:t> </a:t>
            </a:r>
            <a:r>
              <a:rPr lang="nl-BE" dirty="0"/>
              <a:t>I</a:t>
            </a:r>
            <a:r>
              <a:rPr lang="nl-BE" i="1" dirty="0"/>
              <a:t> –</a:t>
            </a:r>
            <a:r>
              <a:rPr lang="nl-BE" dirty="0"/>
              <a:t>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b="1" dirty="0" smtClean="0"/>
          </a:p>
          <a:p>
            <a:r>
              <a:rPr lang="nl-BE" b="1" dirty="0" smtClean="0"/>
              <a:t>Preventief</a:t>
            </a:r>
          </a:p>
          <a:p>
            <a:endParaRPr lang="nl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Momenten van reflectie op de cases via de open afstemmingsmarkt </a:t>
            </a:r>
            <a:endParaRPr lang="nl-BE" dirty="0"/>
          </a:p>
          <a:p>
            <a:pPr>
              <a:buFont typeface="Wingdings" panose="05000000000000000000" pitchFamily="2" charset="2"/>
              <a:buChar char="§"/>
            </a:pPr>
            <a:endParaRPr lang="nl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Bevragen van betrokkenen om “wat werkt” op spoor te komen en te versterken</a:t>
            </a:r>
          </a:p>
          <a:p>
            <a:pPr>
              <a:buFont typeface="Wingdings" panose="05000000000000000000" pitchFamily="2" charset="2"/>
              <a:buChar char="§"/>
            </a:pPr>
            <a:endParaRPr lang="nl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V</a:t>
            </a:r>
            <a:r>
              <a:rPr lang="nl-BE" dirty="0" smtClean="0"/>
              <a:t>orming van leerkrachten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272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dirty="0"/>
              <a:t>1</a:t>
            </a:r>
            <a:r>
              <a:rPr lang="nl-BE" dirty="0" smtClean="0"/>
              <a:t>. </a:t>
            </a:r>
            <a:r>
              <a:rPr lang="nl-BE" dirty="0"/>
              <a:t>Situering van het </a:t>
            </a:r>
            <a:r>
              <a:rPr lang="nl-BE" dirty="0" err="1"/>
              <a:t>Ris-</a:t>
            </a:r>
            <a:r>
              <a:rPr lang="nl-BE" i="1" dirty="0" err="1"/>
              <a:t>K</a:t>
            </a:r>
            <a:r>
              <a:rPr lang="nl-BE" i="1" dirty="0"/>
              <a:t> </a:t>
            </a:r>
            <a:r>
              <a:rPr lang="nl-BE" dirty="0"/>
              <a:t>I</a:t>
            </a:r>
            <a:r>
              <a:rPr lang="nl-BE" i="1" dirty="0"/>
              <a:t> –</a:t>
            </a:r>
            <a:r>
              <a:rPr lang="nl-BE" dirty="0"/>
              <a:t>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b="1" dirty="0" smtClean="0"/>
          </a:p>
          <a:p>
            <a:r>
              <a:rPr lang="nl-BE" b="1" dirty="0" smtClean="0"/>
              <a:t>Beleidsgerichte werking</a:t>
            </a:r>
          </a:p>
          <a:p>
            <a:pPr>
              <a:buNone/>
            </a:pPr>
            <a:endParaRPr lang="nl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Impact door net- en sectoroverschrijdende samenwerking</a:t>
            </a:r>
          </a:p>
          <a:p>
            <a:pPr marL="109728" indent="0">
              <a:buNone/>
            </a:pPr>
            <a:r>
              <a:rPr lang="nl-BE" dirty="0" smtClean="0"/>
              <a:t> </a:t>
            </a:r>
            <a:endParaRPr lang="nl-BE" dirty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De organisatie van een slotconferentie op 18/02/2014</a:t>
            </a:r>
          </a:p>
        </p:txBody>
      </p:sp>
    </p:spTree>
    <p:extLst>
      <p:ext uri="{BB962C8B-B14F-4D97-AF65-F5344CB8AC3E}">
        <p14:creationId xmlns:p14="http://schemas.microsoft.com/office/powerpoint/2010/main" val="418144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1. Situering van het </a:t>
            </a:r>
            <a:r>
              <a:rPr lang="nl-BE" dirty="0" err="1"/>
              <a:t>Ris-</a:t>
            </a:r>
            <a:r>
              <a:rPr lang="nl-BE" i="1" dirty="0" err="1"/>
              <a:t>K</a:t>
            </a:r>
            <a:r>
              <a:rPr lang="nl-BE" i="1" dirty="0"/>
              <a:t> </a:t>
            </a:r>
            <a:r>
              <a:rPr lang="nl-BE" dirty="0"/>
              <a:t>I</a:t>
            </a:r>
            <a:r>
              <a:rPr lang="nl-BE" i="1" dirty="0"/>
              <a:t> –</a:t>
            </a:r>
            <a:r>
              <a:rPr lang="nl-BE" dirty="0"/>
              <a:t> </a:t>
            </a:r>
            <a:r>
              <a:rPr lang="nl-BE" dirty="0" smtClean="0"/>
              <a:t>project en brug naar </a:t>
            </a:r>
            <a:r>
              <a:rPr lang="nl-BE" dirty="0" err="1" smtClean="0"/>
              <a:t>Ris-</a:t>
            </a:r>
            <a:r>
              <a:rPr lang="nl-BE" i="1" dirty="0" err="1" smtClean="0"/>
              <a:t>K</a:t>
            </a:r>
            <a:r>
              <a:rPr lang="nl-BE" i="1" dirty="0" smtClean="0"/>
              <a:t> </a:t>
            </a:r>
            <a:r>
              <a:rPr lang="nl-BE" dirty="0" smtClean="0"/>
              <a:t>II (2014-2017)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93192" lvl="1" indent="0">
              <a:buNone/>
            </a:pPr>
            <a:endParaRPr lang="nl-BE" sz="2900" dirty="0"/>
          </a:p>
          <a:p>
            <a:pPr marL="393192" lvl="1" indent="0">
              <a:buNone/>
            </a:pPr>
            <a:r>
              <a:rPr lang="nl-BE" sz="2900" dirty="0"/>
              <a:t>Samenbrengen van onderwijs en </a:t>
            </a:r>
            <a:r>
              <a:rPr lang="nl-BE" sz="2900" dirty="0" smtClean="0"/>
              <a:t>welzijn zet zaken in beweging. </a:t>
            </a:r>
            <a:endParaRPr lang="nl-BE" sz="2900" dirty="0"/>
          </a:p>
          <a:p>
            <a:pPr marL="393192" lvl="1" indent="0">
              <a:buNone/>
            </a:pPr>
            <a:endParaRPr lang="nl-BE" sz="2900" dirty="0"/>
          </a:p>
          <a:p>
            <a:pPr marL="393192" lvl="1" indent="0">
              <a:buNone/>
            </a:pPr>
            <a:r>
              <a:rPr lang="nl-BE" sz="2900" dirty="0"/>
              <a:t>Aandacht voor:</a:t>
            </a:r>
          </a:p>
          <a:p>
            <a:pPr marL="393192" lvl="1" indent="0">
              <a:buNone/>
            </a:pPr>
            <a:endParaRPr lang="nl-BE" dirty="0"/>
          </a:p>
          <a:p>
            <a:r>
              <a:rPr lang="nl-BE" dirty="0"/>
              <a:t>Verder inzetten op net- en sector overschrijdende samenwerking.</a:t>
            </a:r>
          </a:p>
          <a:p>
            <a:endParaRPr lang="nl-BE" dirty="0"/>
          </a:p>
          <a:p>
            <a:r>
              <a:rPr lang="nl-BE" dirty="0"/>
              <a:t>Meer aandacht voor preventie op het niveau van het schoolbeleid en rol van school en leerkracht.</a:t>
            </a:r>
          </a:p>
          <a:p>
            <a:endParaRPr lang="nl-BE" dirty="0"/>
          </a:p>
          <a:p>
            <a:r>
              <a:rPr lang="nl-BE" dirty="0"/>
              <a:t>Meer aandacht voor documenten en rapportering van </a:t>
            </a:r>
            <a:r>
              <a:rPr lang="nl-BE" dirty="0" smtClean="0"/>
              <a:t>bevindingen.</a:t>
            </a:r>
          </a:p>
          <a:p>
            <a:pPr marL="393192" lvl="1" indent="0">
              <a:buNone/>
            </a:pPr>
            <a:endParaRPr lang="nl-BE" b="1" dirty="0"/>
          </a:p>
          <a:p>
            <a:pPr marL="109728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779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260</TotalTime>
  <Words>1206</Words>
  <Application>Microsoft Office PowerPoint</Application>
  <PresentationFormat>Breedbeeld</PresentationFormat>
  <Paragraphs>163</Paragraphs>
  <Slides>17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3</vt:lpstr>
      <vt:lpstr>Facet</vt:lpstr>
      <vt:lpstr>Voorstelling Ris-K-project 2011-2017</vt:lpstr>
      <vt:lpstr>1. Situering van het Ris-K I- project  (2011-2014) </vt:lpstr>
      <vt:lpstr>1. Situering van het Ris-K I– project</vt:lpstr>
      <vt:lpstr>1. Situering van het Ris-K I– project</vt:lpstr>
      <vt:lpstr> 1. Situering van het Ris-K I – project </vt:lpstr>
      <vt:lpstr>1. Situering van het Ris-K I – project</vt:lpstr>
      <vt:lpstr>1. Situering van het Ris-K I – project</vt:lpstr>
      <vt:lpstr>1. Situering van het Ris-K I – project</vt:lpstr>
      <vt:lpstr>1. Situering van het Ris-K I – project en brug naar Ris-K II (2014-2017) </vt:lpstr>
      <vt:lpstr>2. Ris-K II: actieterrein curatie</vt:lpstr>
      <vt:lpstr>2. Ris-K II: actieterrein preventie</vt:lpstr>
      <vt:lpstr>2. Ris-K II: actieterrein beleid</vt:lpstr>
      <vt:lpstr>3. Wat zijn de sterktes/zwaktes van het netwerk? </vt:lpstr>
      <vt:lpstr>3. Wat zijn de sterktes/zwaktes van het netwerk? </vt:lpstr>
      <vt:lpstr>3. Toekomst? Continuïteit van het project</vt:lpstr>
      <vt:lpstr>Noteer zeker!</vt:lpstr>
      <vt:lpstr>Bedankt voor jullie aandacht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Voorstelling Ris-K-project</dc:title>
  <dc:creator>Janssens, Barbara</dc:creator>
  <cp:lastModifiedBy>Ghijssels, Elke</cp:lastModifiedBy>
  <cp:revision>25</cp:revision>
  <dcterms:created xsi:type="dcterms:W3CDTF">2017-02-07T17:37:02Z</dcterms:created>
  <dcterms:modified xsi:type="dcterms:W3CDTF">2017-09-26T12:28:39Z</dcterms:modified>
</cp:coreProperties>
</file>