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0" r:id="rId2"/>
    <p:sldId id="305" r:id="rId3"/>
    <p:sldId id="259" r:id="rId4"/>
    <p:sldId id="285" r:id="rId5"/>
    <p:sldId id="289" r:id="rId6"/>
    <p:sldId id="300" r:id="rId7"/>
    <p:sldId id="260" r:id="rId8"/>
    <p:sldId id="361" r:id="rId9"/>
    <p:sldId id="362" r:id="rId10"/>
    <p:sldId id="363" r:id="rId11"/>
    <p:sldId id="365" r:id="rId12"/>
    <p:sldId id="301" r:id="rId13"/>
    <p:sldId id="297" r:id="rId14"/>
    <p:sldId id="263" r:id="rId15"/>
    <p:sldId id="298" r:id="rId1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590" autoAdjust="0"/>
  </p:normalViewPr>
  <p:slideViewPr>
    <p:cSldViewPr showGuides="1">
      <p:cViewPr varScale="1">
        <p:scale>
          <a:sx n="70" d="100"/>
          <a:sy n="70" d="100"/>
        </p:scale>
        <p:origin x="-140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639ED-93A6-4B47-987A-97B1ED847F4F}" type="datetimeFigureOut">
              <a:rPr lang="nl-BE" smtClean="0"/>
              <a:t>27/03/2015</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C43FC-CC78-4E02-9B90-E5AD1E97DD81}" type="slidenum">
              <a:rPr lang="nl-BE" smtClean="0"/>
              <a:t>‹nr.›</a:t>
            </a:fld>
            <a:endParaRPr lang="nl-BE"/>
          </a:p>
        </p:txBody>
      </p:sp>
    </p:spTree>
    <p:extLst>
      <p:ext uri="{BB962C8B-B14F-4D97-AF65-F5344CB8AC3E}">
        <p14:creationId xmlns:p14="http://schemas.microsoft.com/office/powerpoint/2010/main" val="896251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A2C43FC-CC78-4E02-9B90-E5AD1E97DD81}" type="slidenum">
              <a:rPr lang="nl-BE" smtClean="0"/>
              <a:t>2</a:t>
            </a:fld>
            <a:endParaRPr lang="nl-BE"/>
          </a:p>
        </p:txBody>
      </p:sp>
    </p:spTree>
    <p:extLst>
      <p:ext uri="{BB962C8B-B14F-4D97-AF65-F5344CB8AC3E}">
        <p14:creationId xmlns:p14="http://schemas.microsoft.com/office/powerpoint/2010/main" val="4095523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CA2C43FC-CC78-4E02-9B90-E5AD1E97DD81}" type="slidenum">
              <a:rPr lang="nl-BE" smtClean="0"/>
              <a:t>3</a:t>
            </a:fld>
            <a:endParaRPr lang="nl-BE"/>
          </a:p>
        </p:txBody>
      </p:sp>
    </p:spTree>
    <p:extLst>
      <p:ext uri="{BB962C8B-B14F-4D97-AF65-F5344CB8AC3E}">
        <p14:creationId xmlns:p14="http://schemas.microsoft.com/office/powerpoint/2010/main" val="409552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nderwijs&amp;Vorming">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37703874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113326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457971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a:prstGeom prst="rect">
            <a:avLst/>
          </a:prstGeom>
        </p:spPr>
        <p:txBody>
          <a:bodyPr anchor="ctr"/>
          <a:lstStyle>
            <a:lvl1pPr marL="0" indent="0" algn="r">
              <a:buNone/>
              <a:defRPr>
                <a:solidFill>
                  <a:srgbClr val="FF0000"/>
                </a:solidFill>
              </a:defRPr>
            </a:lvl1pPr>
          </a:lstStyle>
          <a:p>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a:prstGeom prst="rect">
            <a:avLst/>
          </a:prstGeom>
        </p:spPr>
        <p:txBody>
          <a:bodyPr wrap="square" anchor="t" anchorCtr="0">
            <a:noAutofit/>
          </a:bodyPr>
          <a:lstStyle>
            <a:lvl1pPr algn="l">
              <a:lnSpc>
                <a:spcPts val="5200"/>
              </a:lnSpc>
              <a:defRPr sz="5200" b="1" i="0">
                <a:latin typeface="Flanders Art Sans Bold" pitchFamily="50" charset="0"/>
                <a:cs typeface="Flanders Art Sans Bold" pitchFamily="50" charset="0"/>
              </a:defRPr>
            </a:lvl1pPr>
          </a:lstStyle>
          <a:p>
            <a:r>
              <a:rPr lang="nl-NL" dirty="0" smtClean="0"/>
              <a:t>Klik om de stijl te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Klik om de ondertitelstijl van het model te bewerken</a:t>
            </a:r>
            <a:endParaRPr lang="nl-BE" dirty="0"/>
          </a:p>
        </p:txBody>
      </p:sp>
      <p:pic>
        <p:nvPicPr>
          <p:cNvPr id="8" name="Afbeelding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000" y="576000"/>
            <a:ext cx="2404071"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Flanders Art Sans" panose="00000500000000000000" pitchFamily="50" charset="0"/>
              </a:defRPr>
            </a:lvl1pPr>
          </a:lstStyle>
          <a:p>
            <a:pPr lvl="0"/>
            <a:r>
              <a:rPr lang="nl-NL" dirty="0" smtClean="0"/>
              <a:t>KLIK OM DE MODELSTIJLEN TE BEWERKEN</a:t>
            </a:r>
          </a:p>
          <a:p>
            <a:pPr lvl="4"/>
            <a:endParaRPr lang="nl-BE" dirty="0"/>
          </a:p>
        </p:txBody>
      </p:sp>
    </p:spTree>
    <p:extLst>
      <p:ext uri="{BB962C8B-B14F-4D97-AF65-F5344CB8AC3E}">
        <p14:creationId xmlns:p14="http://schemas.microsoft.com/office/powerpoint/2010/main" val="845298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BE"/>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9500235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BE"/>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104775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BE"/>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3511275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8" name="Tijdelijke aanduiding voor voettekst 7"/>
          <p:cNvSpPr>
            <a:spLocks noGrp="1"/>
          </p:cNvSpPr>
          <p:nvPr>
            <p:ph type="ftr" sz="quarter" idx="11"/>
          </p:nvPr>
        </p:nvSpPr>
        <p:spPr>
          <a:xfrm>
            <a:off x="3124200" y="6356350"/>
            <a:ext cx="2895600" cy="365125"/>
          </a:xfrm>
          <a:prstGeom prst="rect">
            <a:avLst/>
          </a:prstGeom>
        </p:spPr>
        <p:txBody>
          <a:bodyPr/>
          <a:lstStyle/>
          <a:p>
            <a:endParaRPr lang="nl-BE"/>
          </a:p>
        </p:txBody>
      </p:sp>
      <p:sp>
        <p:nvSpPr>
          <p:cNvPr id="9" name="Tijdelijke aanduiding voor dianummer 8"/>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199654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BE"/>
          </a:p>
        </p:txBody>
      </p:sp>
      <p:sp>
        <p:nvSpPr>
          <p:cNvPr id="5" name="Tijdelijke aanduiding voor dianummer 4"/>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2795181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3" name="Tijdelijke aanduiding voor voettekst 2"/>
          <p:cNvSpPr>
            <a:spLocks noGrp="1"/>
          </p:cNvSpPr>
          <p:nvPr>
            <p:ph type="ftr" sz="quarter" idx="11"/>
          </p:nvPr>
        </p:nvSpPr>
        <p:spPr>
          <a:xfrm>
            <a:off x="3124200" y="6356350"/>
            <a:ext cx="2895600" cy="365125"/>
          </a:xfrm>
          <a:prstGeom prst="rect">
            <a:avLst/>
          </a:prstGeom>
        </p:spPr>
        <p:txBody>
          <a:bodyPr/>
          <a:lstStyle/>
          <a:p>
            <a:endParaRPr lang="nl-BE"/>
          </a:p>
        </p:txBody>
      </p:sp>
      <p:sp>
        <p:nvSpPr>
          <p:cNvPr id="4" name="Tijdelijke aanduiding voor dianummer 3"/>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439776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BE"/>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258049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a:xfrm>
            <a:off x="457200" y="6356350"/>
            <a:ext cx="2133600" cy="365125"/>
          </a:xfrm>
          <a:prstGeom prst="rect">
            <a:avLst/>
          </a:prstGeom>
        </p:spPr>
        <p:txBody>
          <a:bodyPr/>
          <a:lstStyle/>
          <a:p>
            <a:fld id="{8941F81B-9006-4ED0-87AB-87CE82B841F2}" type="datetimeFigureOut">
              <a:rPr lang="nl-BE" smtClean="0"/>
              <a:t>27/03/2015</a:t>
            </a:fld>
            <a:endParaRPr lang="nl-BE"/>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BE"/>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E5558929-6268-4758-AA45-68B364366B3D}" type="slidenum">
              <a:rPr lang="nl-BE" smtClean="0"/>
              <a:t>‹nr.›</a:t>
            </a:fld>
            <a:endParaRPr lang="nl-BE"/>
          </a:p>
        </p:txBody>
      </p:sp>
    </p:spTree>
    <p:extLst>
      <p:ext uri="{BB962C8B-B14F-4D97-AF65-F5344CB8AC3E}">
        <p14:creationId xmlns:p14="http://schemas.microsoft.com/office/powerpoint/2010/main" val="47728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Tijdelijke aanduiding voor afbeelding 15"/>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581026" y="5841769"/>
            <a:ext cx="1821793" cy="726032"/>
          </a:xfrm>
          <a:prstGeom prst="rect">
            <a:avLst/>
          </a:prstGeom>
          <a:noFill/>
          <a:ln>
            <a:noFill/>
          </a:ln>
        </p:spPr>
      </p:pic>
      <p:sp>
        <p:nvSpPr>
          <p:cNvPr id="8" name="Rechthoek 7"/>
          <p:cNvSpPr/>
          <p:nvPr userDrawn="1"/>
        </p:nvSpPr>
        <p:spPr>
          <a:xfrm>
            <a:off x="0" y="0"/>
            <a:ext cx="320571" cy="6858000"/>
          </a:xfrm>
          <a:prstGeom prst="rect">
            <a:avLst/>
          </a:prstGeom>
          <a:solidFill>
            <a:srgbClr val="6D508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144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Tijdelijke aanduiding voor afbeelding 10"/>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tretch>
            <a:fillRect/>
          </a:stretch>
        </p:blipFill>
        <p:spPr>
          <a:xfrm>
            <a:off x="251520" y="114241"/>
            <a:ext cx="8568000" cy="6260623"/>
          </a:xfrm>
        </p:spPr>
      </p:pic>
      <p:grpSp>
        <p:nvGrpSpPr>
          <p:cNvPr id="12" name="Groeperen 15"/>
          <p:cNvGrpSpPr/>
          <p:nvPr/>
        </p:nvGrpSpPr>
        <p:grpSpPr>
          <a:xfrm>
            <a:off x="235496" y="89166"/>
            <a:ext cx="6021175" cy="6265475"/>
            <a:chOff x="288001" y="288000"/>
            <a:chExt cx="6021175" cy="6265475"/>
          </a:xfrm>
          <a:solidFill>
            <a:srgbClr val="6D5081"/>
          </a:solidFill>
        </p:grpSpPr>
        <p:sp>
          <p:nvSpPr>
            <p:cNvPr id="13" name="Rechthoek 12"/>
            <p:cNvSpPr>
              <a:spLocks/>
            </p:cNvSpPr>
            <p:nvPr/>
          </p:nvSpPr>
          <p:spPr>
            <a:xfrm>
              <a:off x="288001" y="288000"/>
              <a:ext cx="4248000"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Rechthoekige driehoek 13"/>
            <p:cNvSpPr/>
            <p:nvPr/>
          </p:nvSpPr>
          <p:spPr>
            <a:xfrm>
              <a:off x="4523670"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16" name="Titel 15"/>
          <p:cNvSpPr>
            <a:spLocks noGrp="1"/>
          </p:cNvSpPr>
          <p:nvPr>
            <p:ph type="ctrTitle"/>
          </p:nvPr>
        </p:nvSpPr>
        <p:spPr>
          <a:xfrm>
            <a:off x="973123" y="2556000"/>
            <a:ext cx="4174877" cy="1943998"/>
          </a:xfrm>
        </p:spPr>
        <p:txBody>
          <a:bodyPr/>
          <a:lstStyle/>
          <a:p>
            <a:r>
              <a:rPr lang="nl-BE" sz="3200" dirty="0" smtClean="0">
                <a:solidFill>
                  <a:schemeClr val="bg1"/>
                </a:solidFill>
                <a:latin typeface="FlandersArtSans-Regular" panose="00000500000000000000" pitchFamily="2" charset="0"/>
              </a:rPr>
              <a:t>KICK-OFF </a:t>
            </a:r>
            <a:br>
              <a:rPr lang="nl-BE" sz="3200" dirty="0" smtClean="0">
                <a:solidFill>
                  <a:schemeClr val="bg1"/>
                </a:solidFill>
                <a:latin typeface="FlandersArtSans-Regular" panose="00000500000000000000" pitchFamily="2" charset="0"/>
              </a:rPr>
            </a:br>
            <a:r>
              <a:rPr lang="nl-BE" sz="3200" dirty="0" smtClean="0">
                <a:solidFill>
                  <a:schemeClr val="bg1"/>
                </a:solidFill>
                <a:latin typeface="FlandersArtSans-Regular" panose="00000500000000000000" pitchFamily="2" charset="0"/>
              </a:rPr>
              <a:t>Planlast </a:t>
            </a:r>
            <a:endParaRPr lang="nl-BE" sz="3200" dirty="0">
              <a:solidFill>
                <a:schemeClr val="bg1"/>
              </a:solidFill>
              <a:latin typeface="FlandersArtSans-Regular" panose="00000500000000000000" pitchFamily="2" charset="0"/>
            </a:endParaRPr>
          </a:p>
        </p:txBody>
      </p:sp>
      <p:sp>
        <p:nvSpPr>
          <p:cNvPr id="17" name="Ondertitel 16"/>
          <p:cNvSpPr>
            <a:spLocks noGrp="1"/>
          </p:cNvSpPr>
          <p:nvPr>
            <p:ph type="subTitle" idx="1"/>
          </p:nvPr>
        </p:nvSpPr>
        <p:spPr/>
        <p:txBody>
          <a:bodyPr/>
          <a:lstStyle/>
          <a:p>
            <a:r>
              <a:rPr lang="nl-BE" dirty="0" smtClean="0">
                <a:solidFill>
                  <a:schemeClr val="bg1"/>
                </a:solidFill>
                <a:latin typeface="FlandersArtSerif-Regular" panose="00000500000000000000" pitchFamily="2" charset="0"/>
              </a:rPr>
              <a:t>24 maart 2015</a:t>
            </a:r>
          </a:p>
        </p:txBody>
      </p:sp>
      <p:pic>
        <p:nvPicPr>
          <p:cNvPr id="15" name="Afbeelding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3608" y="5607853"/>
            <a:ext cx="1908837" cy="720000"/>
          </a:xfrm>
          <a:prstGeom prst="rect">
            <a:avLst/>
          </a:prstGeom>
          <a:solidFill>
            <a:schemeClr val="bg1"/>
          </a:solidFill>
        </p:spPr>
      </p:pic>
    </p:spTree>
    <p:extLst>
      <p:ext uri="{BB962C8B-B14F-4D97-AF65-F5344CB8AC3E}">
        <p14:creationId xmlns:p14="http://schemas.microsoft.com/office/powerpoint/2010/main" val="1044747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39552" y="759044"/>
            <a:ext cx="3888432" cy="2646878"/>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Curriculum</a:t>
            </a:r>
          </a:p>
          <a:p>
            <a:endParaRPr lang="nl-BE" i="1" dirty="0" smtClean="0">
              <a:solidFill>
                <a:prstClr val="black"/>
              </a:solidFill>
            </a:endParaRPr>
          </a:p>
          <a:p>
            <a:pPr marL="342900" indent="-342900" algn="just">
              <a:buFont typeface="Arial" panose="020B0604020202020204" pitchFamily="34" charset="0"/>
              <a:buChar char="•"/>
            </a:pPr>
            <a:r>
              <a:rPr lang="nl-BE" sz="2400" dirty="0">
                <a:solidFill>
                  <a:prstClr val="black"/>
                </a:solidFill>
                <a:latin typeface="FlandersArtSans-Regular" panose="00000500000000000000" pitchFamily="2" charset="0"/>
              </a:rPr>
              <a:t>Basisonderwijs</a:t>
            </a:r>
          </a:p>
          <a:p>
            <a:pPr marL="342900" indent="-342900" algn="just">
              <a:buFont typeface="Arial" panose="020B0604020202020204" pitchFamily="34" charset="0"/>
              <a:buChar char="•"/>
            </a:pPr>
            <a:r>
              <a:rPr lang="nl-BE" sz="2400" dirty="0">
                <a:solidFill>
                  <a:prstClr val="black"/>
                </a:solidFill>
                <a:latin typeface="FlandersArtSans-Regular" panose="00000500000000000000" pitchFamily="2" charset="0"/>
              </a:rPr>
              <a:t>Gewoon secundair onderwijs </a:t>
            </a:r>
          </a:p>
          <a:p>
            <a:pPr marL="342900" indent="-342900" algn="just">
              <a:buFont typeface="Arial" panose="020B0604020202020204" pitchFamily="34" charset="0"/>
              <a:buChar char="•"/>
            </a:pPr>
            <a:r>
              <a:rPr lang="nl-BE" sz="2400" dirty="0">
                <a:solidFill>
                  <a:prstClr val="black"/>
                </a:solidFill>
                <a:latin typeface="FlandersArtSans-Regular" panose="00000500000000000000" pitchFamily="2" charset="0"/>
              </a:rPr>
              <a:t>Buitengewoon basis en secundair </a:t>
            </a:r>
            <a:r>
              <a:rPr lang="nl-BE" sz="2400" dirty="0" smtClean="0">
                <a:solidFill>
                  <a:prstClr val="black"/>
                </a:solidFill>
                <a:latin typeface="FlandersArtSans-Regular" panose="00000500000000000000" pitchFamily="2" charset="0"/>
              </a:rPr>
              <a:t>onderwijs</a:t>
            </a:r>
            <a:endParaRPr lang="nl-BE" i="1" dirty="0">
              <a:solidFill>
                <a:prstClr val="black"/>
              </a:solidFill>
            </a:endParaRPr>
          </a:p>
        </p:txBody>
      </p:sp>
      <p:sp>
        <p:nvSpPr>
          <p:cNvPr id="4" name="Rechthoek 3"/>
          <p:cNvSpPr/>
          <p:nvPr/>
        </p:nvSpPr>
        <p:spPr>
          <a:xfrm>
            <a:off x="4572000" y="759044"/>
            <a:ext cx="4392488" cy="255454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Kwaliteitszorg</a:t>
            </a:r>
            <a:endParaRPr lang="nl-BE" i="1" dirty="0" smtClean="0">
              <a:solidFill>
                <a:prstClr val="black"/>
              </a:solidFill>
            </a:endParaRPr>
          </a:p>
          <a:p>
            <a:endParaRPr lang="nl-BE" i="1" dirty="0">
              <a:solidFill>
                <a:prstClr val="black"/>
              </a:solidFill>
            </a:endParaRPr>
          </a:p>
          <a:p>
            <a:pPr marL="342900" indent="-342900" algn="just">
              <a:buFont typeface="Arial" panose="020B0604020202020204" pitchFamily="34" charset="0"/>
              <a:buChar char="•"/>
            </a:pPr>
            <a:r>
              <a:rPr lang="nl-BE" sz="2400" dirty="0" smtClean="0">
                <a:solidFill>
                  <a:prstClr val="black"/>
                </a:solidFill>
                <a:latin typeface="FlandersArtSans-Regular" panose="00000500000000000000" pitchFamily="2" charset="0"/>
              </a:rPr>
              <a:t>Basisonderwijs</a:t>
            </a:r>
            <a:endParaRPr lang="nl-BE" sz="2400" dirty="0">
              <a:solidFill>
                <a:prstClr val="black"/>
              </a:solidFill>
              <a:latin typeface="FlandersArtSans-Regular" panose="00000500000000000000" pitchFamily="2" charset="0"/>
            </a:endParaRPr>
          </a:p>
          <a:p>
            <a:pPr marL="342900" indent="-342900" algn="just">
              <a:buFont typeface="Arial" panose="020B0604020202020204" pitchFamily="34" charset="0"/>
              <a:buChar char="•"/>
            </a:pPr>
            <a:r>
              <a:rPr lang="nl-BE" sz="2400" dirty="0" smtClean="0">
                <a:solidFill>
                  <a:prstClr val="black"/>
                </a:solidFill>
                <a:latin typeface="FlandersArtSans-Regular" panose="00000500000000000000" pitchFamily="2" charset="0"/>
              </a:rPr>
              <a:t>Gewoon secundair onderwijs </a:t>
            </a:r>
            <a:endParaRPr lang="nl-BE" sz="2400" dirty="0">
              <a:solidFill>
                <a:prstClr val="black"/>
              </a:solidFill>
              <a:latin typeface="FlandersArtSans-Regular" panose="00000500000000000000" pitchFamily="2" charset="0"/>
            </a:endParaRPr>
          </a:p>
          <a:p>
            <a:pPr marL="342900" indent="-342900" algn="just">
              <a:buFont typeface="Arial" panose="020B0604020202020204" pitchFamily="34" charset="0"/>
              <a:buChar char="•"/>
            </a:pPr>
            <a:r>
              <a:rPr lang="nl-BE" sz="2400" dirty="0" smtClean="0">
                <a:solidFill>
                  <a:prstClr val="black"/>
                </a:solidFill>
                <a:latin typeface="FlandersArtSans-Regular" panose="00000500000000000000" pitchFamily="2" charset="0"/>
              </a:rPr>
              <a:t>Buitengewoon basis en secundair onderwijs</a:t>
            </a:r>
            <a:endParaRPr lang="nl-BE" sz="2400" i="1" dirty="0">
              <a:solidFill>
                <a:prstClr val="black"/>
              </a:solidFill>
              <a:latin typeface="FlandersArtSans-Regular" panose="00000500000000000000" pitchFamily="2" charset="0"/>
            </a:endParaRPr>
          </a:p>
          <a:p>
            <a:endParaRPr lang="nl-BE" i="1" dirty="0">
              <a:solidFill>
                <a:prstClr val="black"/>
              </a:solidFill>
            </a:endParaRPr>
          </a:p>
        </p:txBody>
      </p:sp>
      <p:sp>
        <p:nvSpPr>
          <p:cNvPr id="5" name="Rechthoek 4"/>
          <p:cNvSpPr/>
          <p:nvPr/>
        </p:nvSpPr>
        <p:spPr>
          <a:xfrm>
            <a:off x="549038" y="3573016"/>
            <a:ext cx="3878945" cy="196977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Rechten en Plichten</a:t>
            </a:r>
          </a:p>
          <a:p>
            <a:endParaRPr lang="nl-BE" sz="2800" b="1" i="1" dirty="0">
              <a:solidFill>
                <a:prstClr val="black"/>
              </a:solidFill>
              <a:latin typeface="FlandersArtSans-Regular" panose="00000500000000000000" pitchFamily="2" charset="0"/>
            </a:endParaRPr>
          </a:p>
          <a:p>
            <a:pPr marL="342900" indent="-342900">
              <a:buFont typeface="Arial" panose="020B0604020202020204" pitchFamily="34" charset="0"/>
              <a:buChar char="•"/>
            </a:pPr>
            <a:r>
              <a:rPr lang="nl-BE" sz="2400" dirty="0" err="1" smtClean="0">
                <a:solidFill>
                  <a:prstClr val="black"/>
                </a:solidFill>
                <a:latin typeface="FlandersArtSans-Regular" panose="00000500000000000000" pitchFamily="2" charset="0"/>
              </a:rPr>
              <a:t>BaO</a:t>
            </a:r>
            <a:r>
              <a:rPr lang="nl-BE" sz="2400" dirty="0" smtClean="0">
                <a:solidFill>
                  <a:prstClr val="black"/>
                </a:solidFill>
                <a:latin typeface="FlandersArtSans-Regular" panose="00000500000000000000" pitchFamily="2" charset="0"/>
              </a:rPr>
              <a:t> + </a:t>
            </a:r>
            <a:r>
              <a:rPr lang="nl-BE" sz="2400" dirty="0" err="1" smtClean="0">
                <a:solidFill>
                  <a:prstClr val="black"/>
                </a:solidFill>
                <a:latin typeface="FlandersArtSans-Regular" panose="00000500000000000000" pitchFamily="2" charset="0"/>
              </a:rPr>
              <a:t>BuBao</a:t>
            </a:r>
            <a:endParaRPr lang="nl-BE" sz="2400" dirty="0" smtClean="0">
              <a:solidFill>
                <a:prstClr val="black"/>
              </a:solidFill>
              <a:latin typeface="FlandersArtSans-Regular" panose="00000500000000000000" pitchFamily="2" charset="0"/>
            </a:endParaRPr>
          </a:p>
          <a:p>
            <a:pPr marL="342900" indent="-342900">
              <a:buFont typeface="Arial" panose="020B0604020202020204" pitchFamily="34" charset="0"/>
              <a:buChar char="•"/>
            </a:pPr>
            <a:r>
              <a:rPr lang="nl-BE" sz="2400" dirty="0" smtClean="0">
                <a:solidFill>
                  <a:prstClr val="black"/>
                </a:solidFill>
                <a:latin typeface="FlandersArtSans-Regular" panose="00000500000000000000" pitchFamily="2" charset="0"/>
              </a:rPr>
              <a:t>SO + </a:t>
            </a:r>
            <a:r>
              <a:rPr lang="nl-BE" sz="2400" dirty="0" err="1" smtClean="0">
                <a:solidFill>
                  <a:prstClr val="black"/>
                </a:solidFill>
                <a:latin typeface="FlandersArtSans-Regular" panose="00000500000000000000" pitchFamily="2" charset="0"/>
              </a:rPr>
              <a:t>BuSO</a:t>
            </a:r>
            <a:endParaRPr lang="nl-BE" dirty="0" smtClean="0">
              <a:solidFill>
                <a:prstClr val="black"/>
              </a:solidFill>
              <a:latin typeface="FlandersArtSans-Regular" panose="00000500000000000000" pitchFamily="2" charset="0"/>
            </a:endParaRPr>
          </a:p>
          <a:p>
            <a:endParaRPr lang="nl-BE" i="1" dirty="0">
              <a:solidFill>
                <a:prstClr val="black"/>
              </a:solidFill>
            </a:endParaRPr>
          </a:p>
        </p:txBody>
      </p:sp>
      <p:sp>
        <p:nvSpPr>
          <p:cNvPr id="6" name="Rechthoek 5"/>
          <p:cNvSpPr/>
          <p:nvPr/>
        </p:nvSpPr>
        <p:spPr>
          <a:xfrm>
            <a:off x="4572000" y="3429000"/>
            <a:ext cx="4392488" cy="3293209"/>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Schoolorganisatie</a:t>
            </a:r>
            <a:endParaRPr lang="nl-BE" i="1" dirty="0" smtClean="0">
              <a:solidFill>
                <a:prstClr val="black"/>
              </a:solidFill>
            </a:endParaRPr>
          </a:p>
          <a:p>
            <a:endParaRPr lang="nl-BE" i="1" dirty="0">
              <a:solidFill>
                <a:prstClr val="black"/>
              </a:solidFill>
            </a:endParaRPr>
          </a:p>
          <a:p>
            <a:pPr marL="342900" indent="-342900">
              <a:buFont typeface="Arial" panose="020B0604020202020204" pitchFamily="34" charset="0"/>
              <a:buChar char="•"/>
            </a:pPr>
            <a:r>
              <a:rPr lang="nl-BE" sz="2400" dirty="0" err="1">
                <a:solidFill>
                  <a:prstClr val="black"/>
                </a:solidFill>
                <a:latin typeface="FlandersArtSans-Regular" panose="00000500000000000000" pitchFamily="2" charset="0"/>
              </a:rPr>
              <a:t>BaO</a:t>
            </a:r>
            <a:r>
              <a:rPr lang="nl-BE" sz="2400" dirty="0">
                <a:solidFill>
                  <a:prstClr val="black"/>
                </a:solidFill>
                <a:latin typeface="FlandersArtSans-Regular" panose="00000500000000000000" pitchFamily="2" charset="0"/>
              </a:rPr>
              <a:t> + </a:t>
            </a:r>
            <a:r>
              <a:rPr lang="nl-BE" sz="2400" dirty="0" err="1" smtClean="0">
                <a:solidFill>
                  <a:prstClr val="black"/>
                </a:solidFill>
                <a:latin typeface="FlandersArtSans-Regular" panose="00000500000000000000" pitchFamily="2" charset="0"/>
              </a:rPr>
              <a:t>BuBao</a:t>
            </a:r>
            <a:r>
              <a:rPr lang="nl-BE" sz="2400" dirty="0" smtClean="0">
                <a:solidFill>
                  <a:prstClr val="black"/>
                </a:solidFill>
                <a:latin typeface="FlandersArtSans-Regular" panose="00000500000000000000" pitchFamily="2" charset="0"/>
              </a:rPr>
              <a:t> </a:t>
            </a:r>
            <a:r>
              <a:rPr lang="nl-BE" sz="2200" dirty="0" smtClean="0">
                <a:solidFill>
                  <a:prstClr val="black"/>
                </a:solidFill>
                <a:latin typeface="FlandersArtSans-Regular" panose="00000500000000000000" pitchFamily="2" charset="0"/>
              </a:rPr>
              <a:t>(</a:t>
            </a:r>
            <a:r>
              <a:rPr lang="nl-BE" dirty="0" err="1" smtClean="0">
                <a:solidFill>
                  <a:prstClr val="black"/>
                </a:solidFill>
                <a:latin typeface="FlandersArtSans-Regular" panose="00000500000000000000" pitchFamily="2" charset="0"/>
              </a:rPr>
              <a:t>lkn</a:t>
            </a:r>
            <a:r>
              <a:rPr lang="nl-BE" dirty="0" smtClean="0">
                <a:solidFill>
                  <a:prstClr val="black"/>
                </a:solidFill>
                <a:latin typeface="FlandersArtSans-Regular" panose="00000500000000000000" pitchFamily="2" charset="0"/>
              </a:rPr>
              <a:t> – middenkader)</a:t>
            </a:r>
            <a:r>
              <a:rPr lang="nl-BE" sz="2400" dirty="0" smtClean="0">
                <a:solidFill>
                  <a:prstClr val="black"/>
                </a:solidFill>
                <a:latin typeface="FlandersArtSans-Regular" panose="00000500000000000000" pitchFamily="2" charset="0"/>
              </a:rPr>
              <a:t> </a:t>
            </a:r>
          </a:p>
          <a:p>
            <a:pPr marL="342900" indent="-342900">
              <a:buFont typeface="Arial" panose="020B0604020202020204" pitchFamily="34" charset="0"/>
              <a:buChar char="•"/>
            </a:pPr>
            <a:r>
              <a:rPr lang="nl-BE" sz="2400" dirty="0" smtClean="0">
                <a:solidFill>
                  <a:prstClr val="black"/>
                </a:solidFill>
                <a:latin typeface="FlandersArtSans-Regular" panose="00000500000000000000" pitchFamily="2" charset="0"/>
              </a:rPr>
              <a:t>SO </a:t>
            </a:r>
            <a:r>
              <a:rPr lang="nl-BE" sz="2400" dirty="0">
                <a:solidFill>
                  <a:prstClr val="black"/>
                </a:solidFill>
                <a:latin typeface="FlandersArtSans-Regular" panose="00000500000000000000" pitchFamily="2" charset="0"/>
              </a:rPr>
              <a:t>+ </a:t>
            </a:r>
            <a:r>
              <a:rPr lang="nl-BE" sz="2400" dirty="0" err="1" smtClean="0">
                <a:solidFill>
                  <a:prstClr val="black"/>
                </a:solidFill>
                <a:latin typeface="FlandersArtSans-Regular" panose="00000500000000000000" pitchFamily="2" charset="0"/>
              </a:rPr>
              <a:t>BuSO</a:t>
            </a:r>
            <a:r>
              <a:rPr lang="nl-BE" sz="2400" dirty="0" smtClean="0">
                <a:solidFill>
                  <a:prstClr val="black"/>
                </a:solidFill>
                <a:latin typeface="FlandersArtSans-Regular" panose="00000500000000000000" pitchFamily="2" charset="0"/>
              </a:rPr>
              <a:t> </a:t>
            </a:r>
            <a:r>
              <a:rPr lang="nl-BE" dirty="0" smtClean="0">
                <a:solidFill>
                  <a:prstClr val="black"/>
                </a:solidFill>
                <a:latin typeface="FlandersArtSans-Regular" panose="00000500000000000000" pitchFamily="2" charset="0"/>
              </a:rPr>
              <a:t>(</a:t>
            </a:r>
            <a:r>
              <a:rPr lang="nl-BE" dirty="0" err="1" smtClean="0">
                <a:solidFill>
                  <a:prstClr val="black"/>
                </a:solidFill>
                <a:latin typeface="FlandersArtSans-Regular" panose="00000500000000000000" pitchFamily="2" charset="0"/>
              </a:rPr>
              <a:t>lkn</a:t>
            </a:r>
            <a:r>
              <a:rPr lang="nl-BE" dirty="0" smtClean="0">
                <a:solidFill>
                  <a:prstClr val="black"/>
                </a:solidFill>
                <a:latin typeface="FlandersArtSans-Regular" panose="00000500000000000000" pitchFamily="2" charset="0"/>
              </a:rPr>
              <a:t> – middenkader)</a:t>
            </a:r>
            <a:endParaRPr lang="nl-BE" sz="2400" dirty="0" smtClean="0">
              <a:solidFill>
                <a:prstClr val="black"/>
              </a:solidFill>
              <a:latin typeface="FlandersArtSans-Regular" panose="00000500000000000000" pitchFamily="2" charset="0"/>
            </a:endParaRPr>
          </a:p>
          <a:p>
            <a:pPr marL="342900" indent="-342900">
              <a:buFont typeface="Arial" panose="020B0604020202020204" pitchFamily="34" charset="0"/>
              <a:buChar char="•"/>
            </a:pPr>
            <a:r>
              <a:rPr lang="nl-BE" sz="2400" dirty="0" err="1" smtClean="0">
                <a:solidFill>
                  <a:prstClr val="black"/>
                </a:solidFill>
                <a:latin typeface="FlandersArtSans-Regular" panose="00000500000000000000" pitchFamily="2" charset="0"/>
              </a:rPr>
              <a:t>BaO</a:t>
            </a:r>
            <a:r>
              <a:rPr lang="nl-BE" sz="2400" dirty="0" smtClean="0">
                <a:solidFill>
                  <a:prstClr val="black"/>
                </a:solidFill>
                <a:latin typeface="FlandersArtSans-Regular" panose="00000500000000000000" pitchFamily="2" charset="0"/>
              </a:rPr>
              <a:t> + </a:t>
            </a:r>
            <a:r>
              <a:rPr lang="nl-BE" sz="2400" dirty="0" err="1" smtClean="0">
                <a:solidFill>
                  <a:prstClr val="black"/>
                </a:solidFill>
                <a:latin typeface="FlandersArtSans-Regular" panose="00000500000000000000" pitchFamily="2" charset="0"/>
              </a:rPr>
              <a:t>BuBao</a:t>
            </a:r>
            <a:r>
              <a:rPr lang="nl-BE" dirty="0" smtClean="0">
                <a:solidFill>
                  <a:prstClr val="black"/>
                </a:solidFill>
                <a:latin typeface="FlandersArtSans-Regular" panose="00000500000000000000" pitchFamily="2" charset="0"/>
              </a:rPr>
              <a:t> (directies)</a:t>
            </a:r>
            <a:endParaRPr lang="nl-BE" sz="2400" dirty="0" smtClean="0">
              <a:solidFill>
                <a:prstClr val="black"/>
              </a:solidFill>
              <a:latin typeface="FlandersArtSans-Regular" panose="00000500000000000000" pitchFamily="2" charset="0"/>
            </a:endParaRPr>
          </a:p>
          <a:p>
            <a:pPr marL="342900" indent="-342900">
              <a:buFont typeface="Arial" panose="020B0604020202020204" pitchFamily="34" charset="0"/>
              <a:buChar char="•"/>
            </a:pPr>
            <a:r>
              <a:rPr lang="nl-BE" sz="2400" dirty="0" smtClean="0">
                <a:solidFill>
                  <a:prstClr val="black"/>
                </a:solidFill>
                <a:latin typeface="FlandersArtSans-Regular" panose="00000500000000000000" pitchFamily="2" charset="0"/>
              </a:rPr>
              <a:t>SO + </a:t>
            </a:r>
            <a:r>
              <a:rPr lang="nl-BE" sz="2400" dirty="0" err="1" smtClean="0">
                <a:solidFill>
                  <a:prstClr val="black"/>
                </a:solidFill>
                <a:latin typeface="FlandersArtSans-Regular" panose="00000500000000000000" pitchFamily="2" charset="0"/>
              </a:rPr>
              <a:t>BuSO</a:t>
            </a:r>
            <a:r>
              <a:rPr lang="nl-BE" sz="2400" dirty="0" smtClean="0">
                <a:solidFill>
                  <a:prstClr val="black"/>
                </a:solidFill>
                <a:latin typeface="FlandersArtSans-Regular" panose="00000500000000000000" pitchFamily="2" charset="0"/>
              </a:rPr>
              <a:t> </a:t>
            </a:r>
            <a:r>
              <a:rPr lang="nl-BE" dirty="0" smtClean="0">
                <a:solidFill>
                  <a:prstClr val="black"/>
                </a:solidFill>
                <a:latin typeface="FlandersArtSans-Regular" panose="00000500000000000000" pitchFamily="2" charset="0"/>
              </a:rPr>
              <a:t>(directies)</a:t>
            </a:r>
            <a:endParaRPr lang="nl-BE" sz="2400" dirty="0" smtClean="0">
              <a:solidFill>
                <a:prstClr val="black"/>
              </a:solidFill>
              <a:latin typeface="FlandersArtSans-Regular" panose="00000500000000000000" pitchFamily="2" charset="0"/>
            </a:endParaRPr>
          </a:p>
          <a:p>
            <a:pPr marL="342900" indent="-342900">
              <a:buFont typeface="Arial" panose="020B0604020202020204" pitchFamily="34" charset="0"/>
              <a:buChar char="•"/>
            </a:pPr>
            <a:r>
              <a:rPr lang="nl-BE" sz="2400" dirty="0" smtClean="0">
                <a:solidFill>
                  <a:prstClr val="black"/>
                </a:solidFill>
                <a:latin typeface="FlandersArtSans-Regular" panose="00000500000000000000" pitchFamily="2" charset="0"/>
              </a:rPr>
              <a:t>Schoolbesturen, </a:t>
            </a:r>
            <a:r>
              <a:rPr lang="nl-BE" sz="2400" dirty="0" err="1" smtClean="0">
                <a:solidFill>
                  <a:prstClr val="black"/>
                </a:solidFill>
                <a:latin typeface="FlandersArtSans-Regular" panose="00000500000000000000" pitchFamily="2" charset="0"/>
              </a:rPr>
              <a:t>Aldi’s</a:t>
            </a:r>
            <a:r>
              <a:rPr lang="nl-BE" sz="2400" dirty="0" smtClean="0">
                <a:solidFill>
                  <a:prstClr val="black"/>
                </a:solidFill>
                <a:latin typeface="FlandersArtSans-Regular" panose="00000500000000000000" pitchFamily="2" charset="0"/>
              </a:rPr>
              <a:t> en </a:t>
            </a:r>
            <a:r>
              <a:rPr lang="nl-BE" sz="2400" dirty="0" err="1" smtClean="0">
                <a:solidFill>
                  <a:prstClr val="black"/>
                </a:solidFill>
                <a:latin typeface="FlandersArtSans-Regular" panose="00000500000000000000" pitchFamily="2" charset="0"/>
              </a:rPr>
              <a:t>Codi’s</a:t>
            </a:r>
            <a:r>
              <a:rPr lang="nl-BE" sz="2400" dirty="0" smtClean="0">
                <a:solidFill>
                  <a:prstClr val="black"/>
                </a:solidFill>
                <a:latin typeface="FlandersArtSans-Regular" panose="00000500000000000000" pitchFamily="2" charset="0"/>
              </a:rPr>
              <a:t> (alle niveaus)</a:t>
            </a:r>
          </a:p>
          <a:p>
            <a:endParaRPr lang="nl-BE" i="1" dirty="0">
              <a:solidFill>
                <a:prstClr val="black"/>
              </a:solidFill>
            </a:endParaRPr>
          </a:p>
        </p:txBody>
      </p:sp>
    </p:spTree>
    <p:extLst>
      <p:ext uri="{BB962C8B-B14F-4D97-AF65-F5344CB8AC3E}">
        <p14:creationId xmlns:p14="http://schemas.microsoft.com/office/powerpoint/2010/main" val="280963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5292080" y="759044"/>
            <a:ext cx="3672408" cy="224676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Curriculum &amp; kwaliteitszorg</a:t>
            </a:r>
            <a:endParaRPr lang="nl-BE" i="1" dirty="0" smtClean="0">
              <a:solidFill>
                <a:prstClr val="black"/>
              </a:solidFill>
            </a:endParaRPr>
          </a:p>
          <a:p>
            <a:endParaRPr lang="nl-BE" i="1" dirty="0">
              <a:solidFill>
                <a:prstClr val="black"/>
              </a:solidFill>
            </a:endParaRPr>
          </a:p>
          <a:p>
            <a:pPr marL="342900" indent="-342900" algn="just">
              <a:buFont typeface="Arial" panose="020B0604020202020204" pitchFamily="34" charset="0"/>
              <a:buChar char="•"/>
            </a:pPr>
            <a:r>
              <a:rPr lang="nl-BE" sz="2400" dirty="0" smtClean="0">
                <a:solidFill>
                  <a:prstClr val="black"/>
                </a:solidFill>
                <a:latin typeface="FlandersArtSans-Regular" panose="00000500000000000000" pitchFamily="2" charset="0"/>
              </a:rPr>
              <a:t>PDB, koepels en vakorganisaties </a:t>
            </a:r>
            <a:endParaRPr lang="nl-BE" sz="2400" i="1" dirty="0">
              <a:solidFill>
                <a:prstClr val="black"/>
              </a:solidFill>
              <a:latin typeface="FlandersArtSans-Regular" panose="00000500000000000000" pitchFamily="2" charset="0"/>
            </a:endParaRPr>
          </a:p>
          <a:p>
            <a:endParaRPr lang="nl-BE" i="1" dirty="0">
              <a:solidFill>
                <a:prstClr val="black"/>
              </a:solidFill>
            </a:endParaRPr>
          </a:p>
        </p:txBody>
      </p:sp>
      <p:sp>
        <p:nvSpPr>
          <p:cNvPr id="4" name="Rechthoek 3"/>
          <p:cNvSpPr/>
          <p:nvPr/>
        </p:nvSpPr>
        <p:spPr>
          <a:xfrm>
            <a:off x="5292080" y="3290500"/>
            <a:ext cx="3672408" cy="233910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Schoolorganisatie &amp; rechten en plichten</a:t>
            </a:r>
          </a:p>
          <a:p>
            <a:endParaRPr lang="nl-BE" i="1" dirty="0" smtClean="0">
              <a:solidFill>
                <a:prstClr val="black"/>
              </a:solidFill>
            </a:endParaRPr>
          </a:p>
          <a:p>
            <a:pPr marL="342900" indent="-342900" algn="just">
              <a:buFont typeface="Arial" panose="020B0604020202020204" pitchFamily="34" charset="0"/>
              <a:buChar char="•"/>
            </a:pPr>
            <a:r>
              <a:rPr lang="nl-BE" sz="2400" dirty="0">
                <a:solidFill>
                  <a:prstClr val="black"/>
                </a:solidFill>
                <a:latin typeface="FlandersArtSans-Regular" panose="00000500000000000000" pitchFamily="2" charset="0"/>
              </a:rPr>
              <a:t>PDB, koepels en vakorganisaties </a:t>
            </a:r>
            <a:endParaRPr lang="nl-BE" sz="2400" i="1" dirty="0">
              <a:solidFill>
                <a:prstClr val="black"/>
              </a:solidFill>
              <a:latin typeface="FlandersArtSans-Regular" panose="00000500000000000000" pitchFamily="2" charset="0"/>
            </a:endParaRPr>
          </a:p>
          <a:p>
            <a:endParaRPr lang="nl-BE" sz="2400" dirty="0">
              <a:solidFill>
                <a:prstClr val="black"/>
              </a:solidFill>
              <a:latin typeface="FlandersArtSans-Regular" panose="00000500000000000000" pitchFamily="2" charset="0"/>
            </a:endParaRPr>
          </a:p>
        </p:txBody>
      </p:sp>
      <p:sp>
        <p:nvSpPr>
          <p:cNvPr id="5" name="Rechthoek 4"/>
          <p:cNvSpPr/>
          <p:nvPr/>
        </p:nvSpPr>
        <p:spPr>
          <a:xfrm>
            <a:off x="539552" y="759044"/>
            <a:ext cx="4464496" cy="2339102"/>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Curriculum, rechten en plichten en kwaliteitszorg</a:t>
            </a:r>
          </a:p>
          <a:p>
            <a:endParaRPr lang="nl-BE" i="1" dirty="0" smtClean="0">
              <a:solidFill>
                <a:prstClr val="black"/>
              </a:solidFill>
            </a:endParaRPr>
          </a:p>
          <a:p>
            <a:pPr marL="342900" indent="-342900">
              <a:buFont typeface="Arial" panose="020B0604020202020204" pitchFamily="34" charset="0"/>
              <a:buChar char="•"/>
            </a:pPr>
            <a:r>
              <a:rPr lang="nl-BE" sz="2400" dirty="0">
                <a:solidFill>
                  <a:prstClr val="black"/>
                </a:solidFill>
                <a:latin typeface="FlandersArtSans-Regular" panose="00000500000000000000" pitchFamily="2" charset="0"/>
              </a:rPr>
              <a:t>Schoolbesturen, </a:t>
            </a:r>
            <a:r>
              <a:rPr lang="nl-BE" sz="2400" dirty="0" err="1">
                <a:solidFill>
                  <a:prstClr val="black"/>
                </a:solidFill>
                <a:latin typeface="FlandersArtSans-Regular" panose="00000500000000000000" pitchFamily="2" charset="0"/>
              </a:rPr>
              <a:t>Aldi’s</a:t>
            </a:r>
            <a:r>
              <a:rPr lang="nl-BE" sz="2400" dirty="0">
                <a:solidFill>
                  <a:prstClr val="black"/>
                </a:solidFill>
                <a:latin typeface="FlandersArtSans-Regular" panose="00000500000000000000" pitchFamily="2" charset="0"/>
              </a:rPr>
              <a:t> en </a:t>
            </a:r>
            <a:r>
              <a:rPr lang="nl-BE" sz="2400" dirty="0" err="1">
                <a:solidFill>
                  <a:prstClr val="black"/>
                </a:solidFill>
                <a:latin typeface="FlandersArtSans-Regular" panose="00000500000000000000" pitchFamily="2" charset="0"/>
              </a:rPr>
              <a:t>Codi’s</a:t>
            </a:r>
            <a:r>
              <a:rPr lang="nl-BE" sz="2400" dirty="0">
                <a:solidFill>
                  <a:prstClr val="black"/>
                </a:solidFill>
                <a:latin typeface="FlandersArtSans-Regular" panose="00000500000000000000" pitchFamily="2" charset="0"/>
              </a:rPr>
              <a:t> </a:t>
            </a:r>
            <a:r>
              <a:rPr lang="nl-BE" sz="2400" dirty="0" smtClean="0">
                <a:solidFill>
                  <a:prstClr val="black"/>
                </a:solidFill>
                <a:latin typeface="FlandersArtSans-Regular" panose="00000500000000000000" pitchFamily="2" charset="0"/>
              </a:rPr>
              <a:t>(</a:t>
            </a:r>
            <a:r>
              <a:rPr lang="nl-BE" sz="2400" dirty="0" err="1" smtClean="0">
                <a:solidFill>
                  <a:prstClr val="black"/>
                </a:solidFill>
                <a:latin typeface="FlandersArtSans-Regular" panose="00000500000000000000" pitchFamily="2" charset="0"/>
              </a:rPr>
              <a:t>BaO</a:t>
            </a:r>
            <a:r>
              <a:rPr lang="nl-BE" sz="2400" dirty="0" smtClean="0">
                <a:solidFill>
                  <a:prstClr val="black"/>
                </a:solidFill>
                <a:latin typeface="FlandersArtSans-Regular" panose="00000500000000000000" pitchFamily="2" charset="0"/>
              </a:rPr>
              <a:t>, </a:t>
            </a:r>
            <a:r>
              <a:rPr lang="nl-BE" sz="2400" dirty="0" err="1" smtClean="0">
                <a:solidFill>
                  <a:prstClr val="black"/>
                </a:solidFill>
                <a:latin typeface="FlandersArtSans-Regular" panose="00000500000000000000" pitchFamily="2" charset="0"/>
              </a:rPr>
              <a:t>BuBaO</a:t>
            </a:r>
            <a:r>
              <a:rPr lang="nl-BE" sz="2400" dirty="0" smtClean="0">
                <a:solidFill>
                  <a:prstClr val="black"/>
                </a:solidFill>
                <a:latin typeface="FlandersArtSans-Regular" panose="00000500000000000000" pitchFamily="2" charset="0"/>
              </a:rPr>
              <a:t>, SO, BUSO)</a:t>
            </a:r>
          </a:p>
          <a:p>
            <a:pPr marL="342900" indent="-342900">
              <a:buFont typeface="Arial" panose="020B0604020202020204" pitchFamily="34" charset="0"/>
              <a:buChar char="•"/>
            </a:pPr>
            <a:endParaRPr lang="nl-BE" sz="2400" dirty="0">
              <a:solidFill>
                <a:prstClr val="black"/>
              </a:solidFill>
              <a:latin typeface="FlandersArtSans-Regular" panose="00000500000000000000" pitchFamily="2" charset="0"/>
            </a:endParaRPr>
          </a:p>
        </p:txBody>
      </p:sp>
      <p:sp>
        <p:nvSpPr>
          <p:cNvPr id="6" name="Rechthoek 5"/>
          <p:cNvSpPr/>
          <p:nvPr/>
        </p:nvSpPr>
        <p:spPr>
          <a:xfrm>
            <a:off x="572004" y="3429000"/>
            <a:ext cx="4432044" cy="206210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Alle thema’s</a:t>
            </a:r>
          </a:p>
          <a:p>
            <a:endParaRPr lang="nl-BE" sz="2800" b="1" i="1" dirty="0">
              <a:solidFill>
                <a:prstClr val="black"/>
              </a:solidFill>
              <a:latin typeface="FlandersArtSans-Regular" panose="00000500000000000000" pitchFamily="2" charset="0"/>
            </a:endParaRPr>
          </a:p>
          <a:p>
            <a:pPr marL="342900" indent="-342900" algn="just">
              <a:buFont typeface="Arial" panose="020B0604020202020204" pitchFamily="34" charset="0"/>
              <a:buChar char="•"/>
            </a:pPr>
            <a:r>
              <a:rPr lang="nl-BE" sz="2400" dirty="0" smtClean="0">
                <a:solidFill>
                  <a:prstClr val="black"/>
                </a:solidFill>
                <a:latin typeface="FlandersArtSans-Regular" panose="00000500000000000000" pitchFamily="2" charset="0"/>
              </a:rPr>
              <a:t>Vertegenwoordigers CLB</a:t>
            </a:r>
          </a:p>
          <a:p>
            <a:pPr marL="342900" indent="-342900" algn="just">
              <a:buFont typeface="Arial" panose="020B0604020202020204" pitchFamily="34" charset="0"/>
              <a:buChar char="•"/>
            </a:pPr>
            <a:r>
              <a:rPr lang="nl-BE" sz="2400" dirty="0" smtClean="0">
                <a:solidFill>
                  <a:prstClr val="black"/>
                </a:solidFill>
                <a:latin typeface="FlandersArtSans-Regular" panose="00000500000000000000" pitchFamily="2" charset="0"/>
              </a:rPr>
              <a:t>Vertegenwoordigers Beleidsdomein O&amp;V</a:t>
            </a:r>
            <a:endParaRPr lang="nl-BE" i="1" dirty="0">
              <a:solidFill>
                <a:prstClr val="black"/>
              </a:solidFill>
            </a:endParaRPr>
          </a:p>
        </p:txBody>
      </p:sp>
    </p:spTree>
    <p:extLst>
      <p:ext uri="{BB962C8B-B14F-4D97-AF65-F5344CB8AC3E}">
        <p14:creationId xmlns:p14="http://schemas.microsoft.com/office/powerpoint/2010/main" val="213166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916136" y="692696"/>
            <a:ext cx="7560840" cy="483209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latin typeface="FlandersArtSans-Regular" panose="00000500000000000000" pitchFamily="2" charset="0"/>
              </a:rPr>
              <a:t>De protagonisten</a:t>
            </a:r>
            <a:endParaRPr lang="nl-BE" sz="2800" b="1" dirty="0">
              <a:latin typeface="FlandersArtSans-Regular" panose="00000500000000000000" pitchFamily="2" charset="0"/>
            </a:endParaRPr>
          </a:p>
          <a:p>
            <a:pPr marL="285750" indent="-285750">
              <a:buFont typeface="Arial" panose="020B0604020202020204" pitchFamily="34" charset="0"/>
              <a:buChar char="•"/>
            </a:pPr>
            <a:endParaRPr lang="nl-BE" sz="2800"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Het </a:t>
            </a:r>
            <a:r>
              <a:rPr lang="nl-BE" b="1" dirty="0" smtClean="0">
                <a:latin typeface="FlandersArtSans-Regular" panose="00000500000000000000" pitchFamily="2" charset="0"/>
              </a:rPr>
              <a:t>departement onderwijs en vorming </a:t>
            </a:r>
            <a:r>
              <a:rPr lang="nl-BE" dirty="0" smtClean="0">
                <a:latin typeface="FlandersArtSans-Regular" panose="00000500000000000000" pitchFamily="2" charset="0"/>
              </a:rPr>
              <a:t>staat in voor het methodologisch kader, de </a:t>
            </a:r>
            <a:r>
              <a:rPr lang="nl-BE" dirty="0" err="1" smtClean="0">
                <a:latin typeface="FlandersArtSans-Regular" panose="00000500000000000000" pitchFamily="2" charset="0"/>
              </a:rPr>
              <a:t>contactname</a:t>
            </a:r>
            <a:r>
              <a:rPr lang="nl-BE" dirty="0" smtClean="0">
                <a:latin typeface="FlandersArtSans-Regular" panose="00000500000000000000" pitchFamily="2" charset="0"/>
              </a:rPr>
              <a:t> van de respondenten en het verwerken van de onderzoeksgegevens uit de focusgroepen </a:t>
            </a:r>
          </a:p>
          <a:p>
            <a:pPr marL="285750" indent="-285750">
              <a:buFont typeface="Wingdings" panose="05000000000000000000" pitchFamily="2" charset="2"/>
              <a:buChar char="ü"/>
            </a:pPr>
            <a:endParaRPr lang="nl-BE"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De </a:t>
            </a:r>
            <a:r>
              <a:rPr lang="nl-BE" b="1" dirty="0" smtClean="0">
                <a:latin typeface="FlandersArtSans-Regular" panose="00000500000000000000" pitchFamily="2" charset="0"/>
              </a:rPr>
              <a:t>begeleidingscommissie </a:t>
            </a:r>
            <a:r>
              <a:rPr lang="nl-BE" dirty="0" smtClean="0">
                <a:latin typeface="FlandersArtSans-Regular" panose="00000500000000000000" pitchFamily="2" charset="0"/>
              </a:rPr>
              <a:t>zorgt voor de procescontrole door de onderzoeksopzet van het onderzoek af te toetsen aan het eigenlijke verloop en verwerking en tevens versterkt ze de betrokkenheid en het engagement van de partners om planlast aan te pakken.</a:t>
            </a:r>
          </a:p>
          <a:p>
            <a:pPr marL="285750" indent="-285750">
              <a:buFont typeface="Wingdings" panose="05000000000000000000" pitchFamily="2" charset="2"/>
              <a:buChar char="ü"/>
            </a:pPr>
            <a:endParaRPr lang="nl-BE"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De </a:t>
            </a:r>
            <a:r>
              <a:rPr lang="nl-BE" b="1" dirty="0" smtClean="0">
                <a:latin typeface="FlandersArtSans-Regular" panose="00000500000000000000" pitchFamily="2" charset="0"/>
              </a:rPr>
              <a:t>leden van de focusgroep </a:t>
            </a:r>
            <a:r>
              <a:rPr lang="nl-BE" dirty="0" smtClean="0">
                <a:latin typeface="FlandersArtSans-Regular" panose="00000500000000000000" pitchFamily="2" charset="0"/>
              </a:rPr>
              <a:t>geven de essentiële bouwstenen voor mogelijke onderzoeksresultaten aan.</a:t>
            </a:r>
          </a:p>
          <a:p>
            <a:pPr marL="285750" indent="-285750">
              <a:buFont typeface="Wingdings" panose="05000000000000000000" pitchFamily="2" charset="2"/>
              <a:buChar char="ü"/>
            </a:pPr>
            <a:endParaRPr lang="nl-BE"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Het </a:t>
            </a:r>
            <a:r>
              <a:rPr lang="nl-BE" b="1" dirty="0" smtClean="0">
                <a:latin typeface="FlandersArtSans-Regular" panose="00000500000000000000" pitchFamily="2" charset="0"/>
              </a:rPr>
              <a:t>hele onderwijsveld </a:t>
            </a:r>
            <a:r>
              <a:rPr lang="nl-BE" dirty="0" smtClean="0">
                <a:latin typeface="FlandersArtSans-Regular" panose="00000500000000000000" pitchFamily="2" charset="0"/>
              </a:rPr>
              <a:t>wordt betrokken bij wat we kunnen doen om op korte termijn planlast te verkleinen (zie website).</a:t>
            </a:r>
            <a:endParaRPr lang="nl-BE" dirty="0">
              <a:latin typeface="FlandersArtSans-Regular" panose="00000500000000000000" pitchFamily="2" charset="0"/>
            </a:endParaRPr>
          </a:p>
        </p:txBody>
      </p:sp>
    </p:spTree>
    <p:extLst>
      <p:ext uri="{BB962C8B-B14F-4D97-AF65-F5344CB8AC3E}">
        <p14:creationId xmlns:p14="http://schemas.microsoft.com/office/powerpoint/2010/main" val="3055365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71600" y="1124744"/>
            <a:ext cx="7848872" cy="3970318"/>
          </a:xfrm>
          <a:prstGeom prst="rect">
            <a:avLst/>
          </a:prstGeom>
          <a:ln>
            <a:solidFill>
              <a:schemeClr val="accent1"/>
            </a:solidFill>
          </a:ln>
        </p:spPr>
        <p:style>
          <a:lnRef idx="1">
            <a:schemeClr val="dk1"/>
          </a:lnRef>
          <a:fillRef idx="2">
            <a:schemeClr val="dk1"/>
          </a:fillRef>
          <a:effectRef idx="1">
            <a:schemeClr val="dk1"/>
          </a:effectRef>
          <a:fontRef idx="minor">
            <a:schemeClr val="dk1"/>
          </a:fontRef>
        </p:style>
        <p:txBody>
          <a:bodyPr wrap="square">
            <a:spAutoFit/>
          </a:bodyPr>
          <a:lstStyle/>
          <a:p>
            <a:pPr marL="285750" lvl="0" indent="-285750">
              <a:buFont typeface="Arial" panose="020B0604020202020204" pitchFamily="34" charset="0"/>
              <a:buChar char="•"/>
            </a:pPr>
            <a:endParaRPr lang="nl-BE" sz="1600" dirty="0"/>
          </a:p>
          <a:p>
            <a:pPr lvl="0"/>
            <a:r>
              <a:rPr lang="nl-BE" sz="1600" dirty="0">
                <a:latin typeface="FlandersArtSans-Light" panose="00000400000000000000" pitchFamily="2" charset="0"/>
              </a:rPr>
              <a:t> </a:t>
            </a:r>
            <a:r>
              <a:rPr lang="nl-BE" sz="2800" b="1" dirty="0" smtClean="0">
                <a:latin typeface="FlandersArtSans-Regular" panose="00000500000000000000" pitchFamily="2" charset="0"/>
              </a:rPr>
              <a:t>Het eindresultaat….</a:t>
            </a:r>
          </a:p>
          <a:p>
            <a:pPr lvl="0"/>
            <a:endParaRPr lang="nl-BE" sz="2800" b="1" u="sng" dirty="0" smtClean="0">
              <a:latin typeface="FlandersArtSans-Regular" panose="00000500000000000000" pitchFamily="2" charset="0"/>
            </a:endParaRPr>
          </a:p>
          <a:p>
            <a:pPr marL="285750" lvl="0" indent="-285750">
              <a:buFont typeface="Wingdings" panose="05000000000000000000" pitchFamily="2" charset="2"/>
              <a:buChar char="ü"/>
            </a:pPr>
            <a:r>
              <a:rPr lang="nl-BE" dirty="0" smtClean="0">
                <a:latin typeface="FlandersArtSans-Regular" panose="00000500000000000000" pitchFamily="2" charset="0"/>
              </a:rPr>
              <a:t>Een eindrapport bevat een  verslag van de focusgroepen, een analyse ervan en een inventaris van reductievoorstellen </a:t>
            </a:r>
          </a:p>
          <a:p>
            <a:pPr marL="285750" lvl="0" indent="-285750">
              <a:buFont typeface="Wingdings" panose="05000000000000000000" pitchFamily="2" charset="2"/>
              <a:buChar char="ü"/>
            </a:pPr>
            <a:endParaRPr lang="nl-BE" dirty="0">
              <a:latin typeface="FlandersArtSans-Regular" panose="00000500000000000000" pitchFamily="2" charset="0"/>
            </a:endParaRPr>
          </a:p>
          <a:p>
            <a:pPr marL="285750" lvl="0" indent="-285750">
              <a:buFont typeface="Wingdings" panose="05000000000000000000" pitchFamily="2" charset="2"/>
              <a:buChar char="ü"/>
            </a:pPr>
            <a:r>
              <a:rPr lang="nl-BE" dirty="0" smtClean="0">
                <a:latin typeface="FlandersArtSans-Regular" panose="00000500000000000000" pitchFamily="2" charset="0"/>
              </a:rPr>
              <a:t>Het engagement van alle onderwijsactoren om </a:t>
            </a:r>
            <a:r>
              <a:rPr lang="nl-BE" dirty="0" err="1" smtClean="0">
                <a:latin typeface="FlandersArtSans-Regular" panose="00000500000000000000" pitchFamily="2" charset="0"/>
              </a:rPr>
              <a:t>planlast</a:t>
            </a:r>
            <a:r>
              <a:rPr lang="nl-BE" dirty="0" smtClean="0">
                <a:latin typeface="FlandersArtSans-Regular" panose="00000500000000000000" pitchFamily="2" charset="0"/>
              </a:rPr>
              <a:t> te verminderen  </a:t>
            </a:r>
          </a:p>
          <a:p>
            <a:pPr marL="285750" lvl="0" indent="-285750">
              <a:buFont typeface="Wingdings" panose="05000000000000000000" pitchFamily="2" charset="2"/>
              <a:buChar char="ü"/>
            </a:pPr>
            <a:endParaRPr lang="nl-BE" dirty="0" smtClean="0">
              <a:latin typeface="FlandersArtSans-Regular" panose="00000500000000000000" pitchFamily="2" charset="0"/>
            </a:endParaRPr>
          </a:p>
          <a:p>
            <a:pPr marL="285750" lvl="0" indent="-285750">
              <a:buFont typeface="Wingdings" panose="05000000000000000000" pitchFamily="2" charset="2"/>
              <a:buChar char="ü"/>
            </a:pPr>
            <a:endParaRPr lang="nl-BE" dirty="0">
              <a:latin typeface="FlandersArtSans-Regular" panose="00000500000000000000" pitchFamily="2" charset="0"/>
            </a:endParaRPr>
          </a:p>
          <a:p>
            <a:pPr marL="285750" lvl="0" indent="-285750">
              <a:buFont typeface="Wingdings" panose="05000000000000000000" pitchFamily="2" charset="2"/>
              <a:buChar char="ü"/>
            </a:pPr>
            <a:r>
              <a:rPr lang="nl-BE" dirty="0" smtClean="0">
                <a:latin typeface="FlandersArtSans-Regular" panose="00000500000000000000" pitchFamily="2" charset="0"/>
              </a:rPr>
              <a:t>Planlastreductie </a:t>
            </a:r>
          </a:p>
          <a:p>
            <a:pPr marL="285750" lvl="0" indent="-285750">
              <a:buFont typeface="Wingdings" panose="05000000000000000000" pitchFamily="2" charset="2"/>
              <a:buChar char="ü"/>
            </a:pPr>
            <a:endParaRPr lang="nl-BE" dirty="0">
              <a:latin typeface="FlandersArtSans-Regular" panose="00000500000000000000" pitchFamily="2" charset="0"/>
            </a:endParaRPr>
          </a:p>
          <a:p>
            <a:pPr marL="285750" lvl="0" indent="-285750">
              <a:buFont typeface="Wingdings" panose="05000000000000000000" pitchFamily="2" charset="2"/>
              <a:buChar char="ü"/>
            </a:pPr>
            <a:endParaRPr lang="nl-BE" dirty="0">
              <a:latin typeface="FlandersArtSans-Regular" panose="00000500000000000000" pitchFamily="2" charset="0"/>
            </a:endParaRPr>
          </a:p>
          <a:p>
            <a:endParaRPr lang="nl-BE" dirty="0"/>
          </a:p>
        </p:txBody>
      </p:sp>
    </p:spTree>
    <p:extLst>
      <p:ext uri="{BB962C8B-B14F-4D97-AF65-F5344CB8AC3E}">
        <p14:creationId xmlns:p14="http://schemas.microsoft.com/office/powerpoint/2010/main" val="4163684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899592" y="980728"/>
            <a:ext cx="7560840" cy="449353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latin typeface="FlandersArtSans-Regular" panose="00000500000000000000" pitchFamily="2" charset="0"/>
              </a:rPr>
              <a:t>Timing</a:t>
            </a:r>
            <a:endParaRPr lang="nl-BE" sz="2800" b="1" dirty="0">
              <a:latin typeface="FlandersArtSans-Regular" panose="00000500000000000000" pitchFamily="2" charset="0"/>
            </a:endParaRPr>
          </a:p>
          <a:p>
            <a:pPr marL="285750" indent="-285750">
              <a:buFont typeface="Arial" panose="020B0604020202020204" pitchFamily="34" charset="0"/>
              <a:buChar char="•"/>
            </a:pPr>
            <a:endParaRPr lang="nl-BE" sz="2800"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Eerste </a:t>
            </a:r>
            <a:r>
              <a:rPr lang="nl-BE" dirty="0">
                <a:latin typeface="FlandersArtSans-Regular" panose="00000500000000000000" pitchFamily="2" charset="0"/>
              </a:rPr>
              <a:t>samenkomst van de </a:t>
            </a:r>
            <a:r>
              <a:rPr lang="nl-BE" dirty="0" smtClean="0">
                <a:latin typeface="FlandersArtSans-Regular" panose="00000500000000000000" pitchFamily="2" charset="0"/>
              </a:rPr>
              <a:t>begeleidingscommissie :  23 februari 2015 </a:t>
            </a:r>
          </a:p>
          <a:p>
            <a:pPr marL="285750" indent="-285750">
              <a:buFont typeface="Wingdings" panose="05000000000000000000" pitchFamily="2" charset="2"/>
              <a:buChar char="ü"/>
            </a:pPr>
            <a:r>
              <a:rPr lang="nl-BE" dirty="0">
                <a:latin typeface="FlandersArtSans-Regular" panose="00000500000000000000" pitchFamily="2" charset="0"/>
              </a:rPr>
              <a:t>Selectie van de deelnemers en voorbereiding van de focusgroepen : februari - maart</a:t>
            </a:r>
          </a:p>
          <a:p>
            <a:pPr marL="285750" indent="-285750">
              <a:buFont typeface="Wingdings" panose="05000000000000000000" pitchFamily="2" charset="2"/>
              <a:buChar char="ü"/>
            </a:pPr>
            <a:r>
              <a:rPr lang="nl-BE" dirty="0" smtClean="0">
                <a:latin typeface="FlandersArtSans-Regular" panose="00000500000000000000" pitchFamily="2" charset="0"/>
              </a:rPr>
              <a:t>Collectief startmoment: 24 maart 2015</a:t>
            </a:r>
            <a:endParaRPr lang="nl-BE"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Focusgroepen :  </a:t>
            </a:r>
            <a:r>
              <a:rPr lang="nl-BE" dirty="0">
                <a:latin typeface="FlandersArtSans-Regular" panose="00000500000000000000" pitchFamily="2" charset="0"/>
              </a:rPr>
              <a:t>april </a:t>
            </a:r>
            <a:r>
              <a:rPr lang="nl-BE" dirty="0" smtClean="0">
                <a:latin typeface="FlandersArtSans-Regular" panose="00000500000000000000" pitchFamily="2" charset="0"/>
              </a:rPr>
              <a:t>- </a:t>
            </a:r>
            <a:r>
              <a:rPr lang="nl-BE" dirty="0">
                <a:latin typeface="FlandersArtSans-Regular" panose="00000500000000000000" pitchFamily="2" charset="0"/>
              </a:rPr>
              <a:t>mei </a:t>
            </a:r>
            <a:r>
              <a:rPr lang="nl-BE" dirty="0" smtClean="0">
                <a:latin typeface="FlandersArtSans-Regular" panose="00000500000000000000" pitchFamily="2" charset="0"/>
              </a:rPr>
              <a:t> 2015</a:t>
            </a:r>
            <a:endParaRPr lang="nl-BE"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Minister en begeleidingscommissie nemen kennis </a:t>
            </a:r>
            <a:r>
              <a:rPr lang="nl-BE" dirty="0">
                <a:latin typeface="FlandersArtSans-Regular" panose="00000500000000000000" pitchFamily="2" charset="0"/>
              </a:rPr>
              <a:t>van de </a:t>
            </a:r>
            <a:r>
              <a:rPr lang="nl-BE" dirty="0" smtClean="0">
                <a:latin typeface="FlandersArtSans-Regular" panose="00000500000000000000" pitchFamily="2" charset="0"/>
              </a:rPr>
              <a:t>inventaris: </a:t>
            </a:r>
            <a:r>
              <a:rPr lang="nl-BE" dirty="0" err="1" smtClean="0">
                <a:latin typeface="FlandersArtSans-Regular" panose="00000500000000000000" pitchFamily="2" charset="0"/>
              </a:rPr>
              <a:t>vòòr</a:t>
            </a:r>
            <a:r>
              <a:rPr lang="nl-BE" dirty="0" smtClean="0">
                <a:latin typeface="FlandersArtSans-Regular" panose="00000500000000000000" pitchFamily="2" charset="0"/>
              </a:rPr>
              <a:t> </a:t>
            </a:r>
            <a:r>
              <a:rPr lang="nl-BE" dirty="0">
                <a:latin typeface="FlandersArtSans-Regular" panose="00000500000000000000" pitchFamily="2" charset="0"/>
              </a:rPr>
              <a:t>het zomerreces</a:t>
            </a:r>
            <a:r>
              <a:rPr lang="nl-BE" dirty="0" smtClean="0">
                <a:latin typeface="FlandersArtSans-Regular" panose="00000500000000000000" pitchFamily="2" charset="0"/>
              </a:rPr>
              <a:t> </a:t>
            </a:r>
            <a:endParaRPr lang="nl-BE"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Analyse </a:t>
            </a:r>
            <a:r>
              <a:rPr lang="nl-BE" dirty="0">
                <a:latin typeface="FlandersArtSans-Regular" panose="00000500000000000000" pitchFamily="2" charset="0"/>
              </a:rPr>
              <a:t>en toetsing van de voorstellen uit de focusgroepen </a:t>
            </a:r>
            <a:r>
              <a:rPr lang="nl-BE" dirty="0" smtClean="0">
                <a:latin typeface="FlandersArtSans-Regular" panose="00000500000000000000" pitchFamily="2" charset="0"/>
              </a:rPr>
              <a:t>: na het zomerreces  </a:t>
            </a:r>
            <a:endParaRPr lang="nl-BE"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Oplevering </a:t>
            </a:r>
            <a:r>
              <a:rPr lang="nl-BE" dirty="0">
                <a:latin typeface="FlandersArtSans-Regular" panose="00000500000000000000" pitchFamily="2" charset="0"/>
              </a:rPr>
              <a:t>van het </a:t>
            </a:r>
            <a:r>
              <a:rPr lang="nl-BE" dirty="0" smtClean="0">
                <a:latin typeface="FlandersArtSans-Regular" panose="00000500000000000000" pitchFamily="2" charset="0"/>
              </a:rPr>
              <a:t>eindresultaat en slotpresentatie : na het zomerreces</a:t>
            </a:r>
            <a:endParaRPr lang="nl-BE"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Derde </a:t>
            </a:r>
            <a:r>
              <a:rPr lang="nl-BE" dirty="0">
                <a:latin typeface="FlandersArtSans-Regular" panose="00000500000000000000" pitchFamily="2" charset="0"/>
              </a:rPr>
              <a:t>bijeenkomst van de </a:t>
            </a:r>
            <a:r>
              <a:rPr lang="nl-BE" dirty="0" smtClean="0">
                <a:latin typeface="FlandersArtSans-Regular" panose="00000500000000000000" pitchFamily="2" charset="0"/>
              </a:rPr>
              <a:t>begeleidingscommissie in functie </a:t>
            </a:r>
            <a:r>
              <a:rPr lang="nl-BE" dirty="0">
                <a:latin typeface="FlandersArtSans-Regular" panose="00000500000000000000" pitchFamily="2" charset="0"/>
              </a:rPr>
              <a:t>van de verdere </a:t>
            </a:r>
            <a:r>
              <a:rPr lang="nl-BE" dirty="0" smtClean="0">
                <a:latin typeface="FlandersArtSans-Regular" panose="00000500000000000000" pitchFamily="2" charset="0"/>
              </a:rPr>
              <a:t>uitrol : najaar 2015</a:t>
            </a:r>
            <a:endParaRPr lang="nl-BE" dirty="0">
              <a:latin typeface="FlandersArtSans-Regular" panose="00000500000000000000" pitchFamily="2" charset="0"/>
            </a:endParaRPr>
          </a:p>
          <a:p>
            <a:endParaRPr lang="nl-BE" sz="1400" dirty="0" smtClean="0"/>
          </a:p>
        </p:txBody>
      </p:sp>
    </p:spTree>
    <p:extLst>
      <p:ext uri="{BB962C8B-B14F-4D97-AF65-F5344CB8AC3E}">
        <p14:creationId xmlns:p14="http://schemas.microsoft.com/office/powerpoint/2010/main" val="20041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a:r>
            <a:br>
              <a:rPr lang="nl-BE" dirty="0" smtClean="0"/>
            </a:br>
            <a:r>
              <a:rPr lang="nl-BE" dirty="0"/>
              <a:t/>
            </a:r>
            <a:br>
              <a:rPr lang="nl-BE" dirty="0"/>
            </a:br>
            <a:r>
              <a:rPr lang="nl-BE" dirty="0" smtClean="0"/>
              <a:t/>
            </a:r>
            <a:br>
              <a:rPr lang="nl-BE" dirty="0" smtClean="0"/>
            </a:br>
            <a:r>
              <a:rPr lang="nl-BE" dirty="0"/>
              <a:t/>
            </a:r>
            <a:br>
              <a:rPr lang="nl-BE" dirty="0"/>
            </a:br>
            <a:endParaRPr lang="nl-BE" dirty="0"/>
          </a:p>
        </p:txBody>
      </p:sp>
      <p:sp>
        <p:nvSpPr>
          <p:cNvPr id="3" name="Ondertitel 2"/>
          <p:cNvSpPr>
            <a:spLocks noGrp="1"/>
          </p:cNvSpPr>
          <p:nvPr>
            <p:ph idx="1"/>
          </p:nvPr>
        </p:nvSpPr>
        <p:spPr>
          <a:xfrm>
            <a:off x="755576" y="764704"/>
            <a:ext cx="8022504" cy="4176463"/>
          </a:xfrm>
        </p:spPr>
        <p:style>
          <a:lnRef idx="1">
            <a:schemeClr val="dk1"/>
          </a:lnRef>
          <a:fillRef idx="2">
            <a:schemeClr val="dk1"/>
          </a:fillRef>
          <a:effectRef idx="1">
            <a:schemeClr val="dk1"/>
          </a:effectRef>
          <a:fontRef idx="minor">
            <a:schemeClr val="dk1"/>
          </a:fontRef>
        </p:style>
        <p:txBody>
          <a:bodyPr/>
          <a:lstStyle/>
          <a:p>
            <a:pPr marL="0" indent="0" algn="ctr">
              <a:buNone/>
            </a:pPr>
            <a:endParaRPr lang="nl-BE" sz="2800" dirty="0" smtClean="0">
              <a:solidFill>
                <a:schemeClr val="tx1"/>
              </a:solidFill>
              <a:latin typeface="FlandersArtSans-Regular" panose="00000500000000000000" pitchFamily="2" charset="0"/>
            </a:endParaRPr>
          </a:p>
          <a:p>
            <a:pPr marL="0" indent="0" algn="ctr">
              <a:buNone/>
            </a:pPr>
            <a:r>
              <a:rPr lang="nl-BE" sz="2800" b="1" dirty="0" smtClean="0">
                <a:solidFill>
                  <a:schemeClr val="tx1"/>
                </a:solidFill>
                <a:latin typeface="FlandersArtSans-Regular" panose="00000500000000000000" pitchFamily="2" charset="0"/>
              </a:rPr>
              <a:t>Vragen</a:t>
            </a:r>
          </a:p>
          <a:p>
            <a:pPr marL="0" indent="0" algn="ctr">
              <a:buNone/>
            </a:pPr>
            <a:r>
              <a:rPr lang="nl-BE" sz="2800" b="1" dirty="0" smtClean="0">
                <a:solidFill>
                  <a:schemeClr val="tx1"/>
                </a:solidFill>
                <a:latin typeface="FlandersArtSans-Regular" panose="00000500000000000000" pitchFamily="2" charset="0"/>
              </a:rPr>
              <a:t>Opmerkingen</a:t>
            </a:r>
          </a:p>
          <a:p>
            <a:pPr marL="0" indent="0" algn="ctr">
              <a:buNone/>
            </a:pPr>
            <a:r>
              <a:rPr lang="nl-BE" sz="2800" b="1" dirty="0" smtClean="0">
                <a:solidFill>
                  <a:schemeClr val="tx1"/>
                </a:solidFill>
                <a:latin typeface="FlandersArtSans-Regular" panose="00000500000000000000" pitchFamily="2" charset="0"/>
              </a:rPr>
              <a:t>Ideeën</a:t>
            </a:r>
          </a:p>
          <a:p>
            <a:pPr marL="0" indent="0" algn="ctr">
              <a:buNone/>
            </a:pPr>
            <a:endParaRPr lang="nl-BE" sz="2800" dirty="0">
              <a:solidFill>
                <a:schemeClr val="tx1"/>
              </a:solidFill>
              <a:latin typeface="FlandersArtSans-Regular" panose="00000500000000000000" pitchFamily="2" charset="0"/>
            </a:endParaRPr>
          </a:p>
          <a:p>
            <a:pPr marL="0" indent="0" algn="ctr">
              <a:buNone/>
            </a:pPr>
            <a:endParaRPr lang="nl-BE" sz="2800" dirty="0" smtClean="0">
              <a:solidFill>
                <a:schemeClr val="tx1"/>
              </a:solidFill>
              <a:latin typeface="FlandersArtSans-Regular" panose="00000500000000000000" pitchFamily="2" charset="0"/>
            </a:endParaRPr>
          </a:p>
          <a:p>
            <a:pPr marL="0" indent="0" algn="ctr">
              <a:buNone/>
            </a:pPr>
            <a:endParaRPr lang="nl-BE" sz="2800" dirty="0">
              <a:solidFill>
                <a:schemeClr val="tx1"/>
              </a:solidFill>
              <a:latin typeface="FlandersArtSans-Regular" panose="00000500000000000000" pitchFamily="2" charset="0"/>
            </a:endParaRPr>
          </a:p>
          <a:p>
            <a:pPr marL="0" indent="0" algn="ctr">
              <a:buNone/>
            </a:pPr>
            <a:r>
              <a:rPr lang="nl-BE" sz="2400" dirty="0" smtClean="0">
                <a:solidFill>
                  <a:schemeClr val="tx1"/>
                </a:solidFill>
                <a:latin typeface="FlandersArtSans-Regular" panose="00000500000000000000" pitchFamily="2" charset="0"/>
              </a:rPr>
              <a:t>Planlast@ond.vlaanderen.be</a:t>
            </a:r>
            <a:r>
              <a:rPr lang="nl-BE" sz="2800" dirty="0" smtClean="0">
                <a:solidFill>
                  <a:schemeClr val="tx1"/>
                </a:solidFill>
                <a:latin typeface="FlandersArtSans-Regular" panose="00000500000000000000" pitchFamily="2" charset="0"/>
              </a:rPr>
              <a:t> </a:t>
            </a:r>
            <a:endParaRPr lang="nl-BE" sz="2800" dirty="0">
              <a:solidFill>
                <a:schemeClr val="tx1"/>
              </a:solidFill>
              <a:latin typeface="FlandersArtSans-Regular" panose="00000500000000000000" pitchFamily="2" charset="0"/>
            </a:endParaRPr>
          </a:p>
        </p:txBody>
      </p:sp>
      <p:pic>
        <p:nvPicPr>
          <p:cNvPr id="6147" name="Picture 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71600" y="2931623"/>
            <a:ext cx="1901825"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0250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115616" y="1268760"/>
            <a:ext cx="7344816" cy="353943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latin typeface="FlandersArtSans-Regular" panose="00000500000000000000" pitchFamily="2" charset="0"/>
              </a:rPr>
              <a:t>Planlast 2015</a:t>
            </a:r>
          </a:p>
          <a:p>
            <a:endParaRPr lang="nl-BE" sz="2800" b="1" i="1" dirty="0">
              <a:latin typeface="FlandersArtSans-Regular" panose="00000500000000000000" pitchFamily="2" charset="0"/>
            </a:endParaRPr>
          </a:p>
          <a:p>
            <a:r>
              <a:rPr lang="nl-BE" sz="2800" b="1" i="1" dirty="0" smtClean="0">
                <a:latin typeface="FlandersArtSans-Regular" panose="00000500000000000000" pitchFamily="2" charset="0"/>
              </a:rPr>
              <a:t>Werkzaamheden en praktische organisatie  focusgroepen 2015</a:t>
            </a:r>
            <a:endParaRPr lang="nl-BE" sz="2800" i="1" dirty="0">
              <a:latin typeface="FlandersArtSans-Regular" panose="00000500000000000000" pitchFamily="2" charset="0"/>
            </a:endParaRPr>
          </a:p>
          <a:p>
            <a:endParaRPr lang="nl-BE" sz="2800" i="1" dirty="0" smtClean="0"/>
          </a:p>
          <a:p>
            <a:r>
              <a:rPr lang="nl-BE" sz="2000" b="1" i="1" dirty="0">
                <a:latin typeface="FlandersArtSans-Regular" panose="00000500000000000000" pitchFamily="2" charset="0"/>
              </a:rPr>
              <a:t>Jeroen Backs</a:t>
            </a:r>
            <a:r>
              <a:rPr lang="nl-BE" sz="2000" b="1" i="1" dirty="0" smtClean="0">
                <a:latin typeface="FlandersArtSans-Regular" panose="00000500000000000000" pitchFamily="2" charset="0"/>
              </a:rPr>
              <a:t>,</a:t>
            </a:r>
          </a:p>
          <a:p>
            <a:r>
              <a:rPr lang="nl-BE" sz="2000" b="1" i="1" dirty="0" smtClean="0">
                <a:latin typeface="FlandersArtSans-Regular" panose="00000500000000000000" pitchFamily="2" charset="0"/>
              </a:rPr>
              <a:t>Afdelingshoofd</a:t>
            </a:r>
          </a:p>
          <a:p>
            <a:r>
              <a:rPr lang="nl-BE" sz="2000" b="1" i="1" dirty="0" smtClean="0">
                <a:latin typeface="FlandersArtSans-Regular" panose="00000500000000000000" pitchFamily="2" charset="0"/>
              </a:rPr>
              <a:t>Afdeling </a:t>
            </a:r>
            <a:r>
              <a:rPr lang="nl-BE" sz="2000" b="1" i="1" dirty="0">
                <a:latin typeface="FlandersArtSans-Regular" panose="00000500000000000000" pitchFamily="2" charset="0"/>
              </a:rPr>
              <a:t>Strategische Beleidsondersteuning</a:t>
            </a:r>
          </a:p>
          <a:p>
            <a:endParaRPr lang="nl-BE" sz="2400" i="1" dirty="0"/>
          </a:p>
        </p:txBody>
      </p:sp>
    </p:spTree>
    <p:extLst>
      <p:ext uri="{BB962C8B-B14F-4D97-AF65-F5344CB8AC3E}">
        <p14:creationId xmlns:p14="http://schemas.microsoft.com/office/powerpoint/2010/main" val="3835718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115616" y="332656"/>
            <a:ext cx="7344816" cy="504753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endParaRPr lang="nl-BE" sz="2800" b="1" dirty="0" smtClean="0">
              <a:latin typeface="FlandersArtSans-Regular" panose="00000500000000000000" pitchFamily="2" charset="0"/>
            </a:endParaRPr>
          </a:p>
          <a:p>
            <a:r>
              <a:rPr lang="nl-BE" sz="2800" b="1" dirty="0" smtClean="0">
                <a:latin typeface="FlandersArtSans-Regular" panose="00000500000000000000" pitchFamily="2" charset="0"/>
              </a:rPr>
              <a:t>Bedoeling  </a:t>
            </a:r>
          </a:p>
          <a:p>
            <a:endParaRPr lang="nl-BE" sz="2000" dirty="0" smtClean="0"/>
          </a:p>
          <a:p>
            <a:r>
              <a:rPr lang="nl-BE" sz="2400" i="1" dirty="0" smtClean="0"/>
              <a:t>Voortbouwend op de inzichten van het onderzoek van 2012-2013, gaan we op zoek naar</a:t>
            </a:r>
          </a:p>
          <a:p>
            <a:endParaRPr lang="nl-BE" sz="2400" i="1" dirty="0"/>
          </a:p>
          <a:p>
            <a:pPr marL="342900" indent="-342900">
              <a:buAutoNum type="arabicParenR"/>
            </a:pPr>
            <a:r>
              <a:rPr lang="nl-BE" i="1" dirty="0">
                <a:latin typeface="FlandersArtSans-Regular" panose="00000500000000000000" pitchFamily="2" charset="0"/>
              </a:rPr>
              <a:t>Welke opdrachten, activiteiten, processen </a:t>
            </a:r>
            <a:r>
              <a:rPr lang="nl-BE" i="1" dirty="0" err="1">
                <a:latin typeface="FlandersArtSans-Regular" panose="00000500000000000000" pitchFamily="2" charset="0"/>
              </a:rPr>
              <a:t>mbt</a:t>
            </a:r>
            <a:r>
              <a:rPr lang="nl-BE" i="1" dirty="0">
                <a:latin typeface="FlandersArtSans-Regular" panose="00000500000000000000" pitchFamily="2" charset="0"/>
              </a:rPr>
              <a:t> tot de vastgestelde thema’s leiden tot planlast en/of tot een ervaring van gebrek aan autonomie door regeldruk </a:t>
            </a:r>
            <a:r>
              <a:rPr lang="nl-BE" i="1" dirty="0" smtClean="0">
                <a:latin typeface="FlandersArtSans-Regular" panose="00000500000000000000" pitchFamily="2" charset="0"/>
              </a:rPr>
              <a:t> </a:t>
            </a:r>
            <a:endParaRPr lang="nl-BE" i="1" dirty="0">
              <a:latin typeface="FlandersArtSans-Regular" panose="00000500000000000000" pitchFamily="2" charset="0"/>
            </a:endParaRPr>
          </a:p>
          <a:p>
            <a:pPr marL="342900" indent="-342900">
              <a:buAutoNum type="arabicParenR"/>
            </a:pPr>
            <a:endParaRPr lang="nl-BE" i="1" dirty="0">
              <a:latin typeface="FlandersArtSans-Regular" panose="00000500000000000000" pitchFamily="2" charset="0"/>
            </a:endParaRPr>
          </a:p>
          <a:p>
            <a:pPr marL="342900" indent="-342900">
              <a:buAutoNum type="arabicParenR"/>
            </a:pPr>
            <a:r>
              <a:rPr lang="nl-BE" i="1" dirty="0">
                <a:latin typeface="FlandersArtSans-Regular" panose="00000500000000000000" pitchFamily="2" charset="0"/>
              </a:rPr>
              <a:t>Welke reductie van bronnen van planlast </a:t>
            </a:r>
            <a:r>
              <a:rPr lang="nl-BE" i="1" dirty="0" smtClean="0">
                <a:latin typeface="FlandersArtSans-Regular" panose="00000500000000000000" pitchFamily="2" charset="0"/>
              </a:rPr>
              <a:t>mogelijk is zowel </a:t>
            </a:r>
            <a:r>
              <a:rPr lang="nl-BE" i="1" dirty="0">
                <a:latin typeface="FlandersArtSans-Regular" panose="00000500000000000000" pitchFamily="2" charset="0"/>
              </a:rPr>
              <a:t>op korte als op lange termijn rekening houdend met de verschillende verantwoordelijkheden van de verschillende relevante actoren    </a:t>
            </a:r>
          </a:p>
          <a:p>
            <a:endParaRPr lang="nl-BE" sz="2400" i="1" dirty="0" smtClean="0"/>
          </a:p>
          <a:p>
            <a:endParaRPr lang="nl-BE" sz="2400" i="1" dirty="0"/>
          </a:p>
        </p:txBody>
      </p:sp>
    </p:spTree>
    <p:extLst>
      <p:ext uri="{BB962C8B-B14F-4D97-AF65-F5344CB8AC3E}">
        <p14:creationId xmlns:p14="http://schemas.microsoft.com/office/powerpoint/2010/main" val="3118633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43608" y="836712"/>
            <a:ext cx="7344816" cy="452431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endParaRPr lang="nl-BE" b="1" dirty="0" smtClean="0">
              <a:latin typeface="FlandersArtSans-Regular" panose="00000500000000000000" pitchFamily="2" charset="0"/>
            </a:endParaRPr>
          </a:p>
          <a:p>
            <a:r>
              <a:rPr lang="nl-BE" sz="2800" b="1" dirty="0" smtClean="0">
                <a:latin typeface="FlandersArtSans-Regular" panose="00000500000000000000" pitchFamily="2" charset="0"/>
              </a:rPr>
              <a:t>Waar halen we de informatie?</a:t>
            </a:r>
          </a:p>
          <a:p>
            <a:endParaRPr lang="nl-BE" sz="2800" b="1" i="1" dirty="0">
              <a:latin typeface="FlandersArtSans-Regular" panose="00000500000000000000" pitchFamily="2" charset="0"/>
            </a:endParaRPr>
          </a:p>
          <a:p>
            <a:r>
              <a:rPr lang="nl-BE" i="1" dirty="0" smtClean="0"/>
              <a:t>Deelnemers: Leraren </a:t>
            </a:r>
            <a:r>
              <a:rPr lang="nl-BE" i="1" dirty="0"/>
              <a:t>en middenkader in </a:t>
            </a:r>
            <a:r>
              <a:rPr lang="nl-BE" i="1" dirty="0" smtClean="0"/>
              <a:t>scholen, schoolsecretariaten, schoolleiders</a:t>
            </a:r>
            <a:r>
              <a:rPr lang="nl-BE" i="1" dirty="0"/>
              <a:t>,</a:t>
            </a:r>
            <a:r>
              <a:rPr lang="nl-BE" i="1" dirty="0" smtClean="0"/>
              <a:t> coördinerende </a:t>
            </a:r>
            <a:r>
              <a:rPr lang="nl-BE" i="1" dirty="0"/>
              <a:t>directeurs, algemene </a:t>
            </a:r>
            <a:r>
              <a:rPr lang="nl-BE" i="1" dirty="0" smtClean="0"/>
              <a:t>directeurs, schoolbesturen, pedagogische </a:t>
            </a:r>
            <a:r>
              <a:rPr lang="nl-BE" i="1" dirty="0"/>
              <a:t>begeleidingsdiensten, de vakorganisaties en de koepels en het GO</a:t>
            </a:r>
            <a:r>
              <a:rPr lang="nl-BE" i="1" dirty="0" smtClean="0"/>
              <a:t>! , medewerkers centra voor leerlingenbegeleiding en beleidsmedewerkers</a:t>
            </a:r>
          </a:p>
          <a:p>
            <a:pPr lvl="1"/>
            <a:r>
              <a:rPr lang="nl-BE" i="1" dirty="0" smtClean="0">
                <a:latin typeface="FlandersArtSans-Regular" panose="00000500000000000000" pitchFamily="2" charset="0"/>
              </a:rPr>
              <a:t>  </a:t>
            </a:r>
          </a:p>
          <a:p>
            <a:r>
              <a:rPr lang="nl-BE" sz="2800" b="1" dirty="0" smtClean="0">
                <a:latin typeface="FlandersArtSans-Regular" panose="00000500000000000000" pitchFamily="2" charset="0"/>
              </a:rPr>
              <a:t>Wat verwachten we?</a:t>
            </a:r>
          </a:p>
          <a:p>
            <a:endParaRPr lang="nl-BE" sz="2400" b="1" dirty="0" smtClean="0">
              <a:latin typeface="FlandersArtSans-Regular" panose="00000500000000000000" pitchFamily="2" charset="0"/>
            </a:endParaRPr>
          </a:p>
          <a:p>
            <a:pPr marL="742950" lvl="1" indent="-285750">
              <a:buFont typeface="Wingdings" panose="05000000000000000000" pitchFamily="2" charset="2"/>
              <a:buChar char="ü"/>
            </a:pPr>
            <a:r>
              <a:rPr lang="nl-BE" dirty="0" smtClean="0">
                <a:latin typeface="FlandersArtSans-Regular" panose="00000500000000000000" pitchFamily="2" charset="0"/>
              </a:rPr>
              <a:t>Ongezouten mening</a:t>
            </a:r>
          </a:p>
          <a:p>
            <a:pPr marL="742950" lvl="1" indent="-285750">
              <a:buFont typeface="Wingdings" panose="05000000000000000000" pitchFamily="2" charset="2"/>
              <a:buChar char="ü"/>
            </a:pPr>
            <a:r>
              <a:rPr lang="nl-BE" dirty="0" smtClean="0">
                <a:latin typeface="FlandersArtSans-Regular" panose="00000500000000000000" pitchFamily="2" charset="0"/>
              </a:rPr>
              <a:t>Constructieve geest </a:t>
            </a:r>
          </a:p>
          <a:p>
            <a:pPr marL="742950" lvl="1" indent="-285750">
              <a:buFont typeface="Wingdings" panose="05000000000000000000" pitchFamily="2" charset="2"/>
              <a:buChar char="ü"/>
            </a:pPr>
            <a:r>
              <a:rPr lang="nl-BE" dirty="0" smtClean="0">
                <a:latin typeface="FlandersArtSans-Regular" panose="00000500000000000000" pitchFamily="2" charset="0"/>
              </a:rPr>
              <a:t>Engagement van iedereen om planlast aan te pakken</a:t>
            </a:r>
            <a:endParaRPr lang="nl-BE" dirty="0">
              <a:latin typeface="FlandersArtSans-Regular" panose="00000500000000000000" pitchFamily="2" charset="0"/>
            </a:endParaRPr>
          </a:p>
        </p:txBody>
      </p:sp>
    </p:spTree>
    <p:extLst>
      <p:ext uri="{BB962C8B-B14F-4D97-AF65-F5344CB8AC3E}">
        <p14:creationId xmlns:p14="http://schemas.microsoft.com/office/powerpoint/2010/main" val="3093019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3568" y="836712"/>
            <a:ext cx="7848872" cy="427809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endParaRPr lang="nl-BE" b="1" dirty="0" smtClean="0">
              <a:latin typeface="FlandersArtSans-Regular" panose="00000500000000000000" pitchFamily="2" charset="0"/>
            </a:endParaRPr>
          </a:p>
          <a:p>
            <a:r>
              <a:rPr lang="nl-BE" sz="2800" b="1" dirty="0" smtClean="0">
                <a:latin typeface="FlandersArtSans-Regular" panose="00000500000000000000" pitchFamily="2" charset="0"/>
              </a:rPr>
              <a:t>Basiseenheid: de school</a:t>
            </a:r>
          </a:p>
          <a:p>
            <a:endParaRPr lang="nl-BE" sz="2800" b="1" dirty="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Ad random getrokken </a:t>
            </a:r>
            <a:r>
              <a:rPr lang="nl-BE" b="1" dirty="0" smtClean="0">
                <a:latin typeface="FlandersArtSans-Regular" panose="00000500000000000000" pitchFamily="2" charset="0"/>
              </a:rPr>
              <a:t>steekproef</a:t>
            </a:r>
            <a:r>
              <a:rPr lang="nl-BE" dirty="0" smtClean="0">
                <a:latin typeface="FlandersArtSans-Regular" panose="00000500000000000000" pitchFamily="2" charset="0"/>
              </a:rPr>
              <a:t> </a:t>
            </a:r>
            <a:r>
              <a:rPr lang="nl-BE" dirty="0">
                <a:latin typeface="FlandersArtSans-Regular" panose="00000500000000000000" pitchFamily="2" charset="0"/>
              </a:rPr>
              <a:t>van </a:t>
            </a:r>
            <a:r>
              <a:rPr lang="nl-BE" dirty="0" smtClean="0">
                <a:latin typeface="FlandersArtSans-Regular" panose="00000500000000000000" pitchFamily="2" charset="0"/>
              </a:rPr>
              <a:t>scholen. </a:t>
            </a:r>
          </a:p>
          <a:p>
            <a:pPr marL="285750" indent="-285750">
              <a:buFont typeface="Wingdings" panose="05000000000000000000" pitchFamily="2" charset="2"/>
              <a:buChar char="ü"/>
            </a:pPr>
            <a:endParaRPr lang="nl-BE"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panose="00000500000000000000" pitchFamily="2" charset="0"/>
              </a:rPr>
              <a:t>De </a:t>
            </a:r>
            <a:r>
              <a:rPr lang="nl-BE" dirty="0">
                <a:latin typeface="FlandersArtSans-Regular" panose="00000500000000000000" pitchFamily="2" charset="0"/>
              </a:rPr>
              <a:t>helft uit het </a:t>
            </a:r>
            <a:r>
              <a:rPr lang="nl-BE" dirty="0" smtClean="0">
                <a:latin typeface="FlandersArtSans-Regular" panose="00000500000000000000" pitchFamily="2" charset="0"/>
              </a:rPr>
              <a:t>gewoon (2/3) </a:t>
            </a:r>
            <a:r>
              <a:rPr lang="nl-BE" dirty="0">
                <a:latin typeface="FlandersArtSans-Regular" panose="00000500000000000000" pitchFamily="2" charset="0"/>
              </a:rPr>
              <a:t>en </a:t>
            </a:r>
            <a:r>
              <a:rPr lang="nl-BE" dirty="0" smtClean="0">
                <a:latin typeface="FlandersArtSans-Regular" panose="00000500000000000000" pitchFamily="2" charset="0"/>
              </a:rPr>
              <a:t>buitengewoon (1/3) basisonderwijs en </a:t>
            </a:r>
            <a:r>
              <a:rPr lang="nl-BE" dirty="0">
                <a:latin typeface="FlandersArtSans-Regular" panose="00000500000000000000" pitchFamily="2" charset="0"/>
              </a:rPr>
              <a:t>de andere helft uit het </a:t>
            </a:r>
            <a:r>
              <a:rPr lang="nl-BE" dirty="0" smtClean="0">
                <a:latin typeface="FlandersArtSans-Regular" panose="00000500000000000000" pitchFamily="2" charset="0"/>
              </a:rPr>
              <a:t>gewoon (2/3) </a:t>
            </a:r>
            <a:r>
              <a:rPr lang="nl-BE" dirty="0">
                <a:latin typeface="FlandersArtSans-Regular" panose="00000500000000000000" pitchFamily="2" charset="0"/>
              </a:rPr>
              <a:t>en </a:t>
            </a:r>
            <a:r>
              <a:rPr lang="nl-BE" dirty="0" smtClean="0">
                <a:latin typeface="FlandersArtSans-Regular" panose="00000500000000000000" pitchFamily="2" charset="0"/>
              </a:rPr>
              <a:t>buitengewoon (1/3) </a:t>
            </a:r>
            <a:r>
              <a:rPr lang="nl-BE" dirty="0">
                <a:latin typeface="FlandersArtSans-Regular" panose="00000500000000000000" pitchFamily="2" charset="0"/>
              </a:rPr>
              <a:t>secundair </a:t>
            </a:r>
            <a:r>
              <a:rPr lang="nl-BE" dirty="0" smtClean="0">
                <a:latin typeface="FlandersArtSans-Regular" panose="00000500000000000000" pitchFamily="2" charset="0"/>
              </a:rPr>
              <a:t>onderwijs</a:t>
            </a:r>
            <a:endParaRPr lang="nl-BE" dirty="0">
              <a:latin typeface="FlandersArtSans-Regular" panose="00000500000000000000" pitchFamily="2" charset="0"/>
            </a:endParaRPr>
          </a:p>
          <a:p>
            <a:pPr marL="285750" indent="-285750">
              <a:buFont typeface="Wingdings" panose="05000000000000000000" pitchFamily="2" charset="2"/>
              <a:buChar char="ü"/>
            </a:pPr>
            <a:endParaRPr lang="nl-BE" b="1" dirty="0" smtClean="0">
              <a:latin typeface="FlandersArtSans-Regular" panose="00000500000000000000" pitchFamily="2" charset="0"/>
            </a:endParaRPr>
          </a:p>
          <a:p>
            <a:pPr marL="285750" indent="-285750">
              <a:buFont typeface="Wingdings" panose="05000000000000000000" pitchFamily="2" charset="2"/>
              <a:buChar char="ü"/>
            </a:pPr>
            <a:r>
              <a:rPr lang="nl-BE" b="1" dirty="0" err="1" smtClean="0">
                <a:latin typeface="FlandersArtSans-Regular" panose="00000500000000000000" pitchFamily="2" charset="0"/>
              </a:rPr>
              <a:t>Strata</a:t>
            </a:r>
            <a:r>
              <a:rPr lang="nl-BE" dirty="0" smtClean="0">
                <a:latin typeface="FlandersArtSans-Regular" panose="00000500000000000000" pitchFamily="2" charset="0"/>
              </a:rPr>
              <a:t> : </a:t>
            </a:r>
            <a:r>
              <a:rPr lang="nl-BE" dirty="0">
                <a:latin typeface="FlandersArtSans-Regular" panose="00000500000000000000" pitchFamily="2" charset="0"/>
              </a:rPr>
              <a:t>ligging (grootstedelijke en niet-grootstedelijke context), net, schoolgrootte, onderwijsvormen </a:t>
            </a:r>
            <a:r>
              <a:rPr lang="nl-BE" dirty="0" smtClean="0">
                <a:latin typeface="FlandersArtSans-Regular" panose="00000500000000000000" pitchFamily="2" charset="0"/>
              </a:rPr>
              <a:t>(SO).</a:t>
            </a:r>
          </a:p>
          <a:p>
            <a:pPr marL="285750" indent="-285750">
              <a:buFont typeface="Wingdings" panose="05000000000000000000" pitchFamily="2" charset="2"/>
              <a:buChar char="ü"/>
            </a:pPr>
            <a:endParaRPr lang="nl-BE"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ArtSans-Regular"/>
                <a:ea typeface="Calibri"/>
                <a:cs typeface="Calibri"/>
              </a:rPr>
              <a:t>De scholen worden telefonisch uitgenodigd om deel te nemen en ontvangen via mail bijkomende info. </a:t>
            </a:r>
            <a:endParaRPr lang="nl-BE" dirty="0">
              <a:latin typeface="FlandersArtSans-Regular"/>
              <a:ea typeface="Calibri"/>
              <a:cs typeface="Calibri"/>
            </a:endParaRPr>
          </a:p>
        </p:txBody>
      </p:sp>
    </p:spTree>
    <p:extLst>
      <p:ext uri="{BB962C8B-B14F-4D97-AF65-F5344CB8AC3E}">
        <p14:creationId xmlns:p14="http://schemas.microsoft.com/office/powerpoint/2010/main" val="182763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83568" y="980728"/>
            <a:ext cx="7848872" cy="455509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endParaRPr lang="nl-BE" sz="2800" b="1" dirty="0" smtClean="0">
              <a:latin typeface="FlandersArtSans-Regular" panose="00000500000000000000" pitchFamily="2" charset="0"/>
            </a:endParaRPr>
          </a:p>
          <a:p>
            <a:r>
              <a:rPr lang="nl-BE" sz="2800" b="1" dirty="0" smtClean="0">
                <a:latin typeface="FlandersArtSans-Regular" panose="00000500000000000000" pitchFamily="2" charset="0"/>
              </a:rPr>
              <a:t>Het onderzoek: praktisch</a:t>
            </a:r>
            <a:endParaRPr lang="nl-BE" sz="2800" b="1" dirty="0">
              <a:latin typeface="FlandersArtSans-Regular" panose="00000500000000000000" pitchFamily="2" charset="0"/>
            </a:endParaRPr>
          </a:p>
          <a:p>
            <a:endParaRPr lang="nl-BE" dirty="0" smtClean="0">
              <a:latin typeface="FlandersArtSans-Regular" panose="00000500000000000000" pitchFamily="2" charset="0"/>
            </a:endParaRPr>
          </a:p>
          <a:p>
            <a:pPr marL="285750" indent="-285750">
              <a:buFont typeface="Wingdings" panose="05000000000000000000" pitchFamily="2" charset="2"/>
              <a:buChar char="ü"/>
            </a:pPr>
            <a:r>
              <a:rPr lang="nl-BE" b="1" dirty="0" smtClean="0">
                <a:latin typeface="FlandersArtSans-Regular" panose="00000500000000000000" pitchFamily="2" charset="0"/>
              </a:rPr>
              <a:t>18 focusgroepen </a:t>
            </a:r>
            <a:r>
              <a:rPr lang="nl-BE" dirty="0" smtClean="0">
                <a:latin typeface="FlandersArtSans-Regular" panose="00000500000000000000" pitchFamily="2" charset="0"/>
              </a:rPr>
              <a:t>hier in het </a:t>
            </a:r>
            <a:r>
              <a:rPr lang="nl-BE" dirty="0" err="1" smtClean="0">
                <a:latin typeface="FlandersArtSans-Regular" panose="00000500000000000000" pitchFamily="2" charset="0"/>
              </a:rPr>
              <a:t>Consciencegebouw</a:t>
            </a:r>
            <a:r>
              <a:rPr lang="nl-BE" dirty="0" smtClean="0">
                <a:latin typeface="FlandersArtSans-Regular" panose="00000500000000000000" pitchFamily="2" charset="0"/>
              </a:rPr>
              <a:t> met </a:t>
            </a:r>
            <a:r>
              <a:rPr lang="nl-BE" dirty="0">
                <a:latin typeface="FlandersArtSans-Regular" panose="00000500000000000000" pitchFamily="2" charset="0"/>
              </a:rPr>
              <a:t>10 à 15 deelnemers per </a:t>
            </a:r>
            <a:r>
              <a:rPr lang="nl-BE" dirty="0" smtClean="0">
                <a:latin typeface="FlandersArtSans-Regular" panose="00000500000000000000" pitchFamily="2" charset="0"/>
              </a:rPr>
              <a:t>groep </a:t>
            </a:r>
            <a:r>
              <a:rPr lang="nl-BE" dirty="0">
                <a:latin typeface="FlandersArtSans-Regular" panose="00000500000000000000" pitchFamily="2" charset="0"/>
              </a:rPr>
              <a:t>in april en mei 2015 </a:t>
            </a:r>
            <a:endParaRPr lang="nl-BE" b="1" dirty="0" smtClean="0">
              <a:latin typeface="FlandersArtSans-Regular" panose="00000500000000000000" pitchFamily="2" charset="0"/>
            </a:endParaRPr>
          </a:p>
          <a:p>
            <a:pPr marL="285750" indent="-285750">
              <a:buFont typeface="Wingdings" panose="05000000000000000000" pitchFamily="2" charset="2"/>
              <a:buChar char="ü"/>
            </a:pPr>
            <a:endParaRPr lang="nl-BE" b="1" dirty="0" smtClean="0">
              <a:latin typeface="FlandersArtSans-Regular" panose="00000500000000000000" pitchFamily="2" charset="0"/>
            </a:endParaRPr>
          </a:p>
          <a:p>
            <a:pPr marL="285750" indent="-285750">
              <a:buFont typeface="Wingdings" panose="05000000000000000000" pitchFamily="2" charset="2"/>
              <a:buChar char="ü"/>
            </a:pPr>
            <a:r>
              <a:rPr lang="nl-BE" dirty="0" smtClean="0">
                <a:latin typeface="Flanders Art Sans"/>
              </a:rPr>
              <a:t>Een </a:t>
            </a:r>
            <a:r>
              <a:rPr lang="nl-BE" dirty="0">
                <a:latin typeface="Flanders Art Sans"/>
              </a:rPr>
              <a:t>focusgroep is een formule waarbij een moderator een open en dynamisch gesprek stimuleert onder de deelnemers. De meerwaarde van een focusgroep schuilt in de interactie tussen de deelnemers, waardoor er extra informatie naar boven komt. Focusgroepen zijn ook vaak oplossingsgericht: je benoemt niet alleen het probleem, je zoekt er ook samen een oplossing </a:t>
            </a:r>
            <a:r>
              <a:rPr lang="nl-BE" dirty="0" smtClean="0">
                <a:latin typeface="Flanders Art Sans"/>
              </a:rPr>
              <a:t>voor.</a:t>
            </a:r>
          </a:p>
          <a:p>
            <a:endParaRPr lang="nl-BE" dirty="0" smtClean="0">
              <a:latin typeface="Flanders Art Sans"/>
            </a:endParaRPr>
          </a:p>
          <a:p>
            <a:pPr marL="285750" indent="-285750">
              <a:buFont typeface="Wingdings" panose="05000000000000000000" pitchFamily="2" charset="2"/>
              <a:buChar char="ü"/>
            </a:pPr>
            <a:r>
              <a:rPr lang="nl-BE" dirty="0" smtClean="0">
                <a:latin typeface="FlandersArtSans-Regular" panose="00000500000000000000" pitchFamily="2" charset="0"/>
              </a:rPr>
              <a:t>Elke </a:t>
            </a:r>
            <a:r>
              <a:rPr lang="nl-BE" dirty="0">
                <a:latin typeface="FlandersArtSans-Regular" panose="00000500000000000000" pitchFamily="2" charset="0"/>
              </a:rPr>
              <a:t>deelnemer hoeft slechts </a:t>
            </a:r>
            <a:r>
              <a:rPr lang="nl-BE" dirty="0" err="1">
                <a:latin typeface="FlandersArtSans-Regular" panose="00000500000000000000" pitchFamily="2" charset="0"/>
              </a:rPr>
              <a:t>éénmaal</a:t>
            </a:r>
            <a:r>
              <a:rPr lang="nl-BE" dirty="0">
                <a:latin typeface="FlandersArtSans-Regular" panose="00000500000000000000" pitchFamily="2" charset="0"/>
              </a:rPr>
              <a:t> te komen (vervoerskosten worden terugbetaald) </a:t>
            </a:r>
            <a:endParaRPr lang="nl-BE" dirty="0" smtClean="0">
              <a:latin typeface="FlandersArtSans-Regular" panose="00000500000000000000" pitchFamily="2" charset="0"/>
            </a:endParaRPr>
          </a:p>
        </p:txBody>
      </p:sp>
    </p:spTree>
    <p:extLst>
      <p:ext uri="{BB962C8B-B14F-4D97-AF65-F5344CB8AC3E}">
        <p14:creationId xmlns:p14="http://schemas.microsoft.com/office/powerpoint/2010/main" val="800041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22912" y="764704"/>
            <a:ext cx="7229946" cy="427809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endParaRPr lang="nl-BE" sz="2800" b="1" dirty="0" smtClean="0">
              <a:latin typeface="FlandersArtSans-Regular" panose="00000500000000000000" pitchFamily="2" charset="0"/>
            </a:endParaRPr>
          </a:p>
          <a:p>
            <a:r>
              <a:rPr lang="nl-BE" sz="2800" b="1" dirty="0" smtClean="0">
                <a:latin typeface="FlandersArtSans-Regular" panose="00000500000000000000" pitchFamily="2" charset="0"/>
              </a:rPr>
              <a:t>Rond welke thema’s willen we werken?</a:t>
            </a:r>
            <a:endParaRPr lang="nl-BE" sz="2800" b="1" dirty="0">
              <a:latin typeface="FlandersArtSans-Regular" panose="00000500000000000000" pitchFamily="2" charset="0"/>
            </a:endParaRPr>
          </a:p>
          <a:p>
            <a:endParaRPr lang="nl-BE" i="1" dirty="0">
              <a:solidFill>
                <a:prstClr val="black"/>
              </a:solidFill>
            </a:endParaRPr>
          </a:p>
          <a:p>
            <a:pPr marL="342900" lvl="0" indent="-342900">
              <a:buAutoNum type="arabicParenR"/>
            </a:pPr>
            <a:r>
              <a:rPr lang="nl-BE" i="1" dirty="0" smtClean="0">
                <a:solidFill>
                  <a:prstClr val="black"/>
                </a:solidFill>
              </a:rPr>
              <a:t>de </a:t>
            </a:r>
            <a:r>
              <a:rPr lang="nl-BE" i="1" dirty="0">
                <a:solidFill>
                  <a:prstClr val="black"/>
                </a:solidFill>
              </a:rPr>
              <a:t>invulling van het curriculum (eindtermen – vakoverschrijdende eindtermen – leerplannen – leerlijnen – lesvoorbereidingen); </a:t>
            </a:r>
            <a:endParaRPr lang="nl-BE" i="1" dirty="0" smtClean="0">
              <a:solidFill>
                <a:prstClr val="black"/>
              </a:solidFill>
            </a:endParaRPr>
          </a:p>
          <a:p>
            <a:pPr marL="342900" lvl="0" indent="-342900">
              <a:buAutoNum type="arabicParenR"/>
            </a:pPr>
            <a:endParaRPr lang="nl-BE" i="1" dirty="0">
              <a:solidFill>
                <a:prstClr val="black"/>
              </a:solidFill>
            </a:endParaRPr>
          </a:p>
          <a:p>
            <a:pPr marL="342900" lvl="0" indent="-342900">
              <a:buAutoNum type="arabicParenR"/>
            </a:pPr>
            <a:r>
              <a:rPr lang="nl-BE" i="1" dirty="0" smtClean="0">
                <a:solidFill>
                  <a:prstClr val="black"/>
                </a:solidFill>
              </a:rPr>
              <a:t>rechten </a:t>
            </a:r>
            <a:r>
              <a:rPr lang="nl-BE" i="1" dirty="0">
                <a:solidFill>
                  <a:prstClr val="black"/>
                </a:solidFill>
              </a:rPr>
              <a:t>en plichten van leerlingen en ouders (leerlingvolgsysteem, juridisering (tucht, attestering en beroepen) inschrijvingsrecht</a:t>
            </a:r>
            <a:r>
              <a:rPr lang="nl-BE" i="1" dirty="0" smtClean="0">
                <a:solidFill>
                  <a:prstClr val="black"/>
                </a:solidFill>
              </a:rPr>
              <a:t>);</a:t>
            </a:r>
          </a:p>
          <a:p>
            <a:pPr marL="342900" lvl="0" indent="-342900">
              <a:buAutoNum type="arabicParenR"/>
            </a:pPr>
            <a:endParaRPr lang="nl-BE" i="1" dirty="0" smtClean="0">
              <a:solidFill>
                <a:prstClr val="black"/>
              </a:solidFill>
            </a:endParaRPr>
          </a:p>
          <a:p>
            <a:pPr marL="342900" lvl="0" indent="-342900">
              <a:buAutoNum type="arabicParenR"/>
            </a:pPr>
            <a:r>
              <a:rPr lang="nl-BE" i="1" dirty="0" smtClean="0">
                <a:solidFill>
                  <a:prstClr val="black"/>
                </a:solidFill>
              </a:rPr>
              <a:t>de </a:t>
            </a:r>
            <a:r>
              <a:rPr lang="nl-BE" i="1" dirty="0">
                <a:solidFill>
                  <a:prstClr val="black"/>
                </a:solidFill>
              </a:rPr>
              <a:t>school als organisatie (o.a. het voeren van een personeelsbeleid (aanwerving, inzetbaarheid, rechtspositie, professionalisering, </a:t>
            </a:r>
            <a:r>
              <a:rPr lang="nl-BE" i="1" dirty="0" smtClean="0">
                <a:solidFill>
                  <a:prstClr val="black"/>
                </a:solidFill>
              </a:rPr>
              <a:t>…));</a:t>
            </a:r>
          </a:p>
          <a:p>
            <a:pPr marL="342900" lvl="0" indent="-342900">
              <a:buAutoNum type="arabicParenR"/>
            </a:pPr>
            <a:endParaRPr lang="nl-BE" i="1" dirty="0" smtClean="0">
              <a:solidFill>
                <a:prstClr val="black"/>
              </a:solidFill>
            </a:endParaRPr>
          </a:p>
          <a:p>
            <a:pPr marL="342900" lvl="0" indent="-342900">
              <a:buAutoNum type="arabicParenR"/>
            </a:pPr>
            <a:r>
              <a:rPr lang="nl-BE" i="1" dirty="0" smtClean="0">
                <a:solidFill>
                  <a:prstClr val="black"/>
                </a:solidFill>
              </a:rPr>
              <a:t>interne </a:t>
            </a:r>
            <a:r>
              <a:rPr lang="nl-BE" i="1" dirty="0">
                <a:solidFill>
                  <a:prstClr val="black"/>
                </a:solidFill>
              </a:rPr>
              <a:t>en externe kwaliteitszorg met aandacht voor de niet-</a:t>
            </a:r>
            <a:r>
              <a:rPr lang="nl-BE" i="1" dirty="0" err="1">
                <a:solidFill>
                  <a:prstClr val="black"/>
                </a:solidFill>
              </a:rPr>
              <a:t>onderwijsgebonden</a:t>
            </a:r>
            <a:r>
              <a:rPr lang="nl-BE" i="1" dirty="0">
                <a:solidFill>
                  <a:prstClr val="black"/>
                </a:solidFill>
              </a:rPr>
              <a:t> regelgeving</a:t>
            </a:r>
            <a:r>
              <a:rPr lang="nl-BE" i="1" dirty="0" smtClean="0">
                <a:solidFill>
                  <a:prstClr val="black"/>
                </a:solidFill>
              </a:rPr>
              <a:t>.</a:t>
            </a:r>
            <a:endParaRPr lang="nl-BE" dirty="0">
              <a:latin typeface="FlandersArtSans-Regular" panose="00000500000000000000" pitchFamily="2" charset="0"/>
            </a:endParaRPr>
          </a:p>
        </p:txBody>
      </p:sp>
    </p:spTree>
    <p:extLst>
      <p:ext uri="{BB962C8B-B14F-4D97-AF65-F5344CB8AC3E}">
        <p14:creationId xmlns:p14="http://schemas.microsoft.com/office/powerpoint/2010/main" val="4039116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22912" y="764704"/>
            <a:ext cx="7653544" cy="464742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	4 </a:t>
            </a:r>
            <a:r>
              <a:rPr lang="nl-BE" sz="2800" b="1" dirty="0">
                <a:solidFill>
                  <a:prstClr val="black"/>
                </a:solidFill>
                <a:latin typeface="FlandersArtSans-Regular" panose="00000500000000000000" pitchFamily="2" charset="0"/>
              </a:rPr>
              <a:t>thema’s </a:t>
            </a:r>
            <a:r>
              <a:rPr lang="nl-BE" sz="2800" b="1" dirty="0" smtClean="0">
                <a:solidFill>
                  <a:prstClr val="black"/>
                </a:solidFill>
                <a:latin typeface="FlandersArtSans-Regular" panose="00000500000000000000" pitchFamily="2" charset="0"/>
              </a:rPr>
              <a:t>– 18 focusgroepen</a:t>
            </a:r>
            <a:endParaRPr lang="nl-BE" sz="2800" b="1" dirty="0">
              <a:solidFill>
                <a:prstClr val="black"/>
              </a:solidFill>
              <a:latin typeface="FlandersArtSans-Regular" panose="00000500000000000000" pitchFamily="2" charset="0"/>
            </a:endParaRPr>
          </a:p>
          <a:p>
            <a:endParaRPr lang="nl-BE" i="1" dirty="0" smtClean="0">
              <a:solidFill>
                <a:prstClr val="black"/>
              </a:solidFill>
            </a:endParaRPr>
          </a:p>
          <a:p>
            <a:endParaRPr lang="nl-BE" i="1" dirty="0">
              <a:solidFill>
                <a:prstClr val="black"/>
              </a:solidFill>
            </a:endParaRPr>
          </a:p>
          <a:p>
            <a:endParaRPr lang="nl-BE" i="1" dirty="0" smtClean="0">
              <a:solidFill>
                <a:prstClr val="black"/>
              </a:solidFill>
            </a:endParaRPr>
          </a:p>
          <a:p>
            <a:endParaRPr lang="nl-BE" i="1" dirty="0">
              <a:solidFill>
                <a:prstClr val="black"/>
              </a:solidFill>
            </a:endParaRPr>
          </a:p>
          <a:p>
            <a:endParaRPr lang="nl-BE" i="1" dirty="0" smtClean="0">
              <a:solidFill>
                <a:prstClr val="black"/>
              </a:solidFill>
            </a:endParaRPr>
          </a:p>
          <a:p>
            <a:r>
              <a:rPr lang="nl-BE" i="1" dirty="0" smtClean="0">
                <a:solidFill>
                  <a:prstClr val="black"/>
                </a:solidFill>
              </a:rPr>
              <a:t>	</a:t>
            </a:r>
            <a:r>
              <a:rPr lang="nl-BE" sz="2200" b="1" dirty="0" smtClean="0">
                <a:solidFill>
                  <a:prstClr val="black"/>
                </a:solidFill>
                <a:latin typeface="FlandersArtSans-Regular" panose="00000500000000000000" pitchFamily="2" charset="0"/>
              </a:rPr>
              <a:t>Curriculum</a:t>
            </a:r>
          </a:p>
          <a:p>
            <a:r>
              <a:rPr lang="nl-BE" sz="2200" b="1" dirty="0" smtClean="0">
                <a:solidFill>
                  <a:prstClr val="black"/>
                </a:solidFill>
                <a:latin typeface="FlandersArtSans-Regular" panose="00000500000000000000" pitchFamily="2" charset="0"/>
              </a:rPr>
              <a:t>	Kwaliteitszorg</a:t>
            </a:r>
          </a:p>
          <a:p>
            <a:r>
              <a:rPr lang="nl-BE" sz="2200" b="1" dirty="0" smtClean="0">
                <a:solidFill>
                  <a:prstClr val="black"/>
                </a:solidFill>
                <a:latin typeface="FlandersArtSans-Regular" panose="00000500000000000000" pitchFamily="2" charset="0"/>
              </a:rPr>
              <a:t>	Rechten en plichten van leerlingen en ouders</a:t>
            </a:r>
          </a:p>
          <a:p>
            <a:r>
              <a:rPr lang="nl-BE" sz="2200" b="1" dirty="0" smtClean="0">
                <a:solidFill>
                  <a:prstClr val="black"/>
                </a:solidFill>
                <a:latin typeface="FlandersArtSans-Regular" panose="00000500000000000000" pitchFamily="2" charset="0"/>
              </a:rPr>
              <a:t>	School als organisatie</a:t>
            </a:r>
            <a:endParaRPr lang="nl-BE" b="1" i="1" dirty="0" smtClean="0">
              <a:solidFill>
                <a:prstClr val="black"/>
              </a:solidFill>
              <a:latin typeface="FlandersArtSans-Regular" panose="00000500000000000000" pitchFamily="2" charset="0"/>
            </a:endParaRPr>
          </a:p>
          <a:p>
            <a:endParaRPr lang="nl-BE" i="1" dirty="0">
              <a:solidFill>
                <a:prstClr val="black"/>
              </a:solidFill>
            </a:endParaRPr>
          </a:p>
          <a:p>
            <a:endParaRPr lang="nl-BE" i="1" dirty="0" smtClean="0">
              <a:solidFill>
                <a:prstClr val="black"/>
              </a:solidFill>
            </a:endParaRPr>
          </a:p>
          <a:p>
            <a:endParaRPr lang="nl-BE" i="1" dirty="0">
              <a:solidFill>
                <a:prstClr val="black"/>
              </a:solidFill>
            </a:endParaRPr>
          </a:p>
          <a:p>
            <a:endParaRPr lang="nl-BE" i="1" dirty="0" smtClean="0">
              <a:solidFill>
                <a:prstClr val="black"/>
              </a:solidFill>
            </a:endParaRPr>
          </a:p>
          <a:p>
            <a:endParaRPr lang="nl-BE" i="1" dirty="0">
              <a:solidFill>
                <a:prstClr val="black"/>
              </a:solidFill>
            </a:endParaRPr>
          </a:p>
        </p:txBody>
      </p:sp>
      <p:cxnSp>
        <p:nvCxnSpPr>
          <p:cNvPr id="3" name="Rechte verbindingslijn met pijl 2"/>
          <p:cNvCxnSpPr/>
          <p:nvPr/>
        </p:nvCxnSpPr>
        <p:spPr>
          <a:xfrm>
            <a:off x="2771800" y="1196752"/>
            <a:ext cx="0" cy="1291307"/>
          </a:xfrm>
          <a:prstGeom prst="straightConnector1">
            <a:avLst/>
          </a:prstGeom>
          <a:ln w="635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63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22912" y="764704"/>
            <a:ext cx="7869568" cy="507831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nl-BE" sz="2800" b="1" dirty="0" smtClean="0">
                <a:solidFill>
                  <a:prstClr val="black"/>
                </a:solidFill>
                <a:latin typeface="FlandersArtSans-Regular" panose="00000500000000000000" pitchFamily="2" charset="0"/>
              </a:rPr>
              <a:t>4 </a:t>
            </a:r>
            <a:r>
              <a:rPr lang="nl-BE" sz="2800" b="1" dirty="0">
                <a:solidFill>
                  <a:prstClr val="black"/>
                </a:solidFill>
                <a:latin typeface="FlandersArtSans-Regular" panose="00000500000000000000" pitchFamily="2" charset="0"/>
              </a:rPr>
              <a:t>thema’s </a:t>
            </a:r>
            <a:r>
              <a:rPr lang="nl-BE" sz="2800" b="1" dirty="0" smtClean="0">
                <a:solidFill>
                  <a:prstClr val="black"/>
                </a:solidFill>
                <a:latin typeface="FlandersArtSans-Regular" panose="00000500000000000000" pitchFamily="2" charset="0"/>
              </a:rPr>
              <a:t>– 18 focusgroepen</a:t>
            </a:r>
            <a:endParaRPr lang="nl-BE" sz="2800" b="1" dirty="0">
              <a:solidFill>
                <a:prstClr val="black"/>
              </a:solidFill>
              <a:latin typeface="FlandersArtSans-Regular" panose="00000500000000000000" pitchFamily="2" charset="0"/>
            </a:endParaRPr>
          </a:p>
          <a:p>
            <a:endParaRPr lang="nl-BE" i="1" dirty="0" smtClean="0">
              <a:solidFill>
                <a:prstClr val="black"/>
              </a:solidFill>
            </a:endParaRPr>
          </a:p>
          <a:p>
            <a:endParaRPr lang="nl-BE" i="1" dirty="0">
              <a:solidFill>
                <a:prstClr val="black"/>
              </a:solidFill>
            </a:endParaRPr>
          </a:p>
          <a:p>
            <a:endParaRPr lang="nl-BE" i="1" dirty="0" smtClean="0">
              <a:solidFill>
                <a:prstClr val="black"/>
              </a:solidFill>
            </a:endParaRP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leraren, middenkader en directeurs </a:t>
            </a:r>
            <a:r>
              <a:rPr lang="nl-BE" sz="2200" i="1" dirty="0" err="1" smtClean="0">
                <a:solidFill>
                  <a:prstClr val="black"/>
                </a:solidFill>
                <a:latin typeface="FlandersArtSans-Regular" panose="00000500000000000000" pitchFamily="2" charset="0"/>
              </a:rPr>
              <a:t>BaO</a:t>
            </a:r>
            <a:endParaRPr lang="nl-BE" sz="2200" i="1" dirty="0" smtClean="0">
              <a:solidFill>
                <a:prstClr val="black"/>
              </a:solidFill>
              <a:latin typeface="FlandersArtSans-Regular" panose="00000500000000000000" pitchFamily="2" charset="0"/>
            </a:endParaRP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leraren</a:t>
            </a:r>
            <a:r>
              <a:rPr lang="nl-BE" sz="2200" i="1" dirty="0">
                <a:solidFill>
                  <a:prstClr val="black"/>
                </a:solidFill>
                <a:latin typeface="FlandersArtSans-Regular" panose="00000500000000000000" pitchFamily="2" charset="0"/>
              </a:rPr>
              <a:t>, middenkader en directeurs </a:t>
            </a:r>
            <a:r>
              <a:rPr lang="nl-BE" sz="2200" i="1" dirty="0" err="1" smtClean="0">
                <a:solidFill>
                  <a:prstClr val="black"/>
                </a:solidFill>
                <a:latin typeface="FlandersArtSans-Regular" panose="00000500000000000000" pitchFamily="2" charset="0"/>
              </a:rPr>
              <a:t>BuBaO</a:t>
            </a:r>
            <a:endParaRPr lang="nl-BE" sz="2400" i="1" dirty="0" smtClean="0">
              <a:solidFill>
                <a:prstClr val="black"/>
              </a:solidFill>
              <a:latin typeface="FlandersArtSans-Regular" panose="00000500000000000000" pitchFamily="2" charset="0"/>
            </a:endParaRP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leraren</a:t>
            </a:r>
            <a:r>
              <a:rPr lang="nl-BE" sz="2200" i="1" dirty="0">
                <a:solidFill>
                  <a:prstClr val="black"/>
                </a:solidFill>
                <a:latin typeface="FlandersArtSans-Regular" panose="00000500000000000000" pitchFamily="2" charset="0"/>
              </a:rPr>
              <a:t>, middenkader en directeurs </a:t>
            </a:r>
            <a:r>
              <a:rPr lang="nl-BE" sz="2200" i="1" dirty="0" smtClean="0">
                <a:solidFill>
                  <a:prstClr val="black"/>
                </a:solidFill>
                <a:latin typeface="FlandersArtSans-Regular" panose="00000500000000000000" pitchFamily="2" charset="0"/>
              </a:rPr>
              <a:t>SO</a:t>
            </a:r>
            <a:r>
              <a:rPr lang="nl-BE" i="1" dirty="0">
                <a:solidFill>
                  <a:prstClr val="black"/>
                </a:solidFill>
                <a:latin typeface="FlandersArtSans-Regular" panose="00000500000000000000" pitchFamily="2" charset="0"/>
              </a:rPr>
              <a:t>	</a:t>
            </a:r>
            <a:endParaRPr lang="nl-BE" i="1" dirty="0" smtClean="0">
              <a:solidFill>
                <a:prstClr val="black"/>
              </a:solidFill>
              <a:latin typeface="FlandersArtSans-Regular" panose="00000500000000000000" pitchFamily="2" charset="0"/>
            </a:endParaRP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leraren</a:t>
            </a:r>
            <a:r>
              <a:rPr lang="nl-BE" sz="2200" i="1" dirty="0">
                <a:solidFill>
                  <a:prstClr val="black"/>
                </a:solidFill>
                <a:latin typeface="FlandersArtSans-Regular" panose="00000500000000000000" pitchFamily="2" charset="0"/>
              </a:rPr>
              <a:t>, middenkader en directeurs </a:t>
            </a:r>
            <a:r>
              <a:rPr lang="nl-BE" sz="2200" i="1" dirty="0" smtClean="0">
                <a:solidFill>
                  <a:prstClr val="black"/>
                </a:solidFill>
                <a:latin typeface="FlandersArtSans-Regular" panose="00000500000000000000" pitchFamily="2" charset="0"/>
              </a:rPr>
              <a:t>BUSO</a:t>
            </a: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Schoolbesturen, </a:t>
            </a:r>
            <a:r>
              <a:rPr lang="nl-BE" sz="2200" i="1" dirty="0" err="1" smtClean="0">
                <a:solidFill>
                  <a:prstClr val="black"/>
                </a:solidFill>
                <a:latin typeface="FlandersArtSans-Regular" panose="00000500000000000000" pitchFamily="2" charset="0"/>
              </a:rPr>
              <a:t>aldi’s</a:t>
            </a:r>
            <a:r>
              <a:rPr lang="nl-BE" sz="2200" i="1" dirty="0" smtClean="0">
                <a:solidFill>
                  <a:prstClr val="black"/>
                </a:solidFill>
                <a:latin typeface="FlandersArtSans-Regular" panose="00000500000000000000" pitchFamily="2" charset="0"/>
              </a:rPr>
              <a:t> en </a:t>
            </a:r>
            <a:r>
              <a:rPr lang="nl-BE" sz="2200" i="1" dirty="0" err="1" smtClean="0">
                <a:solidFill>
                  <a:prstClr val="black"/>
                </a:solidFill>
                <a:latin typeface="FlandersArtSans-Regular" panose="00000500000000000000" pitchFamily="2" charset="0"/>
              </a:rPr>
              <a:t>codi’s</a:t>
            </a:r>
            <a:r>
              <a:rPr lang="nl-BE" sz="2200" i="1" dirty="0" smtClean="0">
                <a:solidFill>
                  <a:prstClr val="black"/>
                </a:solidFill>
                <a:latin typeface="FlandersArtSans-Regular" panose="00000500000000000000" pitchFamily="2" charset="0"/>
              </a:rPr>
              <a:t> uit </a:t>
            </a:r>
            <a:r>
              <a:rPr lang="nl-BE" sz="2200" i="1" dirty="0" err="1" smtClean="0">
                <a:solidFill>
                  <a:prstClr val="black"/>
                </a:solidFill>
                <a:latin typeface="FlandersArtSans-Regular" panose="00000500000000000000" pitchFamily="2" charset="0"/>
              </a:rPr>
              <a:t>BaO</a:t>
            </a:r>
            <a:r>
              <a:rPr lang="nl-BE" sz="2200" i="1" dirty="0" smtClean="0">
                <a:solidFill>
                  <a:prstClr val="black"/>
                </a:solidFill>
                <a:latin typeface="FlandersArtSans-Regular" panose="00000500000000000000" pitchFamily="2" charset="0"/>
              </a:rPr>
              <a:t> en SO</a:t>
            </a: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Pedagogische begeleidingsdiensten, koepels en vakorganisaties</a:t>
            </a: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Vertegenwoordigers CLB</a:t>
            </a:r>
          </a:p>
          <a:p>
            <a:pPr marL="2422525" indent="-342900">
              <a:buFont typeface="Arial" panose="020B0604020202020204" pitchFamily="34" charset="0"/>
              <a:buChar char="•"/>
            </a:pPr>
            <a:r>
              <a:rPr lang="nl-BE" sz="2200" i="1" dirty="0" smtClean="0">
                <a:solidFill>
                  <a:prstClr val="black"/>
                </a:solidFill>
                <a:latin typeface="FlandersArtSans-Regular" panose="00000500000000000000" pitchFamily="2" charset="0"/>
              </a:rPr>
              <a:t>Vertegenwoordigers beleidsdomein Onderwijs en Vorming</a:t>
            </a:r>
            <a:r>
              <a:rPr lang="nl-BE" sz="2200" i="1" dirty="0">
                <a:solidFill>
                  <a:prstClr val="black"/>
                </a:solidFill>
                <a:latin typeface="FlandersArtSans-Regular" panose="00000500000000000000" pitchFamily="2" charset="0"/>
              </a:rPr>
              <a:t>	</a:t>
            </a:r>
            <a:endParaRPr lang="nl-BE" i="1" dirty="0">
              <a:solidFill>
                <a:prstClr val="black"/>
              </a:solidFill>
            </a:endParaRPr>
          </a:p>
        </p:txBody>
      </p:sp>
      <p:cxnSp>
        <p:nvCxnSpPr>
          <p:cNvPr id="3" name="Rechte verbindingslijn met pijl 2"/>
          <p:cNvCxnSpPr/>
          <p:nvPr/>
        </p:nvCxnSpPr>
        <p:spPr>
          <a:xfrm>
            <a:off x="4355976" y="1239853"/>
            <a:ext cx="0" cy="820995"/>
          </a:xfrm>
          <a:prstGeom prst="straightConnector1">
            <a:avLst/>
          </a:prstGeom>
          <a:ln w="635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44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beers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probeersel</Template>
  <TotalTime>3331</TotalTime>
  <Words>723</Words>
  <Application>Microsoft Office PowerPoint</Application>
  <PresentationFormat>Diavoorstelling (4:3)</PresentationFormat>
  <Paragraphs>155</Paragraphs>
  <Slides>15</Slides>
  <Notes>3</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probeersel</vt:lpstr>
      <vt:lpstr>KICK-OFF  Planlast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    </vt:lpstr>
    </vt:vector>
  </TitlesOfParts>
  <Company>Vlaamse Overheid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Koen Scherre</dc:creator>
  <cp:lastModifiedBy>elke ghijssels</cp:lastModifiedBy>
  <cp:revision>159</cp:revision>
  <dcterms:created xsi:type="dcterms:W3CDTF">2015-01-12T13:38:44Z</dcterms:created>
  <dcterms:modified xsi:type="dcterms:W3CDTF">2015-03-27T10:38:53Z</dcterms:modified>
</cp:coreProperties>
</file>