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2" r:id="rId1"/>
  </p:sldMasterIdLst>
  <p:notesMasterIdLst>
    <p:notesMasterId r:id="rId14"/>
  </p:notesMasterIdLst>
  <p:sldIdLst>
    <p:sldId id="256" r:id="rId2"/>
    <p:sldId id="258" r:id="rId3"/>
    <p:sldId id="259" r:id="rId4"/>
    <p:sldId id="268" r:id="rId5"/>
    <p:sldId id="260" r:id="rId6"/>
    <p:sldId id="261" r:id="rId7"/>
    <p:sldId id="262" r:id="rId8"/>
    <p:sldId id="267" r:id="rId9"/>
    <p:sldId id="263" r:id="rId10"/>
    <p:sldId id="265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e-Leet Bens" initials="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2" autoAdjust="0"/>
    <p:restoredTop sz="75113" autoAdjust="0"/>
  </p:normalViewPr>
  <p:slideViewPr>
    <p:cSldViewPr snapToGrid="0">
      <p:cViewPr>
        <p:scale>
          <a:sx n="66" d="100"/>
          <a:sy n="66" d="100"/>
        </p:scale>
        <p:origin x="-996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D956D-7A9E-4FC7-94B7-2E72B89EFA07}" type="datetimeFigureOut">
              <a:rPr lang="nl-BE" smtClean="0"/>
              <a:t>22/10/2018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5E15E-B995-45B3-BF40-DD2F5053709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0894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5E15E-B995-45B3-BF40-DD2F5053709E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0051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5E15E-B995-45B3-BF40-DD2F5053709E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6684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5E15E-B995-45B3-BF40-DD2F5053709E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4753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BensBel/mindset" TargetMode="External"/><Relationship Id="rId2" Type="http://schemas.openxmlformats.org/officeDocument/2006/relationships/hyperlink" Target="https://culture-jeune.webnod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ulture-jeune.webnod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etwinning.be/vlaander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etwinning.net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park.adobe.com/page/N9yPB/" TargetMode="External"/><Relationship Id="rId3" Type="http://schemas.openxmlformats.org/officeDocument/2006/relationships/hyperlink" Target="https://culture-jeune.webnode.com/" TargetMode="External"/><Relationship Id="rId7" Type="http://schemas.openxmlformats.org/officeDocument/2006/relationships/hyperlink" Target="https://padlet.com/BensBel/LearningDiar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uskatti.wordpress.com/" TargetMode="External"/><Relationship Id="rId11" Type="http://schemas.openxmlformats.org/officeDocument/2006/relationships/hyperlink" Target="http://www.juftaniaonline.be/" TargetMode="External"/><Relationship Id="rId5" Type="http://schemas.openxmlformats.org/officeDocument/2006/relationships/hyperlink" Target="https://jeunesenforme.wordpress.com/" TargetMode="External"/><Relationship Id="rId10" Type="http://schemas.openxmlformats.org/officeDocument/2006/relationships/hyperlink" Target="https://sonyavanschaijik.com/author/ulimasao/" TargetMode="External"/><Relationship Id="rId4" Type="http://schemas.openxmlformats.org/officeDocument/2006/relationships/hyperlink" Target="https://modejeune.wordpress.com/" TargetMode="External"/><Relationship Id="rId9" Type="http://schemas.openxmlformats.org/officeDocument/2006/relationships/hyperlink" Target="http://www.delenderwijs.net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ulture-jeune.webnode.com/" TargetMode="External"/><Relationship Id="rId3" Type="http://schemas.openxmlformats.org/officeDocument/2006/relationships/hyperlink" Target="https://learningapps.org/" TargetMode="External"/><Relationship Id="rId7" Type="http://schemas.openxmlformats.org/officeDocument/2006/relationships/hyperlink" Target="https://www.slideshare.net/BensBel" TargetMode="External"/><Relationship Id="rId2" Type="http://schemas.openxmlformats.org/officeDocument/2006/relationships/hyperlink" Target="https://www.educapla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oop.it/t/learning-languages-discovering-art-exploring-web-tools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quizlet.com/MLBens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padlet.com/" TargetMode="External"/><Relationship Id="rId9" Type="http://schemas.openxmlformats.org/officeDocument/2006/relationships/hyperlink" Target="https://www.toptools4learning.com/hom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culture-jeune.webnode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schooleducationgateway.eu/en/pub/index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uvre.fr/initiation-l-histoire-des-arts" TargetMode="External"/><Relationship Id="rId2" Type="http://schemas.openxmlformats.org/officeDocument/2006/relationships/hyperlink" Target="https://culture.solerni.com/mooc/view.php?courseid=12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s://thepolyglotlife.com/" TargetMode="External"/><Relationship Id="rId4" Type="http://schemas.openxmlformats.org/officeDocument/2006/relationships/hyperlink" Target="https://lyricstraining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4800" b="1" cap="none" dirty="0" smtClean="0"/>
              <a:t>Online leren &amp; professionalisering</a:t>
            </a:r>
            <a:endParaRPr lang="nl-BE" sz="48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199"/>
            <a:ext cx="8534400" cy="2663371"/>
          </a:xfrm>
        </p:spPr>
        <p:txBody>
          <a:bodyPr>
            <a:normAutofit/>
          </a:bodyPr>
          <a:lstStyle/>
          <a:p>
            <a:r>
              <a:rPr lang="nl-BE" dirty="0" smtClean="0"/>
              <a:t>ICT in het Vlaamse Onderwijs</a:t>
            </a:r>
            <a:endParaRPr lang="nl-BE" dirty="0"/>
          </a:p>
          <a:p>
            <a:r>
              <a:rPr lang="nl-BE" dirty="0" smtClean="0"/>
              <a:t>22 </a:t>
            </a:r>
            <a:r>
              <a:rPr lang="nl-BE" dirty="0"/>
              <a:t>oktober </a:t>
            </a:r>
            <a:r>
              <a:rPr lang="nl-BE" dirty="0" smtClean="0"/>
              <a:t>2018</a:t>
            </a:r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  <a:p>
            <a:r>
              <a:rPr lang="nl-BE" dirty="0" smtClean="0"/>
              <a:t>Getuigenis van Marie-Leet Bens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4998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5086" y="533400"/>
            <a:ext cx="11596914" cy="990600"/>
          </a:xfrm>
        </p:spPr>
        <p:txBody>
          <a:bodyPr>
            <a:normAutofit/>
          </a:bodyPr>
          <a:lstStyle/>
          <a:p>
            <a:pPr marL="457200" indent="-457200"/>
            <a:r>
              <a:rPr lang="nl-BE" dirty="0" smtClean="0"/>
              <a:t>7) </a:t>
            </a:r>
            <a:r>
              <a:rPr lang="nl-BE" dirty="0" err="1" smtClean="0"/>
              <a:t>Social</a:t>
            </a:r>
            <a:r>
              <a:rPr lang="nl-BE" dirty="0" smtClean="0"/>
              <a:t> Media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734457"/>
            <a:ext cx="5167086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b="1" dirty="0" smtClean="0">
                <a:solidFill>
                  <a:schemeClr val="accent1"/>
                </a:solidFill>
              </a:rPr>
              <a:t>Twitter </a:t>
            </a:r>
            <a:r>
              <a:rPr lang="nl-BE" b="1" dirty="0" err="1" smtClean="0">
                <a:solidFill>
                  <a:schemeClr val="accent1"/>
                </a:solidFill>
              </a:rPr>
              <a:t>edchats</a:t>
            </a:r>
            <a:r>
              <a:rPr lang="nl-BE" b="1" dirty="0" smtClean="0">
                <a:solidFill>
                  <a:schemeClr val="accent1"/>
                </a:solidFill>
              </a:rPr>
              <a:t/>
            </a:r>
            <a:br>
              <a:rPr lang="nl-BE" b="1" dirty="0" smtClean="0">
                <a:solidFill>
                  <a:schemeClr val="accent1"/>
                </a:solidFill>
              </a:rPr>
            </a:br>
            <a:endParaRPr lang="nl-BE" sz="2100" u="sng" dirty="0">
              <a:hlinkClick r:id="rId2"/>
            </a:endParaRPr>
          </a:p>
          <a:p>
            <a:r>
              <a:rPr lang="nl-BE" dirty="0" smtClean="0"/>
              <a:t>#</a:t>
            </a:r>
            <a:r>
              <a:rPr lang="nl-BE" dirty="0" err="1" smtClean="0"/>
              <a:t>etwion</a:t>
            </a:r>
            <a:endParaRPr lang="nl-BE" dirty="0" smtClean="0"/>
          </a:p>
          <a:p>
            <a:r>
              <a:rPr lang="nl-BE" dirty="0" smtClean="0"/>
              <a:t>#</a:t>
            </a:r>
            <a:r>
              <a:rPr lang="nl-BE" dirty="0" err="1" smtClean="0"/>
              <a:t>etwiam</a:t>
            </a:r>
            <a:endParaRPr lang="nl-BE" dirty="0" smtClean="0"/>
          </a:p>
          <a:p>
            <a:r>
              <a:rPr lang="nl-BE" dirty="0" smtClean="0"/>
              <a:t>#</a:t>
            </a:r>
            <a:r>
              <a:rPr lang="nl-BE" dirty="0" err="1" smtClean="0"/>
              <a:t>edchat</a:t>
            </a:r>
            <a:endParaRPr lang="nl-BE" dirty="0" smtClean="0"/>
          </a:p>
          <a:p>
            <a:r>
              <a:rPr lang="nl-BE" dirty="0" smtClean="0"/>
              <a:t>#</a:t>
            </a:r>
            <a:r>
              <a:rPr lang="nl-BE" dirty="0" err="1" smtClean="0"/>
              <a:t>edchatEU</a:t>
            </a:r>
            <a:endParaRPr lang="nl-BE" dirty="0" smtClean="0"/>
          </a:p>
          <a:p>
            <a:r>
              <a:rPr lang="nl-BE" dirty="0" smtClean="0"/>
              <a:t>…</a:t>
            </a:r>
          </a:p>
          <a:p>
            <a:endParaRPr lang="nl-BE" dirty="0" smtClean="0"/>
          </a:p>
          <a:p>
            <a:pPr marL="0" indent="0">
              <a:buNone/>
            </a:pPr>
            <a:r>
              <a:rPr lang="nl-BE" b="1" dirty="0">
                <a:solidFill>
                  <a:schemeClr val="accent1"/>
                </a:solidFill>
              </a:rPr>
              <a:t>Twitter </a:t>
            </a:r>
            <a:r>
              <a:rPr lang="nl-BE" b="1" dirty="0" smtClean="0">
                <a:solidFill>
                  <a:schemeClr val="accent1"/>
                </a:solidFill>
              </a:rPr>
              <a:t>ideeën</a:t>
            </a:r>
            <a:r>
              <a:rPr lang="nl-BE" b="1" dirty="0">
                <a:solidFill>
                  <a:schemeClr val="accent1"/>
                </a:solidFill>
              </a:rPr>
              <a:t/>
            </a:r>
            <a:br>
              <a:rPr lang="nl-BE" b="1" dirty="0">
                <a:solidFill>
                  <a:schemeClr val="accent1"/>
                </a:solidFill>
              </a:rPr>
            </a:br>
            <a:endParaRPr lang="nl-BE" sz="2100" u="sng" dirty="0">
              <a:hlinkClick r:id="rId2"/>
            </a:endParaRPr>
          </a:p>
          <a:p>
            <a:r>
              <a:rPr lang="nl-BE" dirty="0">
                <a:hlinkClick r:id="rId3"/>
              </a:rPr>
              <a:t>https://</a:t>
            </a:r>
            <a:r>
              <a:rPr lang="nl-BE" dirty="0" smtClean="0">
                <a:hlinkClick r:id="rId3"/>
              </a:rPr>
              <a:t>padlet.com/BensBel/mindset</a:t>
            </a:r>
            <a:endParaRPr lang="nl-BE" dirty="0" smtClean="0"/>
          </a:p>
          <a:p>
            <a:r>
              <a:rPr lang="nl-BE" smtClean="0"/>
              <a:t>… 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5892799" y="1734457"/>
            <a:ext cx="5921829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BE" b="1" dirty="0" smtClean="0">
                <a:solidFill>
                  <a:schemeClr val="accent1"/>
                </a:solidFill>
              </a:rPr>
              <a:t>Twitter Netwerk</a:t>
            </a:r>
            <a:br>
              <a:rPr lang="nl-BE" b="1" dirty="0" smtClean="0">
                <a:solidFill>
                  <a:schemeClr val="accent1"/>
                </a:solidFill>
              </a:rPr>
            </a:br>
            <a:endParaRPr lang="nl-BE" sz="2100" u="sng" dirty="0" smtClean="0">
              <a:hlinkClick r:id="rId2"/>
            </a:endParaRPr>
          </a:p>
          <a:p>
            <a:r>
              <a:rPr lang="nl-BE" dirty="0" smtClean="0"/>
              <a:t>Pedro De </a:t>
            </a:r>
            <a:r>
              <a:rPr lang="nl-BE" dirty="0" err="1" smtClean="0"/>
              <a:t>Bruyckere</a:t>
            </a:r>
            <a:r>
              <a:rPr lang="nl-BE" dirty="0" smtClean="0"/>
              <a:t> – @</a:t>
            </a:r>
            <a:r>
              <a:rPr lang="nl-BE" dirty="0" err="1" smtClean="0"/>
              <a:t>thebandb</a:t>
            </a:r>
            <a:r>
              <a:rPr lang="nl-BE" dirty="0" smtClean="0"/>
              <a:t> </a:t>
            </a:r>
          </a:p>
          <a:p>
            <a:r>
              <a:rPr lang="nl-BE" dirty="0"/>
              <a:t>Karen Van de </a:t>
            </a:r>
            <a:r>
              <a:rPr lang="nl-BE" dirty="0" err="1"/>
              <a:t>Cruys</a:t>
            </a:r>
            <a:r>
              <a:rPr lang="nl-BE" dirty="0"/>
              <a:t> – @</a:t>
            </a:r>
            <a:r>
              <a:rPr lang="nl-BE" dirty="0" err="1"/>
              <a:t>karenvdc</a:t>
            </a:r>
            <a:endParaRPr lang="nl-BE" dirty="0"/>
          </a:p>
          <a:p>
            <a:r>
              <a:rPr lang="nl-BE" dirty="0" smtClean="0"/>
              <a:t>Tania Bruggeman – @</a:t>
            </a:r>
            <a:r>
              <a:rPr lang="nl-BE" dirty="0" err="1" smtClean="0"/>
              <a:t>jufTania</a:t>
            </a:r>
            <a:r>
              <a:rPr lang="nl-BE" dirty="0" smtClean="0"/>
              <a:t> </a:t>
            </a:r>
          </a:p>
          <a:p>
            <a:r>
              <a:rPr lang="nl-BE" dirty="0" smtClean="0"/>
              <a:t>Hans Hendrikx –  @</a:t>
            </a:r>
            <a:r>
              <a:rPr lang="nl-BE" dirty="0" err="1" smtClean="0"/>
              <a:t>HendrikxHans</a:t>
            </a:r>
            <a:endParaRPr lang="nl-BE" dirty="0" smtClean="0"/>
          </a:p>
          <a:p>
            <a:r>
              <a:rPr lang="nl-BE" dirty="0" err="1" smtClean="0"/>
              <a:t>Arjana</a:t>
            </a:r>
            <a:r>
              <a:rPr lang="nl-BE" dirty="0" smtClean="0"/>
              <a:t> </a:t>
            </a:r>
            <a:r>
              <a:rPr lang="nl-BE" dirty="0" err="1" smtClean="0"/>
              <a:t>Blazic</a:t>
            </a:r>
            <a:r>
              <a:rPr lang="nl-BE" dirty="0" smtClean="0"/>
              <a:t> –  @</a:t>
            </a:r>
            <a:r>
              <a:rPr lang="nl-BE" dirty="0" err="1" smtClean="0"/>
              <a:t>abfromz</a:t>
            </a:r>
            <a:endParaRPr lang="nl-BE" dirty="0" smtClean="0"/>
          </a:p>
          <a:p>
            <a:r>
              <a:rPr lang="nl-BE" dirty="0" smtClean="0"/>
              <a:t>Bart </a:t>
            </a:r>
            <a:r>
              <a:rPr lang="nl-BE" dirty="0" err="1" smtClean="0"/>
              <a:t>Verswijvel</a:t>
            </a:r>
            <a:r>
              <a:rPr lang="nl-BE" dirty="0" smtClean="0"/>
              <a:t> – @</a:t>
            </a:r>
            <a:r>
              <a:rPr lang="nl-BE" dirty="0" err="1" smtClean="0"/>
              <a:t>bartverswijvel</a:t>
            </a:r>
            <a:endParaRPr lang="nl-BE" dirty="0" smtClean="0"/>
          </a:p>
          <a:p>
            <a:r>
              <a:rPr lang="nl-BE" dirty="0"/>
              <a:t>Shelly Sanchez </a:t>
            </a:r>
            <a:r>
              <a:rPr lang="nl-BE" dirty="0" err="1"/>
              <a:t>Terrell</a:t>
            </a:r>
            <a:r>
              <a:rPr lang="nl-BE" dirty="0"/>
              <a:t> – @</a:t>
            </a:r>
            <a:r>
              <a:rPr lang="nl-BE" dirty="0" err="1" smtClean="0"/>
              <a:t>ShellTerrell</a:t>
            </a:r>
            <a:endParaRPr lang="nl-BE" dirty="0" smtClean="0"/>
          </a:p>
          <a:p>
            <a:r>
              <a:rPr lang="nl-BE" dirty="0" smtClean="0"/>
              <a:t>…</a:t>
            </a:r>
          </a:p>
          <a:p>
            <a:r>
              <a:rPr lang="nl-BE" dirty="0"/>
              <a:t>Marie-Leet Bens – @</a:t>
            </a:r>
            <a:r>
              <a:rPr lang="nl-BE" dirty="0" err="1"/>
              <a:t>bensbel</a:t>
            </a:r>
            <a:endParaRPr lang="nl-BE" dirty="0"/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4098" name="Picture 2" descr="Afbeeldingsresultaat voor twitt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248" y="558800"/>
            <a:ext cx="2616653" cy="190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5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5086" y="533400"/>
            <a:ext cx="11596914" cy="990600"/>
          </a:xfrm>
        </p:spPr>
        <p:txBody>
          <a:bodyPr>
            <a:normAutofit/>
          </a:bodyPr>
          <a:lstStyle/>
          <a:p>
            <a:pPr marL="457200" indent="-457200"/>
            <a:r>
              <a:rPr lang="nl-BE" dirty="0" smtClean="0"/>
              <a:t>7) </a:t>
            </a:r>
            <a:r>
              <a:rPr lang="nl-BE" dirty="0" err="1" smtClean="0"/>
              <a:t>Social</a:t>
            </a:r>
            <a:r>
              <a:rPr lang="nl-BE" dirty="0" smtClean="0"/>
              <a:t> Media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b="1" dirty="0" smtClean="0">
                <a:solidFill>
                  <a:schemeClr val="accent1"/>
                </a:solidFill>
              </a:rPr>
              <a:t>Facebook </a:t>
            </a:r>
            <a:r>
              <a:rPr lang="nl-BE" b="1" dirty="0" err="1" smtClean="0">
                <a:solidFill>
                  <a:schemeClr val="accent1"/>
                </a:solidFill>
              </a:rPr>
              <a:t>Groups</a:t>
            </a:r>
            <a:r>
              <a:rPr lang="nl-BE" b="1" dirty="0" smtClean="0">
                <a:solidFill>
                  <a:schemeClr val="accent1"/>
                </a:solidFill>
              </a:rPr>
              <a:t/>
            </a:r>
            <a:br>
              <a:rPr lang="nl-BE" b="1" dirty="0" smtClean="0">
                <a:solidFill>
                  <a:schemeClr val="accent1"/>
                </a:solidFill>
              </a:rPr>
            </a:br>
            <a:endParaRPr lang="nl-BE" sz="1600" u="sng" dirty="0">
              <a:hlinkClick r:id="rId2"/>
            </a:endParaRPr>
          </a:p>
          <a:p>
            <a:r>
              <a:rPr lang="nl-BE" dirty="0" smtClean="0"/>
              <a:t>Lesideeën Secundair Onderwijs</a:t>
            </a:r>
          </a:p>
          <a:p>
            <a:r>
              <a:rPr lang="nl-BE" dirty="0" err="1" smtClean="0"/>
              <a:t>EduNext</a:t>
            </a:r>
            <a:endParaRPr lang="nl-BE" dirty="0" smtClean="0"/>
          </a:p>
          <a:p>
            <a:r>
              <a:rPr lang="nl-BE" dirty="0" err="1" smtClean="0"/>
              <a:t>Competences</a:t>
            </a:r>
            <a:r>
              <a:rPr lang="nl-BE" dirty="0" smtClean="0"/>
              <a:t> Course Teacher Academy</a:t>
            </a:r>
          </a:p>
          <a:p>
            <a:r>
              <a:rPr lang="nl-BE" dirty="0" smtClean="0"/>
              <a:t>eTwinning </a:t>
            </a:r>
            <a:r>
              <a:rPr lang="nl-BE" dirty="0" err="1" smtClean="0"/>
              <a:t>Social</a:t>
            </a:r>
            <a:r>
              <a:rPr lang="nl-BE" dirty="0" smtClean="0"/>
              <a:t> Network</a:t>
            </a:r>
          </a:p>
          <a:p>
            <a:r>
              <a:rPr lang="nl-BE" dirty="0" smtClean="0"/>
              <a:t>…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b="1" dirty="0" err="1" smtClean="0">
                <a:solidFill>
                  <a:schemeClr val="accent1"/>
                </a:solidFill>
              </a:rPr>
              <a:t>Youtube</a:t>
            </a:r>
            <a:r>
              <a:rPr lang="nl-BE" b="1" dirty="0" smtClean="0">
                <a:solidFill>
                  <a:schemeClr val="accent1"/>
                </a:solidFill>
              </a:rPr>
              <a:t/>
            </a:r>
            <a:br>
              <a:rPr lang="nl-BE" b="1" dirty="0" smtClean="0">
                <a:solidFill>
                  <a:schemeClr val="accent1"/>
                </a:solidFill>
              </a:rPr>
            </a:br>
            <a:endParaRPr lang="nl-BE" sz="1600" u="sng" dirty="0">
              <a:hlinkClick r:id="rId2"/>
            </a:endParaRPr>
          </a:p>
          <a:p>
            <a:r>
              <a:rPr lang="nl-BE" dirty="0" smtClean="0"/>
              <a:t>Ted </a:t>
            </a:r>
            <a:r>
              <a:rPr lang="nl-BE" dirty="0" err="1" smtClean="0"/>
              <a:t>Talks</a:t>
            </a:r>
            <a:r>
              <a:rPr lang="nl-BE" dirty="0" smtClean="0"/>
              <a:t> </a:t>
            </a:r>
            <a:r>
              <a:rPr lang="nl-BE" dirty="0" err="1" smtClean="0"/>
              <a:t>Education</a:t>
            </a:r>
            <a:endParaRPr lang="nl-BE" dirty="0" smtClean="0"/>
          </a:p>
          <a:p>
            <a:r>
              <a:rPr lang="nl-BE" dirty="0" smtClean="0"/>
              <a:t>…</a:t>
            </a:r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687" y="2100942"/>
            <a:ext cx="1520370" cy="152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Afbeeldingsresultaat voor youtube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8" y="5117133"/>
            <a:ext cx="3164568" cy="70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29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4800" b="1" cap="none" dirty="0" smtClean="0"/>
              <a:t>Online leren &amp; professionalisering</a:t>
            </a:r>
            <a:endParaRPr lang="nl-BE" sz="48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199"/>
            <a:ext cx="8534400" cy="2663371"/>
          </a:xfrm>
        </p:spPr>
        <p:txBody>
          <a:bodyPr>
            <a:normAutofit/>
          </a:bodyPr>
          <a:lstStyle/>
          <a:p>
            <a:r>
              <a:rPr lang="nl-BE" dirty="0" smtClean="0"/>
              <a:t>ICT in het Vlaamse Onderwijs</a:t>
            </a:r>
            <a:endParaRPr lang="nl-BE" dirty="0"/>
          </a:p>
          <a:p>
            <a:r>
              <a:rPr lang="nl-BE" dirty="0" smtClean="0"/>
              <a:t>22 </a:t>
            </a:r>
            <a:r>
              <a:rPr lang="nl-BE" dirty="0"/>
              <a:t>oktober </a:t>
            </a:r>
            <a:r>
              <a:rPr lang="nl-BE" dirty="0" smtClean="0"/>
              <a:t>2018</a:t>
            </a:r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  <a:p>
            <a:r>
              <a:rPr lang="nl-BE" dirty="0" smtClean="0"/>
              <a:t>Marie-Leet Bens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3907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Hoe online leren inzetten voor professionalisering?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0400"/>
            <a:ext cx="10972800" cy="4546599"/>
          </a:xfrm>
        </p:spPr>
        <p:txBody>
          <a:bodyPr/>
          <a:lstStyle/>
          <a:p>
            <a:pPr marL="0" indent="0">
              <a:buNone/>
            </a:pPr>
            <a:r>
              <a:rPr lang="nl-BE" sz="2800" b="1" dirty="0" smtClean="0">
                <a:solidFill>
                  <a:schemeClr val="accent1"/>
                </a:solidFill>
              </a:rPr>
              <a:t>Ga de uitdaging aan!</a:t>
            </a:r>
          </a:p>
          <a:p>
            <a:pPr marL="0" indent="0">
              <a:buNone/>
            </a:pPr>
            <a:endParaRPr lang="nl-BE" sz="2800" dirty="0" smtClean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nl-BE" dirty="0" smtClean="0"/>
              <a:t>Projecten met eTwinning</a:t>
            </a:r>
          </a:p>
          <a:p>
            <a:pPr marL="457200" indent="-457200">
              <a:buFont typeface="+mj-lt"/>
              <a:buAutoNum type="arabicParenR"/>
            </a:pPr>
            <a:r>
              <a:rPr lang="nl-BE" dirty="0" smtClean="0"/>
              <a:t>Blogging</a:t>
            </a:r>
          </a:p>
          <a:p>
            <a:pPr marL="457200" indent="-457200">
              <a:buFont typeface="+mj-lt"/>
              <a:buAutoNum type="arabicParenR"/>
            </a:pPr>
            <a:r>
              <a:rPr lang="nl-BE" dirty="0" smtClean="0"/>
              <a:t>Tools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education</a:t>
            </a:r>
            <a:endParaRPr lang="nl-BE" dirty="0" smtClean="0"/>
          </a:p>
          <a:p>
            <a:pPr marL="457200" indent="-457200">
              <a:buFont typeface="+mj-lt"/>
              <a:buAutoNum type="arabicParenR"/>
            </a:pPr>
            <a:r>
              <a:rPr lang="nl-BE" dirty="0" smtClean="0"/>
              <a:t>eTwinning &amp; </a:t>
            </a:r>
            <a:r>
              <a:rPr lang="nl-BE" dirty="0" err="1" smtClean="0"/>
              <a:t>Future</a:t>
            </a:r>
            <a:r>
              <a:rPr lang="nl-BE" dirty="0" smtClean="0"/>
              <a:t> Classroom Lab – Online Learning Events &amp; Webinars </a:t>
            </a:r>
          </a:p>
          <a:p>
            <a:pPr marL="457200" indent="-457200">
              <a:buFont typeface="+mj-lt"/>
              <a:buAutoNum type="arabicParenR"/>
            </a:pPr>
            <a:r>
              <a:rPr lang="nl-BE" dirty="0" smtClean="0"/>
              <a:t>School </a:t>
            </a:r>
            <a:r>
              <a:rPr lang="nl-BE" dirty="0" err="1" smtClean="0"/>
              <a:t>Education</a:t>
            </a:r>
            <a:r>
              <a:rPr lang="nl-BE" dirty="0" smtClean="0"/>
              <a:t> Gateway</a:t>
            </a:r>
          </a:p>
          <a:p>
            <a:pPr marL="457200" indent="-457200">
              <a:buFont typeface="+mj-lt"/>
              <a:buAutoNum type="arabicParenR"/>
            </a:pPr>
            <a:r>
              <a:rPr lang="nl-BE" dirty="0" smtClean="0"/>
              <a:t>MOOC &amp; Online courses</a:t>
            </a:r>
          </a:p>
          <a:p>
            <a:pPr marL="457200" indent="-457200">
              <a:buFont typeface="+mj-lt"/>
              <a:buAutoNum type="arabicParenR"/>
            </a:pPr>
            <a:r>
              <a:rPr lang="nl-BE" dirty="0" err="1" smtClean="0"/>
              <a:t>Social</a:t>
            </a:r>
            <a:r>
              <a:rPr lang="nl-BE" dirty="0" smtClean="0"/>
              <a:t> Media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5947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057" y="533400"/>
            <a:ext cx="11625943" cy="990600"/>
          </a:xfrm>
        </p:spPr>
        <p:txBody>
          <a:bodyPr>
            <a:normAutofit/>
          </a:bodyPr>
          <a:lstStyle/>
          <a:p>
            <a:pPr marL="457200" indent="-457200"/>
            <a:r>
              <a:rPr lang="nl-BE" dirty="0" smtClean="0"/>
              <a:t>1) Projecten </a:t>
            </a:r>
            <a:r>
              <a:rPr lang="nl-BE" dirty="0"/>
              <a:t>realiseren met </a:t>
            </a:r>
            <a:r>
              <a:rPr lang="nl-BE" dirty="0" smtClean="0"/>
              <a:t>eTwinning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6389250" y="5449342"/>
            <a:ext cx="5701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6978">
              <a:buClr>
                <a:schemeClr val="accent1"/>
              </a:buClr>
              <a:buSzPct val="75000"/>
            </a:pPr>
            <a:r>
              <a:rPr lang="nl-BE" sz="2400" b="1" dirty="0" smtClean="0">
                <a:solidFill>
                  <a:srgbClr val="558ED5"/>
                </a:solidFill>
                <a:hlinkClick r:id="rId2"/>
              </a:rPr>
              <a:t>https</a:t>
            </a:r>
            <a:r>
              <a:rPr lang="nl-BE" sz="2400" b="1" dirty="0">
                <a:solidFill>
                  <a:srgbClr val="558ED5"/>
                </a:solidFill>
                <a:hlinkClick r:id="rId2"/>
              </a:rPr>
              <a:t>://</a:t>
            </a:r>
            <a:r>
              <a:rPr lang="nl-BE" sz="2400" b="1" dirty="0" smtClean="0">
                <a:solidFill>
                  <a:srgbClr val="558ED5"/>
                </a:solidFill>
                <a:hlinkClick r:id="rId2"/>
              </a:rPr>
              <a:t>www.etwinning.be/vlaanderen</a:t>
            </a:r>
            <a:r>
              <a:rPr lang="nl-BE" sz="2400" b="1" dirty="0" smtClean="0">
                <a:solidFill>
                  <a:srgbClr val="558ED5"/>
                </a:solidFill>
              </a:rPr>
              <a:t> </a:t>
            </a:r>
            <a:endParaRPr lang="nl-BE" sz="2400" b="1" dirty="0">
              <a:solidFill>
                <a:srgbClr val="558ED5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240" y="1597131"/>
            <a:ext cx="4556838" cy="3494019"/>
          </a:xfrm>
          <a:prstGeom prst="rect">
            <a:avLst/>
          </a:prstGeom>
          <a:noFill/>
          <a:ln w="9525">
            <a:solidFill>
              <a:srgbClr val="558ED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060659" y="5456530"/>
            <a:ext cx="5328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6978">
              <a:buClr>
                <a:schemeClr val="accent1"/>
              </a:buClr>
              <a:buSzPct val="75000"/>
            </a:pPr>
            <a:r>
              <a:rPr lang="nl-BE" sz="2400" b="1" dirty="0" smtClean="0">
                <a:solidFill>
                  <a:srgbClr val="558ED5"/>
                </a:solidFill>
                <a:hlinkClick r:id="rId4"/>
              </a:rPr>
              <a:t>https://www.etwinning.net</a:t>
            </a:r>
            <a:r>
              <a:rPr lang="nl-BE" sz="2400" b="1" dirty="0" smtClean="0">
                <a:solidFill>
                  <a:srgbClr val="558ED5"/>
                </a:solidFill>
              </a:rPr>
              <a:t> </a:t>
            </a:r>
            <a:endParaRPr lang="nl-BE" sz="2400" b="1" dirty="0">
              <a:solidFill>
                <a:srgbClr val="558ED5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739" y="1597130"/>
            <a:ext cx="4773831" cy="3494019"/>
          </a:xfrm>
          <a:prstGeom prst="rect">
            <a:avLst/>
          </a:prstGeom>
          <a:noFill/>
          <a:ln w="9525">
            <a:solidFill>
              <a:srgbClr val="558ED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46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057" y="533400"/>
            <a:ext cx="11625943" cy="990600"/>
          </a:xfrm>
        </p:spPr>
        <p:txBody>
          <a:bodyPr>
            <a:normAutofit fontScale="90000"/>
          </a:bodyPr>
          <a:lstStyle/>
          <a:p>
            <a:pPr marL="457200" indent="-457200"/>
            <a:r>
              <a:rPr lang="nl-BE" dirty="0" smtClean="0"/>
              <a:t>1) Uitwisselen en projecten realiseren en met eTwinning</a:t>
            </a:r>
            <a:endParaRPr lang="nl-B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486" y="1669176"/>
            <a:ext cx="6208724" cy="4794153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219200" y="1930400"/>
            <a:ext cx="2946400" cy="4546599"/>
          </a:xfrm>
        </p:spPr>
        <p:txBody>
          <a:bodyPr/>
          <a:lstStyle/>
          <a:p>
            <a:pPr marL="0" indent="0">
              <a:buNone/>
            </a:pPr>
            <a:r>
              <a:rPr lang="nl-BE" sz="2800" b="1" dirty="0" smtClean="0">
                <a:solidFill>
                  <a:schemeClr val="accent1"/>
                </a:solidFill>
              </a:rPr>
              <a:t>Twinspace</a:t>
            </a:r>
          </a:p>
          <a:p>
            <a:pPr marL="0" indent="0">
              <a:buNone/>
            </a:pPr>
            <a:r>
              <a:rPr lang="nl-BE" sz="2800" b="1" dirty="0" smtClean="0">
                <a:solidFill>
                  <a:schemeClr val="accent1"/>
                </a:solidFill>
              </a:rPr>
              <a:t>&amp;</a:t>
            </a:r>
          </a:p>
          <a:p>
            <a:pPr marL="0" indent="0">
              <a:buNone/>
            </a:pPr>
            <a:r>
              <a:rPr lang="nl-BE" sz="2800" b="1" dirty="0" smtClean="0">
                <a:solidFill>
                  <a:schemeClr val="accent1"/>
                </a:solidFill>
              </a:rPr>
              <a:t>Twinblog</a:t>
            </a:r>
          </a:p>
          <a:p>
            <a:pPr marL="0" indent="0">
              <a:buNone/>
            </a:pPr>
            <a:endParaRPr lang="nl-BE" sz="2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2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0571" y="533400"/>
            <a:ext cx="11611429" cy="990600"/>
          </a:xfrm>
        </p:spPr>
        <p:txBody>
          <a:bodyPr>
            <a:normAutofit/>
          </a:bodyPr>
          <a:lstStyle/>
          <a:p>
            <a:pPr marL="457200" indent="-457200"/>
            <a:r>
              <a:rPr lang="nl-BE" dirty="0"/>
              <a:t>2</a:t>
            </a:r>
            <a:r>
              <a:rPr lang="nl-BE" dirty="0" smtClean="0"/>
              <a:t>) Blogging</a:t>
            </a:r>
            <a:endParaRPr lang="nl-BE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725714" y="1930400"/>
            <a:ext cx="6008916" cy="4546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800" b="1" dirty="0" smtClean="0">
                <a:solidFill>
                  <a:schemeClr val="accent1"/>
                </a:solidFill>
              </a:rPr>
              <a:t>Project blogs</a:t>
            </a:r>
            <a:endParaRPr lang="nl-BE" sz="2800" u="sng" dirty="0" smtClean="0">
              <a:hlinkClick r:id="rId3"/>
            </a:endParaRPr>
          </a:p>
          <a:p>
            <a:pPr>
              <a:lnSpc>
                <a:spcPct val="150000"/>
              </a:lnSpc>
            </a:pPr>
            <a:r>
              <a:rPr lang="nl-BE" sz="2000" u="sng" dirty="0" smtClean="0">
                <a:hlinkClick r:id="rId3"/>
              </a:rPr>
              <a:t>https</a:t>
            </a:r>
            <a:r>
              <a:rPr lang="nl-BE" sz="2000" u="sng" dirty="0">
                <a:hlinkClick r:id="rId3"/>
              </a:rPr>
              <a:t>://culture-jeune.webnode.com/</a:t>
            </a:r>
            <a:endParaRPr lang="nl-BE" sz="2000" dirty="0"/>
          </a:p>
          <a:p>
            <a:pPr>
              <a:lnSpc>
                <a:spcPct val="150000"/>
              </a:lnSpc>
            </a:pPr>
            <a:r>
              <a:rPr lang="nl-BE" sz="2000" u="sng" dirty="0">
                <a:hlinkClick r:id="rId4"/>
              </a:rPr>
              <a:t>https://modejeune.wordpress.com/</a:t>
            </a:r>
            <a:r>
              <a:rPr lang="nl-BE" sz="2000" dirty="0"/>
              <a:t> </a:t>
            </a:r>
          </a:p>
          <a:p>
            <a:pPr>
              <a:lnSpc>
                <a:spcPct val="150000"/>
              </a:lnSpc>
            </a:pPr>
            <a:r>
              <a:rPr lang="nl-BE" sz="2000" u="sng" dirty="0">
                <a:hlinkClick r:id="rId5"/>
              </a:rPr>
              <a:t>https://jeunesenforme.wordpress.com/</a:t>
            </a:r>
            <a:endParaRPr lang="nl-BE" sz="2000" dirty="0"/>
          </a:p>
          <a:p>
            <a:pPr>
              <a:lnSpc>
                <a:spcPct val="150000"/>
              </a:lnSpc>
            </a:pPr>
            <a:r>
              <a:rPr lang="nl-BE" sz="2000" u="sng" dirty="0">
                <a:hlinkClick r:id="rId6"/>
              </a:rPr>
              <a:t>https://mauskatti.wordpress.com</a:t>
            </a:r>
            <a:r>
              <a:rPr lang="nl-BE" sz="2000" u="sng" dirty="0" smtClean="0">
                <a:hlinkClick r:id="rId6"/>
              </a:rPr>
              <a:t>/</a:t>
            </a:r>
            <a:endParaRPr lang="nl-BE" sz="2000" u="sng" dirty="0" smtClean="0"/>
          </a:p>
          <a:p>
            <a:endParaRPr lang="nl-BE" sz="2800" u="sng" dirty="0"/>
          </a:p>
          <a:p>
            <a:pPr marL="0" indent="0">
              <a:buNone/>
            </a:pPr>
            <a:r>
              <a:rPr lang="nl-BE" sz="2800" b="1" dirty="0" smtClean="0">
                <a:solidFill>
                  <a:schemeClr val="accent1"/>
                </a:solidFill>
              </a:rPr>
              <a:t>Personal blogs</a:t>
            </a:r>
            <a:endParaRPr lang="nl-BE" sz="2800" u="sng" dirty="0" smtClean="0"/>
          </a:p>
          <a:p>
            <a:r>
              <a:rPr lang="nl-BE" sz="2200" dirty="0">
                <a:hlinkClick r:id="rId7"/>
              </a:rPr>
              <a:t>https://</a:t>
            </a:r>
            <a:r>
              <a:rPr lang="nl-BE" sz="2200" dirty="0" smtClean="0">
                <a:hlinkClick r:id="rId7"/>
              </a:rPr>
              <a:t>padlet.com/BensBel/LearningDiary</a:t>
            </a:r>
            <a:r>
              <a:rPr lang="nl-BE" sz="2200" dirty="0" smtClean="0"/>
              <a:t> </a:t>
            </a:r>
            <a:endParaRPr lang="nl-BE" sz="2200" dirty="0"/>
          </a:p>
          <a:p>
            <a:r>
              <a:rPr lang="nl-BE" sz="2200" u="sng" dirty="0" smtClean="0">
                <a:hlinkClick r:id="rId8"/>
              </a:rPr>
              <a:t>https</a:t>
            </a:r>
            <a:r>
              <a:rPr lang="nl-BE" sz="2200" u="sng" dirty="0">
                <a:hlinkClick r:id="rId8"/>
              </a:rPr>
              <a:t>://spark.adobe.com/page/N9yPB</a:t>
            </a:r>
            <a:r>
              <a:rPr lang="nl-BE" sz="2800" u="sng" dirty="0" smtClean="0">
                <a:hlinkClick r:id="rId8"/>
              </a:rPr>
              <a:t>/</a:t>
            </a:r>
            <a:r>
              <a:rPr lang="nl-BE" sz="2800" u="sng" dirty="0" smtClean="0"/>
              <a:t> </a:t>
            </a:r>
          </a:p>
          <a:p>
            <a:endParaRPr lang="nl-BE" sz="2800" dirty="0"/>
          </a:p>
          <a:p>
            <a:pPr marL="0" indent="0">
              <a:buNone/>
            </a:pPr>
            <a:endParaRPr lang="nl-BE" sz="2800" dirty="0" smtClean="0">
              <a:solidFill>
                <a:schemeClr val="accent1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6342743" y="2082799"/>
            <a:ext cx="6553203" cy="4546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BE" sz="2800" b="1" dirty="0" err="1" smtClean="0">
                <a:solidFill>
                  <a:schemeClr val="accent1"/>
                </a:solidFill>
              </a:rPr>
              <a:t>Following</a:t>
            </a:r>
            <a:r>
              <a:rPr lang="nl-BE" sz="2800" b="1" dirty="0" smtClean="0">
                <a:solidFill>
                  <a:schemeClr val="accent1"/>
                </a:solidFill>
              </a:rPr>
              <a:t> blogs</a:t>
            </a:r>
          </a:p>
          <a:p>
            <a:pPr>
              <a:lnSpc>
                <a:spcPct val="150000"/>
              </a:lnSpc>
            </a:pPr>
            <a:r>
              <a:rPr lang="nl-BE" sz="2000" u="sng" dirty="0">
                <a:hlinkClick r:id="rId9"/>
              </a:rPr>
              <a:t>https://pedrodebruyckere.blog/</a:t>
            </a:r>
          </a:p>
          <a:p>
            <a:pPr>
              <a:lnSpc>
                <a:spcPct val="150000"/>
              </a:lnSpc>
            </a:pPr>
            <a:r>
              <a:rPr lang="nl-BE" sz="2000" u="sng" dirty="0" smtClean="0">
                <a:hlinkClick r:id="rId9"/>
              </a:rPr>
              <a:t>http://www.delenderwijs.net/</a:t>
            </a:r>
            <a:r>
              <a:rPr lang="nl-BE" sz="2000" u="sng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nl-BE" sz="2000" u="sng" dirty="0">
                <a:hlinkClick r:id="rId10"/>
              </a:rPr>
              <a:t>https://sonyavanschaijik.com/author/ulimasao</a:t>
            </a:r>
            <a:r>
              <a:rPr lang="nl-BE" sz="2000" u="sng" dirty="0" smtClean="0">
                <a:hlinkClick r:id="rId10"/>
              </a:rPr>
              <a:t>/</a:t>
            </a:r>
            <a:endParaRPr lang="nl-BE" sz="2000" u="sng" dirty="0" smtClean="0"/>
          </a:p>
          <a:p>
            <a:pPr>
              <a:lnSpc>
                <a:spcPct val="150000"/>
              </a:lnSpc>
            </a:pPr>
            <a:r>
              <a:rPr lang="nl-BE" sz="2000" u="sng" dirty="0">
                <a:hlinkClick r:id="rId11"/>
              </a:rPr>
              <a:t>http://www.juftaniaonline.be</a:t>
            </a:r>
            <a:r>
              <a:rPr lang="nl-BE" sz="2000" u="sng" dirty="0" smtClean="0">
                <a:hlinkClick r:id="rId11"/>
              </a:rPr>
              <a:t>/</a:t>
            </a:r>
            <a:endParaRPr lang="nl-BE" sz="2000" u="sng" dirty="0" smtClean="0"/>
          </a:p>
          <a:p>
            <a:pPr>
              <a:lnSpc>
                <a:spcPct val="150000"/>
              </a:lnSpc>
            </a:pPr>
            <a:r>
              <a:rPr lang="nl-BE" sz="2000" dirty="0" smtClean="0"/>
              <a:t>… </a:t>
            </a:r>
          </a:p>
          <a:p>
            <a:endParaRPr lang="nl-BE" sz="2800" u="sng" dirty="0" smtClean="0"/>
          </a:p>
          <a:p>
            <a:endParaRPr lang="nl-BE" sz="2800" dirty="0" smtClean="0"/>
          </a:p>
          <a:p>
            <a:pPr marL="0" indent="0">
              <a:buFont typeface="Arial" pitchFamily="34" charset="0"/>
              <a:buNone/>
            </a:pPr>
            <a:endParaRPr lang="nl-BE" sz="2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27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0571" y="533400"/>
            <a:ext cx="11611429" cy="990600"/>
          </a:xfrm>
        </p:spPr>
        <p:txBody>
          <a:bodyPr>
            <a:normAutofit/>
          </a:bodyPr>
          <a:lstStyle/>
          <a:p>
            <a:pPr marL="457200" indent="-457200"/>
            <a:r>
              <a:rPr lang="nl-BE" dirty="0" smtClean="0"/>
              <a:t>3) Tools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education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b="1" dirty="0" smtClean="0">
                <a:solidFill>
                  <a:schemeClr val="accent1"/>
                </a:solidFill>
              </a:rPr>
              <a:t>Projecten &amp; presentaties </a:t>
            </a:r>
            <a:r>
              <a:rPr lang="nl-BE" b="1" dirty="0">
                <a:solidFill>
                  <a:schemeClr val="accent1"/>
                </a:solidFill>
              </a:rPr>
              <a:t>eTwinning &amp; </a:t>
            </a:r>
            <a:r>
              <a:rPr lang="nl-BE" b="1" dirty="0" smtClean="0">
                <a:solidFill>
                  <a:schemeClr val="accent1"/>
                </a:solidFill>
              </a:rPr>
              <a:t>CLIL</a:t>
            </a:r>
          </a:p>
          <a:p>
            <a:r>
              <a:rPr lang="nl-BE" dirty="0">
                <a:hlinkClick r:id="rId2"/>
              </a:rPr>
              <a:t>https://www.educaplay.com</a:t>
            </a:r>
            <a:r>
              <a:rPr lang="nl-BE" dirty="0" smtClean="0">
                <a:hlinkClick r:id="rId2"/>
              </a:rPr>
              <a:t>/</a:t>
            </a:r>
            <a:r>
              <a:rPr lang="nl-BE" dirty="0" smtClean="0"/>
              <a:t> </a:t>
            </a:r>
          </a:p>
          <a:p>
            <a:r>
              <a:rPr lang="nl-BE" dirty="0">
                <a:hlinkClick r:id="rId3"/>
              </a:rPr>
              <a:t>https://learningapps.org</a:t>
            </a:r>
            <a:r>
              <a:rPr lang="nl-BE" dirty="0" smtClean="0">
                <a:hlinkClick r:id="rId3"/>
              </a:rPr>
              <a:t>/</a:t>
            </a:r>
            <a:r>
              <a:rPr lang="nl-BE" dirty="0" smtClean="0"/>
              <a:t> </a:t>
            </a:r>
          </a:p>
          <a:p>
            <a:r>
              <a:rPr lang="nl-BE" dirty="0">
                <a:hlinkClick r:id="rId4"/>
              </a:rPr>
              <a:t>https://</a:t>
            </a:r>
            <a:r>
              <a:rPr lang="nl-BE" dirty="0" smtClean="0">
                <a:hlinkClick r:id="rId4"/>
              </a:rPr>
              <a:t>padlet.com/</a:t>
            </a:r>
            <a:endParaRPr lang="nl-BE" dirty="0" smtClean="0"/>
          </a:p>
          <a:p>
            <a:r>
              <a:rPr lang="nl-BE" dirty="0">
                <a:hlinkClick r:id="rId5"/>
              </a:rPr>
              <a:t>ps://quizlet.com/MLBens</a:t>
            </a:r>
            <a:r>
              <a:rPr lang="nl-BE" dirty="0"/>
              <a:t> </a:t>
            </a:r>
            <a:endParaRPr lang="nl-BE" dirty="0" smtClean="0"/>
          </a:p>
          <a:p>
            <a:r>
              <a:rPr lang="nl-BE" dirty="0" smtClean="0">
                <a:hlinkClick r:id="rId6"/>
              </a:rPr>
              <a:t>https</a:t>
            </a:r>
            <a:r>
              <a:rPr lang="nl-BE" dirty="0">
                <a:hlinkClick r:id="rId6"/>
              </a:rPr>
              <a:t>://</a:t>
            </a:r>
            <a:r>
              <a:rPr lang="nl-BE" dirty="0" smtClean="0">
                <a:hlinkClick r:id="rId6"/>
              </a:rPr>
              <a:t>www.scoop.it/t/learning-languages-discovering-art-exploring-web-tools</a:t>
            </a:r>
            <a:endParaRPr lang="nl-BE" dirty="0" smtClean="0"/>
          </a:p>
          <a:p>
            <a:r>
              <a:rPr lang="nl-BE" dirty="0" smtClean="0">
                <a:hlinkClick r:id="rId5"/>
              </a:rPr>
              <a:t>htt</a:t>
            </a:r>
            <a:r>
              <a:rPr lang="nl-BE" dirty="0" smtClean="0">
                <a:hlinkClick r:id="rId7"/>
              </a:rPr>
              <a:t>https</a:t>
            </a:r>
            <a:r>
              <a:rPr lang="nl-BE" dirty="0">
                <a:hlinkClick r:id="rId7"/>
              </a:rPr>
              <a:t>://www.slideshare.net/BensBel</a:t>
            </a:r>
            <a:endParaRPr lang="nl-BE" dirty="0"/>
          </a:p>
          <a:p>
            <a:r>
              <a:rPr lang="nl-BE" dirty="0" smtClean="0"/>
              <a:t>IT-tapas… </a:t>
            </a: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b="1" dirty="0">
                <a:solidFill>
                  <a:schemeClr val="accent1"/>
                </a:solidFill>
              </a:rPr>
              <a:t>Jane Hart</a:t>
            </a:r>
            <a:endParaRPr lang="nl-BE" u="sng" dirty="0">
              <a:hlinkClick r:id="rId8"/>
            </a:endParaRPr>
          </a:p>
          <a:p>
            <a:r>
              <a:rPr lang="nl-BE" dirty="0">
                <a:hlinkClick r:id="rId9"/>
              </a:rPr>
              <a:t>https://www.toptools4learning.com/home/</a:t>
            </a:r>
            <a:r>
              <a:rPr lang="nl-BE" dirty="0"/>
              <a:t/>
            </a:r>
            <a:br>
              <a:rPr lang="nl-BE" dirty="0"/>
            </a:b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721" y="1001485"/>
            <a:ext cx="4405313" cy="255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/>
          <a:stretch/>
        </p:blipFill>
        <p:spPr bwMode="auto">
          <a:xfrm>
            <a:off x="8000107" y="4093029"/>
            <a:ext cx="3614289" cy="276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5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5086" y="533400"/>
            <a:ext cx="11596914" cy="990600"/>
          </a:xfrm>
        </p:spPr>
        <p:txBody>
          <a:bodyPr>
            <a:normAutofit/>
          </a:bodyPr>
          <a:lstStyle/>
          <a:p>
            <a:pPr marL="457200" indent="-457200"/>
            <a:r>
              <a:rPr lang="nl-BE" dirty="0" smtClean="0"/>
              <a:t>4) eTwinning &amp; </a:t>
            </a:r>
            <a:r>
              <a:rPr lang="nl-BE" dirty="0" err="1"/>
              <a:t>Future</a:t>
            </a:r>
            <a:r>
              <a:rPr lang="nl-BE" dirty="0"/>
              <a:t> Classroom </a:t>
            </a:r>
            <a:r>
              <a:rPr lang="nl-BE" dirty="0" smtClean="0"/>
              <a:t>Lab</a:t>
            </a:r>
            <a:endParaRPr lang="nl-B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085" y="1553028"/>
            <a:ext cx="3435496" cy="236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219198" y="1553028"/>
            <a:ext cx="9913257" cy="53049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BE" sz="2800" b="1" dirty="0" smtClean="0">
                <a:solidFill>
                  <a:schemeClr val="accent1"/>
                </a:solidFill>
              </a:rPr>
              <a:t>Online Learning Events</a:t>
            </a:r>
            <a:endParaRPr lang="nl-BE" sz="2800" u="sng" dirty="0" smtClean="0">
              <a:hlinkClick r:id="rId4"/>
            </a:endParaRPr>
          </a:p>
          <a:p>
            <a:r>
              <a:rPr lang="nl-BE" sz="2800" dirty="0" err="1" smtClean="0"/>
              <a:t>Augmented</a:t>
            </a:r>
            <a:r>
              <a:rPr lang="nl-BE" sz="2800" dirty="0" smtClean="0"/>
              <a:t> eTwinning </a:t>
            </a:r>
            <a:r>
              <a:rPr lang="nl-BE" sz="2800" dirty="0" err="1" smtClean="0"/>
              <a:t>Reality</a:t>
            </a:r>
            <a:endParaRPr lang="nl-BE" sz="2800" dirty="0" smtClean="0"/>
          </a:p>
          <a:p>
            <a:r>
              <a:rPr lang="nl-BE" sz="2800" dirty="0" smtClean="0"/>
              <a:t>eTwinning </a:t>
            </a:r>
            <a:r>
              <a:rPr lang="nl-BE" sz="2800" dirty="0" err="1" smtClean="0"/>
              <a:t>and</a:t>
            </a:r>
            <a:r>
              <a:rPr lang="nl-BE" sz="2800" dirty="0" smtClean="0"/>
              <a:t> </a:t>
            </a:r>
            <a:r>
              <a:rPr lang="nl-BE" sz="2800" dirty="0" err="1" smtClean="0"/>
              <a:t>Social</a:t>
            </a:r>
            <a:r>
              <a:rPr lang="nl-BE" sz="2800" dirty="0" smtClean="0"/>
              <a:t> Media</a:t>
            </a:r>
          </a:p>
          <a:p>
            <a:r>
              <a:rPr lang="nl-BE" sz="2800" dirty="0" err="1" smtClean="0"/>
              <a:t>Flipped</a:t>
            </a:r>
            <a:r>
              <a:rPr lang="nl-BE" sz="2800" dirty="0" smtClean="0"/>
              <a:t> Classroom</a:t>
            </a:r>
          </a:p>
          <a:p>
            <a:r>
              <a:rPr lang="nl-BE" sz="2800" dirty="0" smtClean="0"/>
              <a:t>The </a:t>
            </a:r>
            <a:r>
              <a:rPr lang="nl-BE" sz="2800" dirty="0" err="1" smtClean="0"/>
              <a:t>Networked</a:t>
            </a:r>
            <a:r>
              <a:rPr lang="nl-BE" sz="2800" dirty="0" smtClean="0"/>
              <a:t> Teacher</a:t>
            </a:r>
          </a:p>
          <a:p>
            <a:r>
              <a:rPr lang="nl-BE" sz="2800" dirty="0" smtClean="0"/>
              <a:t>Learning in a Museum</a:t>
            </a:r>
          </a:p>
          <a:p>
            <a:pPr marL="0" indent="0">
              <a:buNone/>
            </a:pPr>
            <a:endParaRPr lang="nl-BE" sz="2100" u="sng" dirty="0" smtClean="0"/>
          </a:p>
          <a:p>
            <a:pPr marL="0" indent="0">
              <a:buFont typeface="Arial" pitchFamily="34" charset="0"/>
              <a:buNone/>
            </a:pPr>
            <a:r>
              <a:rPr lang="nl-BE" sz="2800" b="1" dirty="0" smtClean="0">
                <a:solidFill>
                  <a:schemeClr val="accent1"/>
                </a:solidFill>
              </a:rPr>
              <a:t>Webinars</a:t>
            </a:r>
            <a:endParaRPr lang="nl-BE" sz="2800" u="sng" dirty="0" smtClean="0"/>
          </a:p>
          <a:p>
            <a:r>
              <a:rPr lang="nl-BE" sz="2800" dirty="0" smtClean="0"/>
              <a:t>Global Networking Webinar</a:t>
            </a:r>
          </a:p>
          <a:p>
            <a:r>
              <a:rPr lang="nl-BE" sz="2800" dirty="0" err="1" smtClean="0"/>
              <a:t>Creativity</a:t>
            </a:r>
            <a:r>
              <a:rPr lang="nl-BE" sz="2800" dirty="0" smtClean="0"/>
              <a:t> &amp; </a:t>
            </a:r>
            <a:r>
              <a:rPr lang="nl-BE" sz="2800" dirty="0" err="1"/>
              <a:t>I</a:t>
            </a:r>
            <a:r>
              <a:rPr lang="nl-BE" sz="2800" dirty="0" err="1" smtClean="0"/>
              <a:t>nnovation</a:t>
            </a:r>
            <a:endParaRPr lang="nl-BE" sz="2800" dirty="0"/>
          </a:p>
          <a:p>
            <a:pPr marL="0" indent="0">
              <a:buNone/>
            </a:pPr>
            <a:endParaRPr lang="nl-BE" sz="2100" u="sng" dirty="0"/>
          </a:p>
          <a:p>
            <a:pPr marL="0" indent="0">
              <a:buNone/>
            </a:pPr>
            <a:r>
              <a:rPr lang="nl-BE" sz="2800" b="1" dirty="0" smtClean="0">
                <a:solidFill>
                  <a:schemeClr val="accent1"/>
                </a:solidFill>
              </a:rPr>
              <a:t>eTwinning </a:t>
            </a:r>
            <a:r>
              <a:rPr lang="nl-BE" sz="2800" b="1" dirty="0" err="1" smtClean="0">
                <a:solidFill>
                  <a:schemeClr val="accent1"/>
                </a:solidFill>
              </a:rPr>
              <a:t>Groups</a:t>
            </a:r>
            <a:endParaRPr lang="nl-BE" sz="2800" u="sng" dirty="0"/>
          </a:p>
          <a:p>
            <a:r>
              <a:rPr lang="nl-BE" sz="2800" dirty="0" smtClean="0"/>
              <a:t>Creative Teachers</a:t>
            </a:r>
          </a:p>
          <a:p>
            <a:r>
              <a:rPr lang="nl-BE" sz="2800" dirty="0" smtClean="0"/>
              <a:t>On </a:t>
            </a:r>
            <a:r>
              <a:rPr lang="nl-BE" sz="2800" dirty="0" err="1" smtClean="0"/>
              <a:t>s’amuse</a:t>
            </a:r>
            <a:r>
              <a:rPr lang="nl-BE" sz="2800" dirty="0" smtClean="0"/>
              <a:t> en </a:t>
            </a:r>
            <a:r>
              <a:rPr lang="nl-BE" sz="2800" dirty="0" err="1" smtClean="0"/>
              <a:t>classe</a:t>
            </a:r>
            <a:r>
              <a:rPr lang="nl-BE" sz="2800" dirty="0" smtClean="0"/>
              <a:t> FLE</a:t>
            </a:r>
            <a:endParaRPr lang="nl-BE" sz="2800" dirty="0"/>
          </a:p>
          <a:p>
            <a:r>
              <a:rPr lang="nl-BE" sz="2800" dirty="0" smtClean="0"/>
              <a:t>European Network of eTwinning Teachers</a:t>
            </a:r>
          </a:p>
          <a:p>
            <a:r>
              <a:rPr lang="nl-BE" sz="2800" dirty="0" err="1" smtClean="0"/>
              <a:t>Entrepeneurship</a:t>
            </a:r>
            <a:r>
              <a:rPr lang="nl-BE" sz="2800" dirty="0" smtClean="0"/>
              <a:t> in </a:t>
            </a:r>
            <a:r>
              <a:rPr lang="nl-BE" sz="2800" dirty="0" err="1" smtClean="0"/>
              <a:t>Education</a:t>
            </a:r>
            <a:endParaRPr lang="nl-BE" sz="2800" dirty="0"/>
          </a:p>
          <a:p>
            <a:endParaRPr lang="nl-BE" sz="2800" dirty="0" smtClean="0"/>
          </a:p>
          <a:p>
            <a:pPr marL="0" indent="0">
              <a:buFont typeface="Arial" pitchFamily="34" charset="0"/>
              <a:buNone/>
            </a:pPr>
            <a:endParaRPr lang="nl-BE" sz="2800" dirty="0" smtClean="0">
              <a:solidFill>
                <a:schemeClr val="accent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153" y="4093029"/>
            <a:ext cx="3427503" cy="246992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5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0571" y="533400"/>
            <a:ext cx="11611429" cy="990600"/>
          </a:xfrm>
        </p:spPr>
        <p:txBody>
          <a:bodyPr>
            <a:normAutofit/>
          </a:bodyPr>
          <a:lstStyle/>
          <a:p>
            <a:pPr marL="457200" indent="-457200"/>
            <a:r>
              <a:rPr lang="nl-BE" dirty="0" smtClean="0"/>
              <a:t>5) School </a:t>
            </a:r>
            <a:r>
              <a:rPr lang="nl-BE" dirty="0" err="1" smtClean="0"/>
              <a:t>Education</a:t>
            </a:r>
            <a:r>
              <a:rPr lang="nl-BE" dirty="0" smtClean="0"/>
              <a:t> Gateway</a:t>
            </a:r>
            <a:endParaRPr lang="nl-BE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219198" y="1553028"/>
            <a:ext cx="9913257" cy="5304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sz="2800" dirty="0" smtClean="0"/>
          </a:p>
          <a:p>
            <a:r>
              <a:rPr lang="nl-BE" sz="2800" dirty="0" err="1" smtClean="0"/>
              <a:t>Future</a:t>
            </a:r>
            <a:r>
              <a:rPr lang="nl-BE" sz="2800" dirty="0" smtClean="0"/>
              <a:t> Classroom </a:t>
            </a:r>
            <a:r>
              <a:rPr lang="nl-BE" sz="2800" dirty="0" err="1" smtClean="0"/>
              <a:t>Scenarios</a:t>
            </a:r>
            <a:endParaRPr lang="nl-BE" sz="2800" dirty="0" smtClean="0"/>
          </a:p>
          <a:p>
            <a:r>
              <a:rPr lang="nl-BE" sz="2800" dirty="0" smtClean="0"/>
              <a:t>Creative </a:t>
            </a:r>
            <a:r>
              <a:rPr lang="nl-BE" sz="2800" dirty="0" err="1" smtClean="0"/>
              <a:t>Use</a:t>
            </a:r>
            <a:r>
              <a:rPr lang="nl-BE" sz="2800" dirty="0" smtClean="0"/>
              <a:t> of Tablets in Schools</a:t>
            </a:r>
          </a:p>
          <a:p>
            <a:r>
              <a:rPr lang="nl-BE" sz="2800" dirty="0" smtClean="0"/>
              <a:t>Games in Schools</a:t>
            </a:r>
          </a:p>
          <a:p>
            <a:r>
              <a:rPr lang="nl-BE" sz="2800" dirty="0" smtClean="0"/>
              <a:t>Project </a:t>
            </a:r>
            <a:r>
              <a:rPr lang="nl-BE" sz="2800" dirty="0" err="1" smtClean="0"/>
              <a:t>Based</a:t>
            </a:r>
            <a:r>
              <a:rPr lang="nl-BE" sz="2800" dirty="0" smtClean="0"/>
              <a:t> Learning</a:t>
            </a:r>
          </a:p>
          <a:p>
            <a:r>
              <a:rPr lang="nl-BE" sz="2800" dirty="0" err="1" smtClean="0"/>
              <a:t>Creativity</a:t>
            </a:r>
            <a:r>
              <a:rPr lang="nl-BE" sz="2800" dirty="0" smtClean="0"/>
              <a:t> &amp; </a:t>
            </a:r>
            <a:r>
              <a:rPr lang="nl-BE" sz="2800" dirty="0" err="1" smtClean="0"/>
              <a:t>Innovation</a:t>
            </a:r>
            <a:endParaRPr lang="nl-BE" sz="2800" dirty="0" smtClean="0"/>
          </a:p>
          <a:p>
            <a:r>
              <a:rPr lang="nl-BE" sz="2800" dirty="0" smtClean="0"/>
              <a:t>…</a:t>
            </a:r>
          </a:p>
          <a:p>
            <a:endParaRPr lang="nl-BE" sz="2800" dirty="0"/>
          </a:p>
          <a:p>
            <a:pPr marL="0" indent="0">
              <a:buNone/>
            </a:pPr>
            <a:r>
              <a:rPr lang="nl-BE" sz="2800" dirty="0">
                <a:hlinkClick r:id="rId2"/>
              </a:rPr>
              <a:t>https://</a:t>
            </a:r>
            <a:r>
              <a:rPr lang="nl-BE" sz="2800" dirty="0" smtClean="0">
                <a:hlinkClick r:id="rId2"/>
              </a:rPr>
              <a:t>www.schooleducationgateway.eu/en/pub/index.htm</a:t>
            </a:r>
            <a:r>
              <a:rPr lang="nl-BE" sz="2800" dirty="0" smtClean="0"/>
              <a:t> </a:t>
            </a:r>
          </a:p>
          <a:p>
            <a:pPr marL="0" indent="0">
              <a:buFont typeface="Arial" pitchFamily="34" charset="0"/>
              <a:buNone/>
            </a:pPr>
            <a:endParaRPr lang="nl-BE" sz="2800" dirty="0" smtClean="0">
              <a:solidFill>
                <a:schemeClr val="accent1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85" y="1553028"/>
            <a:ext cx="4067304" cy="3225346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73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0571" y="533400"/>
            <a:ext cx="11611429" cy="990600"/>
          </a:xfrm>
        </p:spPr>
        <p:txBody>
          <a:bodyPr>
            <a:normAutofit/>
          </a:bodyPr>
          <a:lstStyle/>
          <a:p>
            <a:pPr marL="457200" indent="-457200"/>
            <a:r>
              <a:rPr lang="nl-BE" dirty="0"/>
              <a:t>6</a:t>
            </a:r>
            <a:r>
              <a:rPr lang="nl-BE" dirty="0" smtClean="0"/>
              <a:t>) MOOC &amp; Online courses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Une</a:t>
            </a:r>
            <a:r>
              <a:rPr lang="nl-BE" dirty="0" smtClean="0"/>
              <a:t> </a:t>
            </a:r>
            <a:r>
              <a:rPr lang="nl-BE" dirty="0" err="1" smtClean="0"/>
              <a:t>brève</a:t>
            </a:r>
            <a:r>
              <a:rPr lang="nl-BE" dirty="0" smtClean="0"/>
              <a:t> </a:t>
            </a:r>
            <a:r>
              <a:rPr lang="nl-BE" dirty="0" err="1" smtClean="0"/>
              <a:t>histoire</a:t>
            </a:r>
            <a:r>
              <a:rPr lang="nl-BE" dirty="0" smtClean="0"/>
              <a:t> de </a:t>
            </a:r>
            <a:r>
              <a:rPr lang="nl-BE" dirty="0" err="1" smtClean="0"/>
              <a:t>l’art</a:t>
            </a:r>
            <a:r>
              <a:rPr lang="nl-BE" dirty="0" smtClean="0"/>
              <a:t> </a:t>
            </a:r>
            <a:br>
              <a:rPr lang="nl-BE" dirty="0" smtClean="0"/>
            </a:br>
            <a:r>
              <a:rPr lang="nl-BE" dirty="0" smtClean="0">
                <a:hlinkClick r:id="rId2"/>
              </a:rPr>
              <a:t>https</a:t>
            </a:r>
            <a:r>
              <a:rPr lang="nl-BE" dirty="0">
                <a:hlinkClick r:id="rId2"/>
              </a:rPr>
              <a:t>://</a:t>
            </a:r>
            <a:r>
              <a:rPr lang="nl-BE" dirty="0" smtClean="0">
                <a:hlinkClick r:id="rId2"/>
              </a:rPr>
              <a:t>culture.solerni.com/mooc/view.php?courseid=123</a:t>
            </a:r>
            <a:r>
              <a:rPr lang="nl-BE" dirty="0" smtClean="0"/>
              <a:t> </a:t>
            </a:r>
            <a:br>
              <a:rPr lang="nl-BE" dirty="0" smtClean="0"/>
            </a:br>
            <a:endParaRPr lang="nl-BE" dirty="0" smtClean="0"/>
          </a:p>
          <a:p>
            <a:r>
              <a:rPr lang="nl-BE" dirty="0" err="1" smtClean="0"/>
              <a:t>Initiation</a:t>
            </a:r>
            <a:r>
              <a:rPr lang="nl-BE" dirty="0" smtClean="0"/>
              <a:t> à </a:t>
            </a:r>
            <a:r>
              <a:rPr lang="nl-BE" dirty="0" err="1" smtClean="0"/>
              <a:t>l’histoire</a:t>
            </a:r>
            <a:r>
              <a:rPr lang="nl-BE" dirty="0"/>
              <a:t> des arts</a:t>
            </a:r>
            <a:br>
              <a:rPr lang="nl-BE" dirty="0"/>
            </a:br>
            <a:r>
              <a:rPr lang="nl-BE" dirty="0">
                <a:hlinkClick r:id="rId3"/>
              </a:rPr>
              <a:t>https://</a:t>
            </a:r>
            <a:r>
              <a:rPr lang="nl-BE" dirty="0" smtClean="0">
                <a:hlinkClick r:id="rId3"/>
              </a:rPr>
              <a:t>www.louvre.fr/initiation-l-histoire-des-arts</a:t>
            </a:r>
            <a:r>
              <a:rPr lang="nl-BE" dirty="0" smtClean="0"/>
              <a:t> </a:t>
            </a:r>
          </a:p>
          <a:p>
            <a:endParaRPr lang="nl-BE" dirty="0" smtClean="0"/>
          </a:p>
          <a:p>
            <a:r>
              <a:rPr lang="nl-BE" dirty="0" smtClean="0"/>
              <a:t>Learning </a:t>
            </a:r>
            <a:r>
              <a:rPr lang="nl-BE" dirty="0" err="1" smtClean="0"/>
              <a:t>languages</a:t>
            </a:r>
            <a:r>
              <a:rPr lang="nl-BE" dirty="0"/>
              <a:t/>
            </a:r>
            <a:br>
              <a:rPr lang="nl-BE" dirty="0"/>
            </a:br>
            <a:r>
              <a:rPr lang="nl-BE" dirty="0">
                <a:hlinkClick r:id="rId4"/>
              </a:rPr>
              <a:t>https://lyricstraining.com</a:t>
            </a:r>
            <a:r>
              <a:rPr lang="nl-BE" dirty="0" smtClean="0">
                <a:hlinkClick r:id="rId4"/>
              </a:rPr>
              <a:t>/</a:t>
            </a:r>
            <a:r>
              <a:rPr lang="nl-BE" dirty="0" smtClean="0"/>
              <a:t> </a:t>
            </a:r>
          </a:p>
          <a:p>
            <a:endParaRPr lang="nl-BE" dirty="0"/>
          </a:p>
          <a:p>
            <a:r>
              <a:rPr lang="nl-BE" dirty="0"/>
              <a:t>The Polyglot Life – </a:t>
            </a:r>
            <a:r>
              <a:rPr lang="nl-BE" dirty="0" err="1"/>
              <a:t>Effortless</a:t>
            </a:r>
            <a:r>
              <a:rPr lang="nl-BE" dirty="0"/>
              <a:t> </a:t>
            </a:r>
            <a:r>
              <a:rPr lang="nl-BE" dirty="0" err="1"/>
              <a:t>Conversations</a:t>
            </a:r>
            <a:r>
              <a:rPr lang="nl-BE" dirty="0"/>
              <a:t> (Lukas Van </a:t>
            </a:r>
            <a:r>
              <a:rPr lang="nl-BE" dirty="0" err="1"/>
              <a:t>Vyve</a:t>
            </a:r>
            <a:r>
              <a:rPr lang="nl-BE" dirty="0"/>
              <a:t>)</a:t>
            </a:r>
            <a:br>
              <a:rPr lang="nl-BE" dirty="0"/>
            </a:br>
            <a:r>
              <a:rPr lang="nl-BE" dirty="0">
                <a:hlinkClick r:id="rId5"/>
              </a:rPr>
              <a:t>https://thepolyglotlife.com</a:t>
            </a:r>
            <a:r>
              <a:rPr lang="nl-BE" dirty="0" smtClean="0">
                <a:hlinkClick r:id="rId5"/>
              </a:rPr>
              <a:t>/</a:t>
            </a:r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  <p:pic>
        <p:nvPicPr>
          <p:cNvPr id="7170" name="Picture 2" descr="F:\2013-04-01 Enkele fotomappen van C\2014-01-01 Jules bij mams\MLB X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066" y="740229"/>
            <a:ext cx="2658834" cy="349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5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lderheid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lderhei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</TotalTime>
  <Words>287</Words>
  <Application>Microsoft Office PowerPoint</Application>
  <PresentationFormat>Aangepast</PresentationFormat>
  <Paragraphs>129</Paragraphs>
  <Slides>12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Helderheid</vt:lpstr>
      <vt:lpstr>Online leren &amp; professionalisering</vt:lpstr>
      <vt:lpstr>Hoe online leren inzetten voor professionalisering?</vt:lpstr>
      <vt:lpstr>1) Projecten realiseren met eTwinning</vt:lpstr>
      <vt:lpstr>1) Uitwisselen en projecten realiseren en met eTwinning</vt:lpstr>
      <vt:lpstr>2) Blogging</vt:lpstr>
      <vt:lpstr>3) Tools for education</vt:lpstr>
      <vt:lpstr>4) eTwinning &amp; Future Classroom Lab</vt:lpstr>
      <vt:lpstr>5) School Education Gateway</vt:lpstr>
      <vt:lpstr>6) MOOC &amp; Online courses</vt:lpstr>
      <vt:lpstr>7) Social Media</vt:lpstr>
      <vt:lpstr>7) Social Media</vt:lpstr>
      <vt:lpstr>Online leren &amp; professionalisering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Twinspace voor starters</dc:title>
  <dc:creator>Ann Vermeiren</dc:creator>
  <cp:lastModifiedBy>Annette Lenaerts</cp:lastModifiedBy>
  <cp:revision>96</cp:revision>
  <dcterms:created xsi:type="dcterms:W3CDTF">2018-09-27T06:15:29Z</dcterms:created>
  <dcterms:modified xsi:type="dcterms:W3CDTF">2018-10-22T10:14:44Z</dcterms:modified>
</cp:coreProperties>
</file>